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sldIdLst>
    <p:sldId id="257" r:id="rId2"/>
    <p:sldId id="256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6" r:id="rId12"/>
    <p:sldId id="268" r:id="rId13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33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11" autoAdjust="0"/>
    <p:restoredTop sz="94660"/>
  </p:normalViewPr>
  <p:slideViewPr>
    <p:cSldViewPr>
      <p:cViewPr varScale="1">
        <p:scale>
          <a:sx n="74" d="100"/>
          <a:sy n="74" d="100"/>
        </p:scale>
        <p:origin x="-42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dondear rectángulo de esquina diagonal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C74295DB-8131-41A8-A0AF-C814318D150C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E7570A5-FD78-4EF7-826C-8E48C2556519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64DFC0F-9E18-4DAE-BB00-D08F1951913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7276550-E982-4D34-87FC-F9E35C127385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C7B22DB3-37D7-453B-9AF4-B1FF5DBFF6BF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pPr>
              <a:defRPr/>
            </a:pPr>
            <a:fld id="{42EDFFBD-EE82-4736-A677-53D765FE9D9B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0" name="9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pPr>
              <a:defRPr/>
            </a:pPr>
            <a:fld id="{B05EE4B8-F624-49C9-B757-29B10678765D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26C20FD-A98B-4DCD-8B01-4BBD9D3AE45D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D3074E1-3BF4-49D5-A661-04D14EC572C2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9" name="8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D69EB4A6-1EB6-4B4F-AC9F-CB409B49DE8F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6032A802-6B2F-4EFA-8A0E-395B7DCE099B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dondear rectángulo de esquina diagonal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AA4E2C3D-622F-41AE-8C48-5D168BA951E0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900113" y="1700213"/>
            <a:ext cx="68405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ca-ES"/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762000" y="1752600"/>
            <a:ext cx="6842125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6000" b="1">
                <a:solidFill>
                  <a:schemeClr val="accent1"/>
                </a:solidFill>
                <a:latin typeface="Calibri" pitchFamily="34" charset="0"/>
              </a:rPr>
              <a:t>LAURA A LA CIUTAT DELS SANTS</a:t>
            </a:r>
          </a:p>
        </p:txBody>
      </p:sp>
      <p:sp>
        <p:nvSpPr>
          <p:cNvPr id="3076" name="Text Box 6"/>
          <p:cNvSpPr txBox="1">
            <a:spLocks noChangeArrowheads="1"/>
          </p:cNvSpPr>
          <p:nvPr/>
        </p:nvSpPr>
        <p:spPr bwMode="auto">
          <a:xfrm>
            <a:off x="5867400" y="4495800"/>
            <a:ext cx="237648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b="1" dirty="0" smtClean="0"/>
              <a:t>Pol Gómez</a:t>
            </a:r>
          </a:p>
          <a:p>
            <a:pPr algn="ctr">
              <a:spcBef>
                <a:spcPct val="50000"/>
              </a:spcBef>
            </a:pPr>
            <a:r>
              <a:rPr lang="es-ES" b="1" dirty="0" smtClean="0"/>
              <a:t>Arnau </a:t>
            </a:r>
            <a:r>
              <a:rPr lang="es-ES" b="1" dirty="0" err="1" smtClean="0"/>
              <a:t>Austrich</a:t>
            </a:r>
            <a:endParaRPr lang="es-ES" b="1" dirty="0" smtClean="0"/>
          </a:p>
          <a:p>
            <a:pPr algn="ctr">
              <a:spcBef>
                <a:spcPct val="50000"/>
              </a:spcBef>
            </a:pPr>
            <a:r>
              <a:rPr lang="es-ES" b="1" dirty="0" smtClean="0"/>
              <a:t>2n </a:t>
            </a:r>
            <a:r>
              <a:rPr lang="es-ES" b="1" dirty="0" err="1"/>
              <a:t>Batxillerat</a:t>
            </a:r>
            <a:r>
              <a:rPr lang="es-ES" b="1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s-ES" sz="4000" b="1" smtClean="0"/>
              <a:t>POBLE DE COMARQUINAL I GENT DE FORA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a-ES" sz="1800" b="1" smtClean="0">
                <a:solidFill>
                  <a:schemeClr val="accent1"/>
                </a:solidFill>
                <a:latin typeface="Calibri" pitchFamily="34" charset="0"/>
              </a:rPr>
              <a:t>PERE GIFREDA:</a:t>
            </a:r>
            <a:r>
              <a:rPr lang="ca-ES" sz="1800" smtClean="0">
                <a:solidFill>
                  <a:srgbClr val="000000"/>
                </a:solidFill>
                <a:latin typeface="Calibri" pitchFamily="34" charset="0"/>
              </a:rPr>
              <a:t> Nebot del Mossèn Joan Serra. És advocat i ha estat vivint a França. Se’l coneix com el Pere de Cal Notari. S’enamora de la Laura (però és un amor impossible), intenta besar-la però ella el rebutja.  </a:t>
            </a:r>
            <a:endParaRPr lang="es-ES" sz="1800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s-ES" sz="1800" b="1" smtClean="0">
              <a:solidFill>
                <a:schemeClr val="accent1"/>
              </a:solidFill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a-ES" sz="1800" b="1" smtClean="0">
                <a:solidFill>
                  <a:schemeClr val="accent1"/>
                </a:solidFill>
                <a:latin typeface="Calibri" pitchFamily="34" charset="0"/>
              </a:rPr>
              <a:t>AVI GIFREDA:</a:t>
            </a:r>
            <a:r>
              <a:rPr lang="ca-ES" sz="1800" smtClean="0">
                <a:solidFill>
                  <a:srgbClr val="000000"/>
                </a:solidFill>
                <a:latin typeface="Calibri" pitchFamily="34" charset="0"/>
              </a:rPr>
              <a:t> Avi d’en Pere. És notari.</a:t>
            </a:r>
            <a:endParaRPr lang="es-ES" sz="1800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s-ES" sz="1800" b="1" smtClean="0">
              <a:solidFill>
                <a:schemeClr val="accent1"/>
              </a:solidFill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a-ES" sz="1800" b="1" smtClean="0">
                <a:solidFill>
                  <a:schemeClr val="accent1"/>
                </a:solidFill>
                <a:latin typeface="Calibri" pitchFamily="34" charset="0"/>
              </a:rPr>
              <a:t>CUNYADA DE BARCELONA:</a:t>
            </a:r>
            <a:r>
              <a:rPr lang="ca-ES" sz="1800" smtClean="0">
                <a:solidFill>
                  <a:srgbClr val="000000"/>
                </a:solidFill>
                <a:latin typeface="Calibri" pitchFamily="34" charset="0"/>
              </a:rPr>
              <a:t> No es sap qui és. Segons les males veus del poble, és la dona amb qui va estar el  Mossèn Serra.</a:t>
            </a:r>
            <a:endParaRPr lang="es-ES" sz="1800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s-ES" sz="1800" b="1" smtClean="0">
              <a:solidFill>
                <a:schemeClr val="accent1"/>
              </a:solidFill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a-ES" sz="1800" b="1" smtClean="0">
                <a:solidFill>
                  <a:schemeClr val="accent1"/>
                </a:solidFill>
                <a:latin typeface="Calibri" pitchFamily="34" charset="0"/>
              </a:rPr>
              <a:t>CASES:</a:t>
            </a:r>
            <a:r>
              <a:rPr lang="ca-ES" sz="1800" smtClean="0">
                <a:solidFill>
                  <a:srgbClr val="000000"/>
                </a:solidFill>
                <a:latin typeface="Calibri" pitchFamily="34" charset="0"/>
              </a:rPr>
              <a:t> És el comptable de l’oncle Llibori. Es casa amb Angelina (la filla de Llibori).</a:t>
            </a:r>
            <a:endParaRPr lang="es-ES" sz="1800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s-ES" sz="1800" b="1" smtClean="0">
              <a:solidFill>
                <a:schemeClr val="accent1"/>
              </a:solidFill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a-ES" sz="1800" b="1" smtClean="0">
                <a:solidFill>
                  <a:schemeClr val="accent1"/>
                </a:solidFill>
                <a:latin typeface="Calibri" pitchFamily="34" charset="0"/>
              </a:rPr>
              <a:t>QUICA FORNERA:</a:t>
            </a:r>
            <a:r>
              <a:rPr lang="ca-ES" sz="1800" smtClean="0">
                <a:solidFill>
                  <a:srgbClr val="000000"/>
                </a:solidFill>
                <a:latin typeface="Calibri" pitchFamily="34" charset="0"/>
              </a:rPr>
              <a:t> És la dona que té relacions de tant en tant amb els amics del</a:t>
            </a:r>
            <a:r>
              <a:rPr lang="es-ES" sz="1800" smtClean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ca-ES" sz="1800" smtClean="0">
                <a:solidFill>
                  <a:srgbClr val="000000"/>
                </a:solidFill>
                <a:latin typeface="Calibri" pitchFamily="34" charset="0"/>
              </a:rPr>
              <a:t>Tomàs.  </a:t>
            </a:r>
            <a:r>
              <a:rPr lang="ca-ES" sz="180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/>
            </a:r>
            <a:br>
              <a:rPr lang="ca-ES" sz="180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</a:br>
            <a:endParaRPr lang="ca-ES" sz="1800" smtClean="0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es-ES" sz="4000" b="1" smtClean="0"/>
              <a:t>POBLE DE COMARQUINAL I GENT DE FORA</a:t>
            </a:r>
            <a:endParaRPr lang="ca-ES" sz="4000" b="1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s-ES" sz="1800" b="1" smtClean="0">
              <a:solidFill>
                <a:schemeClr val="accent1"/>
              </a:solidFill>
              <a:latin typeface="Calibri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s-ES" sz="1800" b="1" smtClean="0">
                <a:solidFill>
                  <a:schemeClr val="accent1"/>
                </a:solidFill>
                <a:latin typeface="Calibri" pitchFamily="34" charset="0"/>
              </a:rPr>
              <a:t>    </a:t>
            </a:r>
            <a:r>
              <a:rPr lang="ca-ES" sz="1800" b="1" smtClean="0">
                <a:solidFill>
                  <a:schemeClr val="accent1"/>
                </a:solidFill>
                <a:latin typeface="Calibri" pitchFamily="34" charset="0"/>
              </a:rPr>
              <a:t>FILOMENA:</a:t>
            </a:r>
            <a:r>
              <a:rPr lang="ca-ES" sz="1800" smtClean="0">
                <a:solidFill>
                  <a:srgbClr val="000000"/>
                </a:solidFill>
                <a:latin typeface="Calibri" pitchFamily="34" charset="0"/>
              </a:rPr>
              <a:t> Alimentava a en Tomàs quan era petit.</a:t>
            </a:r>
            <a:r>
              <a:rPr lang="ca-ES" sz="180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/>
            </a:r>
            <a:br>
              <a:rPr lang="ca-ES" sz="180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</a:br>
            <a:r>
              <a:rPr lang="ca-ES" sz="180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/>
            </a:r>
            <a:br>
              <a:rPr lang="ca-ES" sz="180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</a:br>
            <a:r>
              <a:rPr lang="ca-ES" sz="1800" b="1" smtClean="0">
                <a:solidFill>
                  <a:schemeClr val="accent1"/>
                </a:solidFill>
                <a:latin typeface="Calibri" pitchFamily="34" charset="0"/>
              </a:rPr>
              <a:t>LA VILAPLANA</a:t>
            </a:r>
            <a:r>
              <a:rPr lang="ca-ES" sz="1800" smtClean="0">
                <a:solidFill>
                  <a:schemeClr val="accent1"/>
                </a:solidFill>
                <a:latin typeface="Calibri" pitchFamily="34" charset="0"/>
              </a:rPr>
              <a:t>:</a:t>
            </a:r>
            <a:r>
              <a:rPr lang="ca-ES" sz="1800" smtClean="0">
                <a:solidFill>
                  <a:srgbClr val="000000"/>
                </a:solidFill>
                <a:latin typeface="Calibri" pitchFamily="34" charset="0"/>
              </a:rPr>
              <a:t> Aconsellada pel Doctor Grau</a:t>
            </a:r>
            <a:r>
              <a:rPr lang="ca-ES" sz="180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/>
            </a:r>
            <a:br>
              <a:rPr lang="ca-ES" sz="180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</a:br>
            <a:r>
              <a:rPr lang="ca-ES" sz="180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/>
            </a:r>
            <a:br>
              <a:rPr lang="ca-ES" sz="180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</a:br>
            <a:r>
              <a:rPr lang="ca-ES" sz="1800" b="1" smtClean="0">
                <a:solidFill>
                  <a:schemeClr val="accent1"/>
                </a:solidFill>
                <a:latin typeface="Calibri" pitchFamily="34" charset="0"/>
              </a:rPr>
              <a:t>ADMINISTRADAOR DELS VILAVELLA:</a:t>
            </a:r>
            <a:r>
              <a:rPr lang="ca-ES" sz="1800" smtClean="0">
                <a:solidFill>
                  <a:srgbClr val="000000"/>
                </a:solidFill>
                <a:latin typeface="Calibri" pitchFamily="34" charset="0"/>
              </a:rPr>
              <a:t> Home que es diu que ha tingut un afer amb la noia dels masovers de la Pineda.</a:t>
            </a:r>
            <a:r>
              <a:rPr lang="ca-ES" sz="180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/>
            </a:r>
            <a:br>
              <a:rPr lang="ca-ES" sz="180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</a:br>
            <a:r>
              <a:rPr lang="ca-ES" sz="180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/>
            </a:r>
            <a:br>
              <a:rPr lang="ca-ES" sz="180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</a:br>
            <a:r>
              <a:rPr lang="ca-ES" sz="1800" b="1" smtClean="0">
                <a:solidFill>
                  <a:schemeClr val="accent1"/>
                </a:solidFill>
                <a:latin typeface="Calibri" pitchFamily="34" charset="0"/>
              </a:rPr>
              <a:t>RAMONETA DEL PAS A NIVELL:</a:t>
            </a:r>
            <a:r>
              <a:rPr lang="ca-ES" sz="1800" smtClean="0">
                <a:solidFill>
                  <a:srgbClr val="000000"/>
                </a:solidFill>
                <a:latin typeface="Calibri" pitchFamily="34" charset="0"/>
              </a:rPr>
              <a:t> La nit que en Tomàs, en Llibori i en Joanet surten, ella es la seva prostituta.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es-ES" b="1" smtClean="0"/>
              <a:t>COMPONENTS DE L’ESGLÉSIA</a:t>
            </a:r>
            <a:endParaRPr lang="ca-ES" b="1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ca-ES" sz="1800" b="1" smtClean="0">
                <a:solidFill>
                  <a:schemeClr val="accent1"/>
                </a:solidFill>
                <a:latin typeface="Calibri" pitchFamily="34" charset="0"/>
              </a:rPr>
              <a:t>MOSSÈN JOAN SERRA:</a:t>
            </a:r>
            <a:r>
              <a:rPr lang="ca-ES" sz="1800" smtClean="0">
                <a:solidFill>
                  <a:srgbClr val="000000"/>
                </a:solidFill>
                <a:latin typeface="Calibri" pitchFamily="34" charset="0"/>
              </a:rPr>
              <a:t> És l’encarregat del Museu Episcopal. Molt criticat pel poble i per Tomàs. Es fa molt amic de la Laura, amb la que comparteix moltes tardes i passejades. És l’oncle d’en Pere Gifreda.</a:t>
            </a:r>
            <a:endParaRPr lang="es-ES" sz="1800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s-ES" sz="1800" smtClean="0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ca-ES" sz="1800" b="1" smtClean="0">
                <a:solidFill>
                  <a:schemeClr val="accent1"/>
                </a:solidFill>
                <a:latin typeface="Calibri" pitchFamily="34" charset="0"/>
              </a:rPr>
              <a:t>VILELLA:</a:t>
            </a:r>
            <a:r>
              <a:rPr lang="ca-ES" sz="1800" smtClean="0">
                <a:solidFill>
                  <a:srgbClr val="000000"/>
                </a:solidFill>
                <a:latin typeface="Calibri" pitchFamily="34" charset="0"/>
              </a:rPr>
              <a:t> Familiar llunyà de Comarquinal, s’anomena al llibre perquè té un paret que és sant a Roma.</a:t>
            </a:r>
            <a:endParaRPr lang="es-ES" sz="1800" smtClean="0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s-ES" sz="1800" smtClean="0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ca-ES" sz="1800" b="1" smtClean="0">
                <a:solidFill>
                  <a:schemeClr val="accent1"/>
                </a:solidFill>
                <a:latin typeface="Calibri" pitchFamily="34" charset="0"/>
              </a:rPr>
              <a:t>PARE  DE L’ORATORI DE SANT FELIP NERÍ</a:t>
            </a:r>
            <a:r>
              <a:rPr lang="ca-ES" sz="1800" smtClean="0">
                <a:solidFill>
                  <a:srgbClr val="000000"/>
                </a:solidFill>
                <a:latin typeface="Calibri" pitchFamily="34" charset="0"/>
              </a:rPr>
              <a:t>: Confessor de la Laura.</a:t>
            </a:r>
            <a:r>
              <a:rPr lang="ca-ES" sz="180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/>
            </a:r>
            <a:br>
              <a:rPr lang="ca-ES" sz="180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</a:br>
            <a:r>
              <a:rPr lang="ca-ES" sz="180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/>
            </a:r>
            <a:br>
              <a:rPr lang="ca-ES" sz="180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</a:br>
            <a:endParaRPr lang="es-ES" sz="1800" smtClean="0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ca-ES" sz="1800" b="1" smtClean="0">
                <a:solidFill>
                  <a:schemeClr val="accent1"/>
                </a:solidFill>
                <a:latin typeface="Calibri" pitchFamily="34" charset="0"/>
              </a:rPr>
              <a:t>EL PADRE CARMONA</a:t>
            </a:r>
            <a:r>
              <a:rPr lang="ca-ES" sz="1800" smtClean="0">
                <a:solidFill>
                  <a:schemeClr val="accent1"/>
                </a:solidFill>
                <a:latin typeface="Calibri" pitchFamily="34" charset="0"/>
              </a:rPr>
              <a:t>:</a:t>
            </a:r>
            <a:r>
              <a:rPr lang="ca-ES" sz="1800" smtClean="0">
                <a:solidFill>
                  <a:srgbClr val="000000"/>
                </a:solidFill>
                <a:latin typeface="Calibri" pitchFamily="34" charset="0"/>
              </a:rPr>
              <a:t> Cura que s’encarregava de les xerrades de les esclaves.  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6"/>
          <p:cNvSpPr txBox="1">
            <a:spLocks noChangeArrowheads="1"/>
          </p:cNvSpPr>
          <p:nvPr/>
        </p:nvSpPr>
        <p:spPr bwMode="auto">
          <a:xfrm>
            <a:off x="381000" y="381000"/>
            <a:ext cx="7772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4800">
                <a:solidFill>
                  <a:schemeClr val="bg1"/>
                </a:solidFill>
              </a:rPr>
              <a:t>PERSONATGES</a:t>
            </a:r>
            <a:endParaRPr lang="ca-ES" sz="4800">
              <a:solidFill>
                <a:schemeClr val="bg1"/>
              </a:solidFill>
            </a:endParaRPr>
          </a:p>
        </p:txBody>
      </p:sp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609600" y="1524000"/>
            <a:ext cx="1295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200" b="1">
                <a:solidFill>
                  <a:schemeClr val="accent1"/>
                </a:solidFill>
              </a:rPr>
              <a:t>GERMANES</a:t>
            </a:r>
            <a:endParaRPr lang="ca-ES" sz="1200" b="1">
              <a:solidFill>
                <a:schemeClr val="accent1"/>
              </a:solidFill>
            </a:endParaRPr>
          </a:p>
        </p:txBody>
      </p:sp>
      <p:sp>
        <p:nvSpPr>
          <p:cNvPr id="4100" name="Line 8"/>
          <p:cNvSpPr>
            <a:spLocks noChangeShapeType="1"/>
          </p:cNvSpPr>
          <p:nvPr/>
        </p:nvSpPr>
        <p:spPr bwMode="auto">
          <a:xfrm flipH="1">
            <a:off x="914400" y="18288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4101" name="Text Box 10"/>
          <p:cNvSpPr txBox="1">
            <a:spLocks noChangeArrowheads="1"/>
          </p:cNvSpPr>
          <p:nvPr/>
        </p:nvSpPr>
        <p:spPr bwMode="auto">
          <a:xfrm>
            <a:off x="533400" y="2286000"/>
            <a:ext cx="914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200"/>
              <a:t>Tia Amèlia</a:t>
            </a:r>
            <a:endParaRPr lang="ca-ES" sz="1200"/>
          </a:p>
        </p:txBody>
      </p:sp>
      <p:sp>
        <p:nvSpPr>
          <p:cNvPr id="4102" name="Line 11"/>
          <p:cNvSpPr>
            <a:spLocks noChangeShapeType="1"/>
          </p:cNvSpPr>
          <p:nvPr/>
        </p:nvSpPr>
        <p:spPr bwMode="auto">
          <a:xfrm>
            <a:off x="1219200" y="1828800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4103" name="Line 12"/>
          <p:cNvSpPr>
            <a:spLocks noChangeShapeType="1"/>
          </p:cNvSpPr>
          <p:nvPr/>
        </p:nvSpPr>
        <p:spPr bwMode="auto">
          <a:xfrm>
            <a:off x="914400" y="2590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4104" name="Text Box 13"/>
          <p:cNvSpPr txBox="1">
            <a:spLocks noChangeArrowheads="1"/>
          </p:cNvSpPr>
          <p:nvPr/>
        </p:nvSpPr>
        <p:spPr bwMode="auto">
          <a:xfrm>
            <a:off x="685800" y="2819400"/>
            <a:ext cx="609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200"/>
              <a:t>Maria</a:t>
            </a:r>
            <a:endParaRPr lang="ca-ES" sz="1200"/>
          </a:p>
        </p:txBody>
      </p:sp>
      <p:sp>
        <p:nvSpPr>
          <p:cNvPr id="4105" name="Text Box 16"/>
          <p:cNvSpPr txBox="1">
            <a:spLocks noChangeArrowheads="1"/>
          </p:cNvSpPr>
          <p:nvPr/>
        </p:nvSpPr>
        <p:spPr bwMode="auto">
          <a:xfrm>
            <a:off x="1447800" y="2209800"/>
            <a:ext cx="22098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200"/>
              <a:t>Mare Laura</a:t>
            </a:r>
            <a:r>
              <a:rPr lang="es-ES"/>
              <a:t> </a:t>
            </a:r>
            <a:r>
              <a:rPr lang="es-ES" sz="1400" b="1"/>
              <a:t>oo  </a:t>
            </a:r>
            <a:r>
              <a:rPr lang="es-ES" sz="1200"/>
              <a:t>Pare Laura	</a:t>
            </a:r>
            <a:endParaRPr lang="ca-ES" sz="1200"/>
          </a:p>
        </p:txBody>
      </p:sp>
      <p:sp>
        <p:nvSpPr>
          <p:cNvPr id="4106" name="Line 18"/>
          <p:cNvSpPr>
            <a:spLocks noChangeShapeType="1"/>
          </p:cNvSpPr>
          <p:nvPr/>
        </p:nvSpPr>
        <p:spPr bwMode="auto">
          <a:xfrm>
            <a:off x="2438400" y="2590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4107" name="Text Box 19"/>
          <p:cNvSpPr txBox="1">
            <a:spLocks noChangeArrowheads="1"/>
          </p:cNvSpPr>
          <p:nvPr/>
        </p:nvSpPr>
        <p:spPr bwMode="auto">
          <a:xfrm>
            <a:off x="2209800" y="2819400"/>
            <a:ext cx="1447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200"/>
              <a:t>Laura  </a:t>
            </a:r>
            <a:r>
              <a:rPr lang="es-ES" sz="1400" b="1"/>
              <a:t>oo  </a:t>
            </a:r>
            <a:r>
              <a:rPr lang="es-ES" sz="1200"/>
              <a:t>Tomàs</a:t>
            </a:r>
            <a:endParaRPr lang="ca-ES" sz="1200"/>
          </a:p>
        </p:txBody>
      </p:sp>
      <p:sp>
        <p:nvSpPr>
          <p:cNvPr id="4108" name="Text Box 23"/>
          <p:cNvSpPr txBox="1">
            <a:spLocks noChangeArrowheads="1"/>
          </p:cNvSpPr>
          <p:nvPr/>
        </p:nvSpPr>
        <p:spPr bwMode="auto">
          <a:xfrm>
            <a:off x="2803525" y="27035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a-ES"/>
          </a:p>
        </p:txBody>
      </p:sp>
      <p:sp>
        <p:nvSpPr>
          <p:cNvPr id="4109" name="Line 27"/>
          <p:cNvSpPr>
            <a:spLocks noChangeShapeType="1"/>
          </p:cNvSpPr>
          <p:nvPr/>
        </p:nvSpPr>
        <p:spPr bwMode="auto">
          <a:xfrm>
            <a:off x="2895600" y="31242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4110" name="Text Box 28"/>
          <p:cNvSpPr txBox="1">
            <a:spLocks noChangeArrowheads="1"/>
          </p:cNvSpPr>
          <p:nvPr/>
        </p:nvSpPr>
        <p:spPr bwMode="auto">
          <a:xfrm>
            <a:off x="2895600" y="3429000"/>
            <a:ext cx="990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200"/>
              <a:t>Pubilla</a:t>
            </a:r>
            <a:endParaRPr lang="ca-ES" sz="1200"/>
          </a:p>
        </p:txBody>
      </p:sp>
      <p:sp>
        <p:nvSpPr>
          <p:cNvPr id="4111" name="Line 29"/>
          <p:cNvSpPr>
            <a:spLocks noChangeShapeType="1"/>
          </p:cNvSpPr>
          <p:nvPr/>
        </p:nvSpPr>
        <p:spPr bwMode="auto">
          <a:xfrm flipH="1">
            <a:off x="3581400" y="2590800"/>
            <a:ext cx="1143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4112" name="Text Box 30"/>
          <p:cNvSpPr txBox="1">
            <a:spLocks noChangeArrowheads="1"/>
          </p:cNvSpPr>
          <p:nvPr/>
        </p:nvSpPr>
        <p:spPr bwMode="auto">
          <a:xfrm>
            <a:off x="3733800" y="2286000"/>
            <a:ext cx="3429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200"/>
              <a:t>Pare Tomàs </a:t>
            </a:r>
            <a:r>
              <a:rPr lang="es-ES" sz="1400" b="1"/>
              <a:t>oo</a:t>
            </a:r>
            <a:r>
              <a:rPr lang="es-ES" sz="1200"/>
              <a:t> Mare Tomàs</a:t>
            </a:r>
            <a:endParaRPr lang="ca-ES" sz="1200"/>
          </a:p>
        </p:txBody>
      </p:sp>
      <p:sp>
        <p:nvSpPr>
          <p:cNvPr id="4113" name="Line 31"/>
          <p:cNvSpPr>
            <a:spLocks noChangeShapeType="1"/>
          </p:cNvSpPr>
          <p:nvPr/>
        </p:nvSpPr>
        <p:spPr bwMode="auto">
          <a:xfrm flipV="1">
            <a:off x="4191000" y="2057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4114" name="Text Box 32"/>
          <p:cNvSpPr txBox="1">
            <a:spLocks noChangeArrowheads="1"/>
          </p:cNvSpPr>
          <p:nvPr/>
        </p:nvSpPr>
        <p:spPr bwMode="auto">
          <a:xfrm>
            <a:off x="3733800" y="1828800"/>
            <a:ext cx="1219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200" b="1">
                <a:solidFill>
                  <a:schemeClr val="accent1"/>
                </a:solidFill>
              </a:rPr>
              <a:t>GERMANS</a:t>
            </a:r>
            <a:endParaRPr lang="ca-ES" sz="1200" b="1">
              <a:solidFill>
                <a:schemeClr val="accent1"/>
              </a:solidFill>
            </a:endParaRPr>
          </a:p>
        </p:txBody>
      </p:sp>
      <p:sp>
        <p:nvSpPr>
          <p:cNvPr id="4115" name="Line 34"/>
          <p:cNvSpPr>
            <a:spLocks noChangeShapeType="1"/>
          </p:cNvSpPr>
          <p:nvPr/>
        </p:nvSpPr>
        <p:spPr bwMode="auto">
          <a:xfrm flipV="1">
            <a:off x="4191000" y="1600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4116" name="Line 35"/>
          <p:cNvSpPr>
            <a:spLocks noChangeShapeType="1"/>
          </p:cNvSpPr>
          <p:nvPr/>
        </p:nvSpPr>
        <p:spPr bwMode="auto">
          <a:xfrm flipH="1">
            <a:off x="3505200" y="16002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4117" name="Text Box 36"/>
          <p:cNvSpPr txBox="1">
            <a:spLocks noChangeArrowheads="1"/>
          </p:cNvSpPr>
          <p:nvPr/>
        </p:nvSpPr>
        <p:spPr bwMode="auto">
          <a:xfrm>
            <a:off x="2895600" y="14478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200"/>
              <a:t>Oncle Narcís</a:t>
            </a:r>
            <a:endParaRPr lang="ca-ES" sz="1200"/>
          </a:p>
        </p:txBody>
      </p:sp>
      <p:sp>
        <p:nvSpPr>
          <p:cNvPr id="4118" name="Line 37"/>
          <p:cNvSpPr>
            <a:spLocks noChangeShapeType="1"/>
          </p:cNvSpPr>
          <p:nvPr/>
        </p:nvSpPr>
        <p:spPr bwMode="auto">
          <a:xfrm flipV="1">
            <a:off x="4191000" y="2057400"/>
            <a:ext cx="838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4119" name="Text Box 38"/>
          <p:cNvSpPr txBox="1">
            <a:spLocks noChangeArrowheads="1"/>
          </p:cNvSpPr>
          <p:nvPr/>
        </p:nvSpPr>
        <p:spPr bwMode="auto">
          <a:xfrm>
            <a:off x="5029200" y="1905000"/>
            <a:ext cx="1143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200" b="1">
                <a:solidFill>
                  <a:schemeClr val="accent1"/>
                </a:solidFill>
              </a:rPr>
              <a:t>COSINS</a:t>
            </a:r>
            <a:endParaRPr lang="ca-ES" sz="1200" b="1">
              <a:solidFill>
                <a:schemeClr val="accent1"/>
              </a:solidFill>
            </a:endParaRPr>
          </a:p>
        </p:txBody>
      </p:sp>
      <p:sp>
        <p:nvSpPr>
          <p:cNvPr id="4120" name="Line 39"/>
          <p:cNvSpPr>
            <a:spLocks noChangeShapeType="1"/>
          </p:cNvSpPr>
          <p:nvPr/>
        </p:nvSpPr>
        <p:spPr bwMode="auto">
          <a:xfrm flipV="1">
            <a:off x="5715000" y="17526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4121" name="Text Box 40"/>
          <p:cNvSpPr txBox="1">
            <a:spLocks noChangeArrowheads="1"/>
          </p:cNvSpPr>
          <p:nvPr/>
        </p:nvSpPr>
        <p:spPr bwMode="auto">
          <a:xfrm>
            <a:off x="6019800" y="15240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200"/>
              <a:t>Oncle Joanet</a:t>
            </a:r>
            <a:endParaRPr lang="ca-ES" sz="1200"/>
          </a:p>
        </p:txBody>
      </p:sp>
      <p:sp>
        <p:nvSpPr>
          <p:cNvPr id="4122" name="Line 41"/>
          <p:cNvSpPr>
            <a:spLocks noChangeShapeType="1"/>
          </p:cNvSpPr>
          <p:nvPr/>
        </p:nvSpPr>
        <p:spPr bwMode="auto">
          <a:xfrm>
            <a:off x="6553200" y="1752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4123" name="Text Box 42"/>
          <p:cNvSpPr txBox="1">
            <a:spLocks noChangeArrowheads="1"/>
          </p:cNvSpPr>
          <p:nvPr/>
        </p:nvSpPr>
        <p:spPr bwMode="auto">
          <a:xfrm>
            <a:off x="6858000" y="1600200"/>
            <a:ext cx="1066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200" b="1">
                <a:solidFill>
                  <a:schemeClr val="accent1"/>
                </a:solidFill>
              </a:rPr>
              <a:t>GERMANS</a:t>
            </a:r>
            <a:endParaRPr lang="ca-ES" sz="1200" b="1">
              <a:solidFill>
                <a:schemeClr val="accent1"/>
              </a:solidFill>
            </a:endParaRPr>
          </a:p>
        </p:txBody>
      </p:sp>
      <p:sp>
        <p:nvSpPr>
          <p:cNvPr id="4124" name="Line 43"/>
          <p:cNvSpPr>
            <a:spLocks noChangeShapeType="1"/>
          </p:cNvSpPr>
          <p:nvPr/>
        </p:nvSpPr>
        <p:spPr bwMode="auto">
          <a:xfrm>
            <a:off x="7772400" y="17526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4125" name="Line 44"/>
          <p:cNvSpPr>
            <a:spLocks noChangeShapeType="1"/>
          </p:cNvSpPr>
          <p:nvPr/>
        </p:nvSpPr>
        <p:spPr bwMode="auto">
          <a:xfrm>
            <a:off x="8153400" y="1752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4126" name="Text Box 45"/>
          <p:cNvSpPr txBox="1">
            <a:spLocks noChangeArrowheads="1"/>
          </p:cNvSpPr>
          <p:nvPr/>
        </p:nvSpPr>
        <p:spPr bwMode="auto">
          <a:xfrm>
            <a:off x="7467600" y="1905000"/>
            <a:ext cx="1143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200"/>
              <a:t>Tia Madrona</a:t>
            </a:r>
            <a:endParaRPr lang="ca-ES" sz="1200"/>
          </a:p>
        </p:txBody>
      </p:sp>
      <p:sp>
        <p:nvSpPr>
          <p:cNvPr id="4127" name="Line 46"/>
          <p:cNvSpPr>
            <a:spLocks noChangeShapeType="1"/>
          </p:cNvSpPr>
          <p:nvPr/>
        </p:nvSpPr>
        <p:spPr bwMode="auto">
          <a:xfrm>
            <a:off x="4800600" y="2590800"/>
            <a:ext cx="838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4128" name="Text Box 47"/>
          <p:cNvSpPr txBox="1">
            <a:spLocks noChangeArrowheads="1"/>
          </p:cNvSpPr>
          <p:nvPr/>
        </p:nvSpPr>
        <p:spPr bwMode="auto">
          <a:xfrm>
            <a:off x="5638800" y="2819400"/>
            <a:ext cx="1066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200"/>
              <a:t>Teresa</a:t>
            </a:r>
            <a:endParaRPr lang="ca-ES" sz="1200"/>
          </a:p>
        </p:txBody>
      </p:sp>
      <p:sp>
        <p:nvSpPr>
          <p:cNvPr id="4129" name="Line 53"/>
          <p:cNvSpPr>
            <a:spLocks noChangeShapeType="1"/>
          </p:cNvSpPr>
          <p:nvPr/>
        </p:nvSpPr>
        <p:spPr bwMode="auto">
          <a:xfrm>
            <a:off x="3581400" y="3048000"/>
            <a:ext cx="1905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4130" name="Line 55"/>
          <p:cNvSpPr>
            <a:spLocks noChangeShapeType="1"/>
          </p:cNvSpPr>
          <p:nvPr/>
        </p:nvSpPr>
        <p:spPr bwMode="auto">
          <a:xfrm flipH="1">
            <a:off x="5334000" y="3048000"/>
            <a:ext cx="3048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4131" name="Text Box 56"/>
          <p:cNvSpPr txBox="1">
            <a:spLocks noChangeArrowheads="1"/>
          </p:cNvSpPr>
          <p:nvPr/>
        </p:nvSpPr>
        <p:spPr bwMode="auto">
          <a:xfrm>
            <a:off x="5410200" y="3886200"/>
            <a:ext cx="1219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200" b="1">
                <a:solidFill>
                  <a:schemeClr val="accent1"/>
                </a:solidFill>
              </a:rPr>
              <a:t>NEBOTS</a:t>
            </a:r>
            <a:endParaRPr lang="ca-ES" sz="1200" b="1">
              <a:solidFill>
                <a:schemeClr val="accent1"/>
              </a:solidFill>
            </a:endParaRPr>
          </a:p>
        </p:txBody>
      </p:sp>
      <p:sp>
        <p:nvSpPr>
          <p:cNvPr id="4132" name="Line 57"/>
          <p:cNvSpPr>
            <a:spLocks noChangeShapeType="1"/>
          </p:cNvSpPr>
          <p:nvPr/>
        </p:nvSpPr>
        <p:spPr bwMode="auto">
          <a:xfrm>
            <a:off x="5791200" y="4114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4133" name="Text Box 58"/>
          <p:cNvSpPr txBox="1">
            <a:spLocks noChangeArrowheads="1"/>
          </p:cNvSpPr>
          <p:nvPr/>
        </p:nvSpPr>
        <p:spPr bwMode="auto">
          <a:xfrm>
            <a:off x="5410200" y="4267200"/>
            <a:ext cx="2743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200"/>
              <a:t>Oncle Llibori </a:t>
            </a:r>
            <a:r>
              <a:rPr lang="es-ES"/>
              <a:t> </a:t>
            </a:r>
            <a:r>
              <a:rPr lang="es-ES" sz="1400" b="1"/>
              <a:t>oo  </a:t>
            </a:r>
            <a:r>
              <a:rPr lang="es-ES" sz="1200"/>
              <a:t>La Tia </a:t>
            </a:r>
            <a:endParaRPr lang="ca-ES" sz="1200"/>
          </a:p>
        </p:txBody>
      </p:sp>
      <p:sp>
        <p:nvSpPr>
          <p:cNvPr id="4134" name="Line 65"/>
          <p:cNvSpPr>
            <a:spLocks noChangeShapeType="1"/>
          </p:cNvSpPr>
          <p:nvPr/>
        </p:nvSpPr>
        <p:spPr bwMode="auto">
          <a:xfrm>
            <a:off x="6553200" y="46482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4135" name="Line 66"/>
          <p:cNvSpPr>
            <a:spLocks noChangeShapeType="1"/>
          </p:cNvSpPr>
          <p:nvPr/>
        </p:nvSpPr>
        <p:spPr bwMode="auto">
          <a:xfrm>
            <a:off x="6553200" y="48006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4136" name="Text Box 67"/>
          <p:cNvSpPr txBox="1">
            <a:spLocks noChangeArrowheads="1"/>
          </p:cNvSpPr>
          <p:nvPr/>
        </p:nvSpPr>
        <p:spPr bwMode="auto">
          <a:xfrm>
            <a:off x="6934200" y="4648200"/>
            <a:ext cx="990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200"/>
              <a:t>Pere</a:t>
            </a:r>
            <a:endParaRPr lang="ca-ES" sz="1200"/>
          </a:p>
        </p:txBody>
      </p:sp>
      <p:sp>
        <p:nvSpPr>
          <p:cNvPr id="4137" name="Line 68"/>
          <p:cNvSpPr>
            <a:spLocks noChangeShapeType="1"/>
          </p:cNvSpPr>
          <p:nvPr/>
        </p:nvSpPr>
        <p:spPr bwMode="auto">
          <a:xfrm flipH="1">
            <a:off x="6096000" y="5181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4138" name="Text Box 69"/>
          <p:cNvSpPr txBox="1">
            <a:spLocks noChangeArrowheads="1"/>
          </p:cNvSpPr>
          <p:nvPr/>
        </p:nvSpPr>
        <p:spPr bwMode="auto">
          <a:xfrm>
            <a:off x="4648200" y="5029200"/>
            <a:ext cx="2286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200"/>
              <a:t>Pepeta </a:t>
            </a:r>
            <a:r>
              <a:rPr lang="es-ES" sz="1400" b="1"/>
              <a:t>oo</a:t>
            </a:r>
            <a:r>
              <a:rPr lang="es-ES" sz="1200"/>
              <a:t> Jaume</a:t>
            </a:r>
            <a:endParaRPr lang="ca-ES" sz="1200"/>
          </a:p>
        </p:txBody>
      </p:sp>
      <p:sp>
        <p:nvSpPr>
          <p:cNvPr id="4139" name="Line 70"/>
          <p:cNvSpPr>
            <a:spLocks noChangeShapeType="1"/>
          </p:cNvSpPr>
          <p:nvPr/>
        </p:nvSpPr>
        <p:spPr bwMode="auto">
          <a:xfrm>
            <a:off x="6553200" y="54864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4140" name="Text Box 71"/>
          <p:cNvSpPr txBox="1">
            <a:spLocks noChangeArrowheads="1"/>
          </p:cNvSpPr>
          <p:nvPr/>
        </p:nvSpPr>
        <p:spPr bwMode="auto">
          <a:xfrm>
            <a:off x="6934200" y="53340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200"/>
              <a:t>Angelina </a:t>
            </a:r>
            <a:r>
              <a:rPr lang="es-ES" sz="1400" b="1"/>
              <a:t>oo</a:t>
            </a:r>
            <a:r>
              <a:rPr lang="es-ES" sz="1200"/>
              <a:t> Cases</a:t>
            </a:r>
            <a:endParaRPr lang="ca-ES" sz="1200"/>
          </a:p>
        </p:txBody>
      </p:sp>
      <p:sp>
        <p:nvSpPr>
          <p:cNvPr id="4141" name="Line 72"/>
          <p:cNvSpPr>
            <a:spLocks noChangeShapeType="1"/>
          </p:cNvSpPr>
          <p:nvPr/>
        </p:nvSpPr>
        <p:spPr bwMode="auto">
          <a:xfrm flipH="1">
            <a:off x="3581400" y="44958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4142" name="Text Box 73"/>
          <p:cNvSpPr txBox="1">
            <a:spLocks noChangeArrowheads="1"/>
          </p:cNvSpPr>
          <p:nvPr/>
        </p:nvSpPr>
        <p:spPr bwMode="auto">
          <a:xfrm>
            <a:off x="2590800" y="4114800"/>
            <a:ext cx="9144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200" b="1">
                <a:solidFill>
                  <a:schemeClr val="accent1"/>
                </a:solidFill>
              </a:rPr>
              <a:t>PRÒXIMS A LA FAMÍLIA</a:t>
            </a:r>
            <a:endParaRPr lang="ca-ES" sz="1200" b="1">
              <a:solidFill>
                <a:schemeClr val="accent1"/>
              </a:solidFill>
            </a:endParaRPr>
          </a:p>
        </p:txBody>
      </p:sp>
      <p:sp>
        <p:nvSpPr>
          <p:cNvPr id="4143" name="Line 74"/>
          <p:cNvSpPr>
            <a:spLocks noChangeShapeType="1"/>
          </p:cNvSpPr>
          <p:nvPr/>
        </p:nvSpPr>
        <p:spPr bwMode="auto">
          <a:xfrm>
            <a:off x="3048000" y="48006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4144" name="Line 75"/>
          <p:cNvSpPr>
            <a:spLocks noChangeShapeType="1"/>
          </p:cNvSpPr>
          <p:nvPr/>
        </p:nvSpPr>
        <p:spPr bwMode="auto">
          <a:xfrm>
            <a:off x="3048000" y="4876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4145" name="Text Box 76"/>
          <p:cNvSpPr txBox="1">
            <a:spLocks noChangeArrowheads="1"/>
          </p:cNvSpPr>
          <p:nvPr/>
        </p:nvSpPr>
        <p:spPr bwMode="auto">
          <a:xfrm>
            <a:off x="3276600" y="4724400"/>
            <a:ext cx="990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200"/>
              <a:t>Filomena</a:t>
            </a:r>
            <a:endParaRPr lang="ca-ES" sz="1200"/>
          </a:p>
        </p:txBody>
      </p:sp>
      <p:sp>
        <p:nvSpPr>
          <p:cNvPr id="4146" name="Line 77"/>
          <p:cNvSpPr>
            <a:spLocks noChangeShapeType="1"/>
          </p:cNvSpPr>
          <p:nvPr/>
        </p:nvSpPr>
        <p:spPr bwMode="auto">
          <a:xfrm>
            <a:off x="3048000" y="51816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4147" name="Text Box 78"/>
          <p:cNvSpPr txBox="1">
            <a:spLocks noChangeArrowheads="1"/>
          </p:cNvSpPr>
          <p:nvPr/>
        </p:nvSpPr>
        <p:spPr bwMode="auto">
          <a:xfrm>
            <a:off x="3276600" y="5029200"/>
            <a:ext cx="762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200"/>
              <a:t>Ventura</a:t>
            </a:r>
            <a:endParaRPr lang="ca-ES" sz="1200"/>
          </a:p>
        </p:txBody>
      </p:sp>
      <p:sp>
        <p:nvSpPr>
          <p:cNvPr id="4148" name="Line 79"/>
          <p:cNvSpPr>
            <a:spLocks noChangeShapeType="1"/>
          </p:cNvSpPr>
          <p:nvPr/>
        </p:nvSpPr>
        <p:spPr bwMode="auto">
          <a:xfrm>
            <a:off x="3048000" y="54864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4149" name="Text Box 80"/>
          <p:cNvSpPr txBox="1">
            <a:spLocks noChangeArrowheads="1"/>
          </p:cNvSpPr>
          <p:nvPr/>
        </p:nvSpPr>
        <p:spPr bwMode="auto">
          <a:xfrm>
            <a:off x="3276600" y="5334000"/>
            <a:ext cx="1600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200"/>
              <a:t>Dr. Jaume Grau</a:t>
            </a:r>
            <a:endParaRPr lang="ca-ES" sz="1200"/>
          </a:p>
        </p:txBody>
      </p:sp>
      <p:sp>
        <p:nvSpPr>
          <p:cNvPr id="4150" name="Line 81"/>
          <p:cNvSpPr>
            <a:spLocks noChangeShapeType="1"/>
          </p:cNvSpPr>
          <p:nvPr/>
        </p:nvSpPr>
        <p:spPr bwMode="auto">
          <a:xfrm>
            <a:off x="3048000" y="58674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4151" name="Text Box 82"/>
          <p:cNvSpPr txBox="1">
            <a:spLocks noChangeArrowheads="1"/>
          </p:cNvSpPr>
          <p:nvPr/>
        </p:nvSpPr>
        <p:spPr bwMode="auto">
          <a:xfrm>
            <a:off x="3200400" y="5715000"/>
            <a:ext cx="2514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200"/>
              <a:t>Beatriu </a:t>
            </a:r>
            <a:r>
              <a:rPr lang="es-ES" sz="1400" b="1"/>
              <a:t>oo </a:t>
            </a:r>
            <a:r>
              <a:rPr lang="es-ES" sz="1200"/>
              <a:t>Ramón</a:t>
            </a:r>
            <a:endParaRPr lang="ca-ES" sz="1200"/>
          </a:p>
        </p:txBody>
      </p:sp>
      <p:sp>
        <p:nvSpPr>
          <p:cNvPr id="4152" name="Text Box 83"/>
          <p:cNvSpPr txBox="1">
            <a:spLocks noChangeArrowheads="1"/>
          </p:cNvSpPr>
          <p:nvPr/>
        </p:nvSpPr>
        <p:spPr bwMode="auto">
          <a:xfrm>
            <a:off x="381000" y="3581400"/>
            <a:ext cx="1371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200"/>
              <a:t>Avi Gifreda</a:t>
            </a:r>
            <a:endParaRPr lang="ca-ES" sz="1200"/>
          </a:p>
        </p:txBody>
      </p:sp>
      <p:sp>
        <p:nvSpPr>
          <p:cNvPr id="4153" name="Line 84"/>
          <p:cNvSpPr>
            <a:spLocks noChangeShapeType="1"/>
          </p:cNvSpPr>
          <p:nvPr/>
        </p:nvSpPr>
        <p:spPr bwMode="auto">
          <a:xfrm>
            <a:off x="762000" y="38862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4154" name="Text Box 85"/>
          <p:cNvSpPr txBox="1">
            <a:spLocks noChangeArrowheads="1"/>
          </p:cNvSpPr>
          <p:nvPr/>
        </p:nvSpPr>
        <p:spPr bwMode="auto">
          <a:xfrm>
            <a:off x="685800" y="4343400"/>
            <a:ext cx="685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200" b="1">
                <a:solidFill>
                  <a:schemeClr val="accent1"/>
                </a:solidFill>
              </a:rPr>
              <a:t>NET</a:t>
            </a:r>
            <a:endParaRPr lang="ca-ES" sz="1200" b="1">
              <a:solidFill>
                <a:schemeClr val="accent1"/>
              </a:solidFill>
            </a:endParaRPr>
          </a:p>
        </p:txBody>
      </p:sp>
      <p:sp>
        <p:nvSpPr>
          <p:cNvPr id="4155" name="Text Box 86"/>
          <p:cNvSpPr txBox="1">
            <a:spLocks noChangeArrowheads="1"/>
          </p:cNvSpPr>
          <p:nvPr/>
        </p:nvSpPr>
        <p:spPr bwMode="auto">
          <a:xfrm>
            <a:off x="1447800" y="3581400"/>
            <a:ext cx="1066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200"/>
              <a:t>Joan Serra</a:t>
            </a:r>
            <a:endParaRPr lang="ca-ES" sz="1200"/>
          </a:p>
        </p:txBody>
      </p:sp>
      <p:sp>
        <p:nvSpPr>
          <p:cNvPr id="4156" name="Line 87"/>
          <p:cNvSpPr>
            <a:spLocks noChangeShapeType="1"/>
          </p:cNvSpPr>
          <p:nvPr/>
        </p:nvSpPr>
        <p:spPr bwMode="auto">
          <a:xfrm flipH="1">
            <a:off x="1676400" y="38862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4157" name="Text Box 88"/>
          <p:cNvSpPr txBox="1">
            <a:spLocks noChangeArrowheads="1"/>
          </p:cNvSpPr>
          <p:nvPr/>
        </p:nvSpPr>
        <p:spPr bwMode="auto">
          <a:xfrm>
            <a:off x="1371600" y="4343400"/>
            <a:ext cx="762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200" b="1">
                <a:solidFill>
                  <a:schemeClr val="accent1"/>
                </a:solidFill>
              </a:rPr>
              <a:t>NEBOT</a:t>
            </a:r>
            <a:endParaRPr lang="ca-ES" sz="1200" b="1">
              <a:solidFill>
                <a:schemeClr val="accent1"/>
              </a:solidFill>
            </a:endParaRPr>
          </a:p>
        </p:txBody>
      </p:sp>
      <p:sp>
        <p:nvSpPr>
          <p:cNvPr id="4158" name="Line 89"/>
          <p:cNvSpPr>
            <a:spLocks noChangeShapeType="1"/>
          </p:cNvSpPr>
          <p:nvPr/>
        </p:nvSpPr>
        <p:spPr bwMode="auto">
          <a:xfrm>
            <a:off x="914400" y="4648200"/>
            <a:ext cx="304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4159" name="Line 90"/>
          <p:cNvSpPr>
            <a:spLocks noChangeShapeType="1"/>
          </p:cNvSpPr>
          <p:nvPr/>
        </p:nvSpPr>
        <p:spPr bwMode="auto">
          <a:xfrm flipH="1">
            <a:off x="1371600" y="4648200"/>
            <a:ext cx="304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4160" name="Text Box 91"/>
          <p:cNvSpPr txBox="1">
            <a:spLocks noChangeArrowheads="1"/>
          </p:cNvSpPr>
          <p:nvPr/>
        </p:nvSpPr>
        <p:spPr bwMode="auto">
          <a:xfrm>
            <a:off x="838200" y="5181600"/>
            <a:ext cx="1447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200"/>
              <a:t>Pere Gifreda</a:t>
            </a:r>
            <a:endParaRPr lang="ca-ES" sz="1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533400" y="1600200"/>
            <a:ext cx="7391400" cy="421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ES" b="1" dirty="0">
              <a:solidFill>
                <a:schemeClr val="accent1"/>
              </a:solidFill>
            </a:endParaRPr>
          </a:p>
          <a:p>
            <a:pPr>
              <a:spcBef>
                <a:spcPct val="50000"/>
              </a:spcBef>
            </a:pPr>
            <a:r>
              <a:rPr lang="es-ES" b="1" dirty="0">
                <a:solidFill>
                  <a:schemeClr val="accent1"/>
                </a:solidFill>
              </a:rPr>
              <a:t>LAURA:</a:t>
            </a:r>
            <a:r>
              <a:rPr lang="es-ES" dirty="0"/>
              <a:t> </a:t>
            </a:r>
            <a:r>
              <a:rPr lang="es-ES" dirty="0" err="1">
                <a:solidFill>
                  <a:schemeClr val="bg1"/>
                </a:solidFill>
              </a:rPr>
              <a:t>Noia</a:t>
            </a:r>
            <a:r>
              <a:rPr lang="es-ES" dirty="0">
                <a:solidFill>
                  <a:schemeClr val="bg1"/>
                </a:solidFill>
              </a:rPr>
              <a:t> de </a:t>
            </a:r>
            <a:r>
              <a:rPr lang="es-ES" dirty="0" err="1">
                <a:solidFill>
                  <a:schemeClr val="bg1"/>
                </a:solidFill>
              </a:rPr>
              <a:t>ciutat</a:t>
            </a:r>
            <a:r>
              <a:rPr lang="es-ES" dirty="0">
                <a:solidFill>
                  <a:schemeClr val="bg1"/>
                </a:solidFill>
              </a:rPr>
              <a:t> casada </a:t>
            </a:r>
            <a:r>
              <a:rPr lang="es-ES" dirty="0" err="1">
                <a:solidFill>
                  <a:schemeClr val="bg1"/>
                </a:solidFill>
              </a:rPr>
              <a:t>amb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Tomàs</a:t>
            </a:r>
            <a:r>
              <a:rPr lang="es-ES" dirty="0">
                <a:solidFill>
                  <a:schemeClr val="bg1"/>
                </a:solidFill>
              </a:rPr>
              <a:t>. Harmoniosa i delicada. </a:t>
            </a:r>
            <a:r>
              <a:rPr lang="es-ES" dirty="0" err="1">
                <a:solidFill>
                  <a:schemeClr val="bg1"/>
                </a:solidFill>
              </a:rPr>
              <a:t>Normalment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frèvola</a:t>
            </a:r>
            <a:r>
              <a:rPr lang="es-ES" dirty="0">
                <a:solidFill>
                  <a:schemeClr val="bg1"/>
                </a:solidFill>
              </a:rPr>
              <a:t>. </a:t>
            </a:r>
            <a:r>
              <a:rPr lang="es-ES" dirty="0" err="1">
                <a:solidFill>
                  <a:schemeClr val="bg1"/>
                </a:solidFill>
              </a:rPr>
              <a:t>Abans</a:t>
            </a:r>
            <a:r>
              <a:rPr lang="es-ES" dirty="0">
                <a:solidFill>
                  <a:schemeClr val="bg1"/>
                </a:solidFill>
              </a:rPr>
              <a:t> era pobre. </a:t>
            </a:r>
            <a:r>
              <a:rPr lang="es-ES" dirty="0" err="1">
                <a:solidFill>
                  <a:schemeClr val="bg1"/>
                </a:solidFill>
              </a:rPr>
              <a:t>Malvinguda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però</a:t>
            </a:r>
            <a:r>
              <a:rPr lang="es-ES" dirty="0">
                <a:solidFill>
                  <a:schemeClr val="bg1"/>
                </a:solidFill>
              </a:rPr>
              <a:t> de </a:t>
            </a:r>
            <a:r>
              <a:rPr lang="es-ES" dirty="0" err="1">
                <a:solidFill>
                  <a:schemeClr val="bg1"/>
                </a:solidFill>
              </a:rPr>
              <a:t>caràcter</a:t>
            </a:r>
            <a:r>
              <a:rPr lang="es-ES" dirty="0">
                <a:solidFill>
                  <a:schemeClr val="bg1"/>
                </a:solidFill>
              </a:rPr>
              <a:t> alegre. </a:t>
            </a:r>
          </a:p>
          <a:p>
            <a:pPr>
              <a:spcBef>
                <a:spcPct val="50000"/>
              </a:spcBef>
            </a:pPr>
            <a:endParaRPr lang="es-ES" dirty="0"/>
          </a:p>
          <a:p>
            <a:pPr>
              <a:spcBef>
                <a:spcPct val="50000"/>
              </a:spcBef>
            </a:pPr>
            <a:r>
              <a:rPr lang="ca-ES" b="1" dirty="0">
                <a:solidFill>
                  <a:schemeClr val="accent1"/>
                </a:solidFill>
                <a:latin typeface="Calibri" pitchFamily="34" charset="0"/>
              </a:rPr>
              <a:t>PARE DE LAURA</a:t>
            </a:r>
            <a:r>
              <a:rPr lang="ca-ES" b="1" dirty="0">
                <a:solidFill>
                  <a:srgbClr val="000000"/>
                </a:solidFill>
                <a:latin typeface="Calibri" pitchFamily="34" charset="0"/>
              </a:rPr>
              <a:t>:</a:t>
            </a:r>
            <a:r>
              <a:rPr lang="ca-ES" dirty="0">
                <a:solidFill>
                  <a:srgbClr val="000000"/>
                </a:solidFill>
                <a:latin typeface="Calibri" pitchFamily="34" charset="0"/>
              </a:rPr>
              <a:t> Home il·lús i desmemoriat, era pobre i mancava d’idees clares, és mort.</a:t>
            </a:r>
            <a:r>
              <a:rPr lang="ca-ES" dirty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/>
            </a:r>
            <a:br>
              <a:rPr lang="ca-ES" dirty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</a:br>
            <a:r>
              <a:rPr lang="ca-ES" dirty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/>
            </a:r>
            <a:br>
              <a:rPr lang="ca-ES" dirty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</a:br>
            <a:endParaRPr lang="es-ES" dirty="0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ca-ES" b="1" dirty="0">
                <a:solidFill>
                  <a:schemeClr val="accent1"/>
                </a:solidFill>
                <a:latin typeface="Calibri" pitchFamily="34" charset="0"/>
              </a:rPr>
              <a:t>MARE DE LAURA:</a:t>
            </a:r>
            <a:r>
              <a:rPr lang="ca-ES" dirty="0">
                <a:solidFill>
                  <a:srgbClr val="000000"/>
                </a:solidFill>
                <a:latin typeface="Calibri" pitchFamily="34" charset="0"/>
              </a:rPr>
              <a:t> Mort abans que el llibre comenci. La seva mort provoca que Laura creixi sense el personatge d’una mare.</a:t>
            </a:r>
            <a:r>
              <a:rPr lang="ca-ES" dirty="0">
                <a:solidFill>
                  <a:srgbClr val="000000"/>
                </a:solidFill>
              </a:rPr>
              <a:t> </a:t>
            </a:r>
            <a:r>
              <a:rPr lang="ca-ES" dirty="0">
                <a:solidFill>
                  <a:srgbClr val="000000"/>
                </a:solidFill>
                <a:latin typeface="Calibri" pitchFamily="34" charset="0"/>
              </a:rPr>
              <a:t> </a:t>
            </a:r>
            <a:r>
              <a:rPr lang="ca-ES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a-ES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a-ES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a-ES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endParaRPr lang="es-ES" dirty="0">
              <a:solidFill>
                <a:srgbClr val="000000"/>
              </a:solidFill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228600" y="304800"/>
            <a:ext cx="7543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5400" b="1">
                <a:solidFill>
                  <a:schemeClr val="bg1"/>
                </a:solidFill>
              </a:rPr>
              <a:t>LAURA I FAMILIARS</a:t>
            </a:r>
            <a:endParaRPr lang="ca-ES" sz="5400" b="1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609600" y="1524000"/>
            <a:ext cx="76962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a-ES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a-ES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a-ES" b="1">
                <a:solidFill>
                  <a:schemeClr val="accent1"/>
                </a:solidFill>
                <a:latin typeface="Calibri" pitchFamily="34" charset="0"/>
              </a:rPr>
              <a:t>TÍA  AMÈLIA:</a:t>
            </a:r>
            <a:r>
              <a:rPr lang="ca-ES">
                <a:solidFill>
                  <a:srgbClr val="000000"/>
                </a:solidFill>
                <a:latin typeface="Calibri" pitchFamily="34" charset="0"/>
              </a:rPr>
              <a:t> Germana del pare de la Laura. Acull al seu pare i a la Laura fins que el seu pare mort</a:t>
            </a:r>
            <a:r>
              <a:rPr lang="es-ES">
                <a:solidFill>
                  <a:srgbClr val="000000"/>
                </a:solidFill>
                <a:latin typeface="Calibri" pitchFamily="34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ca-ES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/>
            </a:r>
            <a:br>
              <a:rPr lang="ca-ES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</a:br>
            <a:r>
              <a:rPr lang="ca-ES" b="1">
                <a:solidFill>
                  <a:schemeClr val="accent1"/>
                </a:solidFill>
                <a:latin typeface="Calibri" pitchFamily="34" charset="0"/>
              </a:rPr>
              <a:t>MARIA:</a:t>
            </a:r>
            <a:r>
              <a:rPr lang="ca-ES">
                <a:solidFill>
                  <a:srgbClr val="000000"/>
                </a:solidFill>
                <a:latin typeface="Calibri" pitchFamily="34" charset="0"/>
              </a:rPr>
              <a:t> Filla de la Tia Amèlia i cosina de la Laura. S’estimen molt amb la Laura i s’escriuen cartes per explicar-se com estan quan la Laura es casa. </a:t>
            </a:r>
            <a:endParaRPr lang="es-ES">
              <a:solidFill>
                <a:srgbClr val="000000"/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ca-ES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/>
            </a:r>
            <a:br>
              <a:rPr lang="ca-ES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</a:br>
            <a:r>
              <a:rPr lang="ca-ES" b="1">
                <a:solidFill>
                  <a:schemeClr val="accent1"/>
                </a:solidFill>
                <a:latin typeface="Calibri" pitchFamily="34" charset="0"/>
              </a:rPr>
              <a:t>COSÍ DE LA LAURA:</a:t>
            </a:r>
            <a:r>
              <a:rPr lang="ca-ES">
                <a:solidFill>
                  <a:srgbClr val="000000"/>
                </a:solidFill>
                <a:latin typeface="Calibri" pitchFamily="34" charset="0"/>
              </a:rPr>
              <a:t> És de Barcelona, ajuda a que la Beatriu i l’estudiant es casin.</a:t>
            </a:r>
            <a:r>
              <a:rPr lang="ca-ES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/>
            </a:r>
            <a:br>
              <a:rPr lang="ca-ES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</a:br>
            <a:r>
              <a:rPr lang="ca-ES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/>
            </a:r>
            <a:br>
              <a:rPr lang="ca-ES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</a:br>
            <a:r>
              <a:rPr lang="ca-ES" b="1">
                <a:solidFill>
                  <a:schemeClr val="accent1"/>
                </a:solidFill>
                <a:latin typeface="Calibri" pitchFamily="34" charset="0"/>
              </a:rPr>
              <a:t>FILLA DE LA LAURA I EN TOMÀS:</a:t>
            </a:r>
            <a:r>
              <a:rPr lang="ca-ES">
                <a:solidFill>
                  <a:srgbClr val="000000"/>
                </a:solidFill>
                <a:latin typeface="Calibri" pitchFamily="34" charset="0"/>
              </a:rPr>
              <a:t> Mor al poc temps de néixer. La Laura pateix una gran depressió a conseqüència. Quan neix en Tomàs s’enfada perquè és una nena. </a:t>
            </a:r>
            <a:endParaRPr lang="es-ES">
              <a:solidFill>
                <a:srgbClr val="000000"/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</a:pPr>
            <a:endParaRPr lang="ca-ES">
              <a:latin typeface="Calibri" pitchFamily="34" charset="0"/>
            </a:endParaRP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304800" y="228600"/>
            <a:ext cx="7543800" cy="13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5400" b="1">
                <a:solidFill>
                  <a:schemeClr val="bg1"/>
                </a:solidFill>
              </a:rPr>
              <a:t>LAURA I FAMILIARS</a:t>
            </a:r>
            <a:endParaRPr lang="ca-ES" sz="5400" b="1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endParaRPr lang="ca-E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04800"/>
            <a:ext cx="8015288" cy="9144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s-ES" sz="2400" b="1" smtClean="0"/>
              <a:t>TOMÀS, FAMILIARS, I GENT QUE VIU A CASA DELS FAMILIARS.</a:t>
            </a:r>
            <a:r>
              <a:rPr lang="es-ES" smtClean="0"/>
              <a:t> 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533400" y="1600200"/>
            <a:ext cx="7696200" cy="383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a-ES" b="1">
                <a:solidFill>
                  <a:schemeClr val="accent1"/>
                </a:solidFill>
                <a:latin typeface="Calibri" pitchFamily="34" charset="0"/>
              </a:rPr>
              <a:t>TOMÀS</a:t>
            </a:r>
            <a:r>
              <a:rPr lang="es-ES" b="1">
                <a:solidFill>
                  <a:schemeClr val="accent1"/>
                </a:solidFill>
                <a:latin typeface="Calibri" pitchFamily="34" charset="0"/>
              </a:rPr>
              <a:t>:</a:t>
            </a:r>
            <a:r>
              <a:rPr lang="ca-ES">
                <a:solidFill>
                  <a:srgbClr val="000000"/>
                </a:solidFill>
                <a:latin typeface="Calibri" pitchFamily="34" charset="0"/>
              </a:rPr>
              <a:t> Marit de Laura i amo absolut del patrimoni de Muntanyola</a:t>
            </a:r>
            <a:r>
              <a:rPr lang="es-ES">
                <a:solidFill>
                  <a:srgbClr val="000000"/>
                </a:solidFill>
                <a:latin typeface="Calibri" pitchFamily="34" charset="0"/>
              </a:rPr>
              <a:t>. </a:t>
            </a:r>
            <a:r>
              <a:rPr lang="ca-ES">
                <a:solidFill>
                  <a:srgbClr val="000000"/>
                </a:solidFill>
                <a:latin typeface="Calibri" pitchFamily="34" charset="0"/>
              </a:rPr>
              <a:t>Se’l descriu com un xicot cepat, de bon estómac i ric. Amb molta vigoria i franca rudesa. </a:t>
            </a:r>
            <a:endParaRPr lang="es-ES">
              <a:solidFill>
                <a:srgbClr val="000000"/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</a:pPr>
            <a:endParaRPr lang="es-ES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ca-ES" b="1">
                <a:solidFill>
                  <a:schemeClr val="accent1"/>
                </a:solidFill>
                <a:latin typeface="Calibri" pitchFamily="34" charset="0"/>
              </a:rPr>
              <a:t>MARE DE  TOMÀS</a:t>
            </a:r>
            <a:r>
              <a:rPr lang="es-ES" b="1">
                <a:solidFill>
                  <a:schemeClr val="accent1"/>
                </a:solidFill>
                <a:latin typeface="Calibri" pitchFamily="34" charset="0"/>
              </a:rPr>
              <a:t>:</a:t>
            </a:r>
            <a:r>
              <a:rPr lang="ca-ES">
                <a:solidFill>
                  <a:srgbClr val="000000"/>
                </a:solidFill>
                <a:latin typeface="Calibri" pitchFamily="34" charset="0"/>
              </a:rPr>
              <a:t> Està morta, s’han dedicat moltes misses a ella. Se la descriu com una dona forta.</a:t>
            </a:r>
            <a:r>
              <a:rPr lang="ca-ES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/>
            </a:r>
            <a:br>
              <a:rPr lang="ca-ES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</a:br>
            <a:r>
              <a:rPr lang="ca-ES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/>
            </a:r>
            <a:br>
              <a:rPr lang="ca-ES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</a:br>
            <a:endParaRPr lang="es-ES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ca-ES" b="1">
                <a:solidFill>
                  <a:schemeClr val="accent1"/>
                </a:solidFill>
                <a:latin typeface="Calibri" pitchFamily="34" charset="0"/>
              </a:rPr>
              <a:t>TERESA</a:t>
            </a:r>
            <a:r>
              <a:rPr lang="es-ES" b="1">
                <a:solidFill>
                  <a:schemeClr val="accent1"/>
                </a:solidFill>
                <a:latin typeface="Calibri" pitchFamily="34" charset="0"/>
              </a:rPr>
              <a:t>:</a:t>
            </a:r>
            <a:r>
              <a:rPr lang="es-ES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ca-ES">
                <a:solidFill>
                  <a:srgbClr val="000000"/>
                </a:solidFill>
                <a:latin typeface="Calibri" pitchFamily="34" charset="0"/>
              </a:rPr>
              <a:t>Germana de Tomàs. Descobreix que està enamorada del Pere Gifreda, però coneix que el seu amor és impossible i farà tot el possible per a que ell no estigui amb cap altra noia.</a:t>
            </a:r>
            <a:r>
              <a:rPr lang="ca-ES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/>
            </a:r>
            <a:br>
              <a:rPr lang="ca-ES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</a:br>
            <a:r>
              <a:rPr lang="ca-ES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a-ES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endParaRPr lang="ca-ES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s-ES" sz="2400" b="1" smtClean="0"/>
              <a:t>TOMÀS, FAMILIARS, I GENT QUE VIU A CASA DELS FAMILIARS.</a:t>
            </a:r>
          </a:p>
        </p:txBody>
      </p:sp>
      <p:sp>
        <p:nvSpPr>
          <p:cNvPr id="8195" name="Text Box 7"/>
          <p:cNvSpPr txBox="1">
            <a:spLocks noChangeArrowheads="1"/>
          </p:cNvSpPr>
          <p:nvPr/>
        </p:nvSpPr>
        <p:spPr bwMode="auto">
          <a:xfrm>
            <a:off x="609600" y="1600200"/>
            <a:ext cx="7391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ca-ES"/>
          </a:p>
        </p:txBody>
      </p:sp>
      <p:sp>
        <p:nvSpPr>
          <p:cNvPr id="8196" name="Text Box 8"/>
          <p:cNvSpPr txBox="1">
            <a:spLocks noChangeArrowheads="1"/>
          </p:cNvSpPr>
          <p:nvPr/>
        </p:nvSpPr>
        <p:spPr bwMode="auto">
          <a:xfrm>
            <a:off x="457200" y="1600200"/>
            <a:ext cx="8002588" cy="489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a-ES" b="1">
                <a:solidFill>
                  <a:schemeClr val="accent1"/>
                </a:solidFill>
              </a:rPr>
              <a:t>GERMÀ GRAN DE TOMÀS</a:t>
            </a:r>
            <a:r>
              <a:rPr lang="es-ES" b="1">
                <a:solidFill>
                  <a:schemeClr val="accent1"/>
                </a:solidFill>
              </a:rPr>
              <a:t>:</a:t>
            </a:r>
            <a:r>
              <a:rPr lang="ca-ES">
                <a:solidFill>
                  <a:srgbClr val="000000"/>
                </a:solidFill>
              </a:rPr>
              <a:t> És mort, a conseqüència d’això, Tomàs es l’hereu de tot.</a:t>
            </a:r>
            <a:r>
              <a:rPr lang="ca-ES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a-ES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a-ES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a-ES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a-ES" b="1">
                <a:solidFill>
                  <a:schemeClr val="accent1"/>
                </a:solidFill>
              </a:rPr>
              <a:t>LLIBORI TERRA NEGRA</a:t>
            </a:r>
            <a:r>
              <a:rPr lang="es-ES" b="1">
                <a:solidFill>
                  <a:schemeClr val="accent1"/>
                </a:solidFill>
              </a:rPr>
              <a:t>:</a:t>
            </a:r>
            <a:r>
              <a:rPr lang="es-ES">
                <a:solidFill>
                  <a:srgbClr val="000000"/>
                </a:solidFill>
              </a:rPr>
              <a:t> </a:t>
            </a:r>
            <a:r>
              <a:rPr lang="ca-ES">
                <a:solidFill>
                  <a:srgbClr val="000000"/>
                </a:solidFill>
              </a:rPr>
              <a:t>Tiet de Tomàs i cap de la família. Era el segon fill i no havia d’heretar res, però el seu germà gran va empobrir i va marxar Amèrica, quedant-se Llibori (per generositat) amb la seva dona i la seva filla Beatriu. </a:t>
            </a:r>
            <a:endParaRPr lang="es-ES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r>
              <a:rPr lang="ca-ES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a-ES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a-ES" b="1">
                <a:solidFill>
                  <a:schemeClr val="accent1"/>
                </a:solidFill>
              </a:rPr>
              <a:t>ANGELINA:</a:t>
            </a:r>
            <a:r>
              <a:rPr lang="ca-ES">
                <a:solidFill>
                  <a:srgbClr val="000000"/>
                </a:solidFill>
              </a:rPr>
              <a:t> Filla de Llibori Terra Negra, mor al final del llibre.</a:t>
            </a:r>
            <a:r>
              <a:rPr lang="ca-ES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a-ES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a-ES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a-ES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a-ES" b="1">
                <a:solidFill>
                  <a:schemeClr val="accent1"/>
                </a:solidFill>
              </a:rPr>
              <a:t>JAUME:</a:t>
            </a:r>
            <a:r>
              <a:rPr lang="ca-ES">
                <a:solidFill>
                  <a:srgbClr val="000000"/>
                </a:solidFill>
              </a:rPr>
              <a:t> Fill hereu de Llibori. Al triar casar-se amb la filla de l’enterramorts (Pepeta) és desheretat.  </a:t>
            </a:r>
            <a:r>
              <a:rPr lang="ca-ES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a-ES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a-ES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a-ES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a-ES" b="1">
                <a:solidFill>
                  <a:schemeClr val="accent1"/>
                </a:solidFill>
              </a:rPr>
              <a:t>PERE:</a:t>
            </a:r>
            <a:r>
              <a:rPr lang="ca-ES">
                <a:solidFill>
                  <a:srgbClr val="000000"/>
                </a:solidFill>
              </a:rPr>
              <a:t> Fill petit d’en Llibori. Després que Jaume és desheretat, ell passa a ser l’hereu.</a:t>
            </a:r>
            <a:r>
              <a:rPr lang="ca-ES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a-ES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a-ES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a-ES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endParaRPr lang="ca-E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s-ES" sz="2400" b="1" smtClean="0"/>
              <a:t>TOMÀS, FAMILIARS, I GENT QUE VIU A CASA DELS FAMILIARS.</a:t>
            </a:r>
          </a:p>
        </p:txBody>
      </p:sp>
      <p:sp>
        <p:nvSpPr>
          <p:cNvPr id="9219" name="Text Box 6"/>
          <p:cNvSpPr txBox="1">
            <a:spLocks noChangeArrowheads="1"/>
          </p:cNvSpPr>
          <p:nvPr/>
        </p:nvSpPr>
        <p:spPr bwMode="auto">
          <a:xfrm>
            <a:off x="609600" y="1600200"/>
            <a:ext cx="7696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ca-ES"/>
          </a:p>
        </p:txBody>
      </p:sp>
      <p:sp>
        <p:nvSpPr>
          <p:cNvPr id="9220" name="Text Box 8"/>
          <p:cNvSpPr txBox="1">
            <a:spLocks noChangeArrowheads="1"/>
          </p:cNvSpPr>
          <p:nvPr/>
        </p:nvSpPr>
        <p:spPr bwMode="auto">
          <a:xfrm>
            <a:off x="381000" y="1676400"/>
            <a:ext cx="7010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ca-ES"/>
          </a:p>
        </p:txBody>
      </p:sp>
      <p:sp>
        <p:nvSpPr>
          <p:cNvPr id="9221" name="Rectangle 9"/>
          <p:cNvSpPr>
            <a:spLocks noChangeArrowheads="1"/>
          </p:cNvSpPr>
          <p:nvPr/>
        </p:nvSpPr>
        <p:spPr bwMode="auto">
          <a:xfrm>
            <a:off x="533400" y="1447800"/>
            <a:ext cx="7924800" cy="504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a-ES" b="1">
                <a:solidFill>
                  <a:schemeClr val="accent1"/>
                </a:solidFill>
                <a:latin typeface="Calibri" pitchFamily="34" charset="0"/>
              </a:rPr>
              <a:t>JOANET:</a:t>
            </a:r>
            <a:r>
              <a:rPr lang="ca-ES">
                <a:solidFill>
                  <a:srgbClr val="000000"/>
                </a:solidFill>
                <a:latin typeface="Calibri" pitchFamily="34" charset="0"/>
              </a:rPr>
              <a:t> Oncle de Tomàs, home fred, esblanqueït, d’idees molt inquisitorials. Odia Barcelona. </a:t>
            </a:r>
            <a:endParaRPr lang="es-ES">
              <a:solidFill>
                <a:srgbClr val="000000"/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</a:pPr>
            <a:endParaRPr lang="es-ES">
              <a:solidFill>
                <a:srgbClr val="000000"/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ca-ES" b="1">
                <a:solidFill>
                  <a:schemeClr val="accent1"/>
                </a:solidFill>
                <a:latin typeface="Calibri" pitchFamily="34" charset="0"/>
              </a:rPr>
              <a:t>TIA MADRONA:</a:t>
            </a:r>
            <a:r>
              <a:rPr lang="ca-ES">
                <a:solidFill>
                  <a:srgbClr val="000000"/>
                </a:solidFill>
                <a:latin typeface="Calibri" pitchFamily="34" charset="0"/>
              </a:rPr>
              <a:t> Germana de l’oncle Joanet. Està soltera i malalta de càncer, acaba morint perquè no es vol curar.  </a:t>
            </a:r>
            <a:endParaRPr lang="es-ES">
              <a:solidFill>
                <a:srgbClr val="000000"/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</a:pPr>
            <a:endParaRPr lang="es-ES">
              <a:solidFill>
                <a:srgbClr val="000000"/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ca-ES" b="1">
                <a:solidFill>
                  <a:schemeClr val="accent1"/>
                </a:solidFill>
                <a:latin typeface="Calibri" pitchFamily="34" charset="0"/>
              </a:rPr>
              <a:t>ONCLE NARCÍS:</a:t>
            </a:r>
            <a:r>
              <a:rPr lang="ca-ES">
                <a:solidFill>
                  <a:srgbClr val="000000"/>
                </a:solidFill>
                <a:latin typeface="Calibri" pitchFamily="34" charset="0"/>
              </a:rPr>
              <a:t> Oncle del Tomàs. Falsifica un acte d’en pare d’en Tomàs a unes eleccions i ja no es parla més amb els Muntanyola.</a:t>
            </a:r>
            <a:endParaRPr lang="es-ES">
              <a:solidFill>
                <a:srgbClr val="000000"/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</a:pPr>
            <a:endParaRPr lang="es-ES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ca-ES" b="1">
                <a:solidFill>
                  <a:schemeClr val="accent1"/>
                </a:solidFill>
                <a:latin typeface="Calibri" pitchFamily="34" charset="0"/>
              </a:rPr>
              <a:t>BEATRIU:</a:t>
            </a:r>
            <a:r>
              <a:rPr lang="ca-ES">
                <a:solidFill>
                  <a:srgbClr val="000000"/>
                </a:solidFill>
                <a:latin typeface="Calibri" pitchFamily="34" charset="0"/>
              </a:rPr>
              <a:t> Neboda pobr</a:t>
            </a:r>
            <a:r>
              <a:rPr lang="es-ES">
                <a:solidFill>
                  <a:srgbClr val="000000"/>
                </a:solidFill>
                <a:latin typeface="Calibri" pitchFamily="34" charset="0"/>
              </a:rPr>
              <a:t>e</a:t>
            </a:r>
            <a:r>
              <a:rPr lang="ca-ES">
                <a:solidFill>
                  <a:srgbClr val="000000"/>
                </a:solidFill>
                <a:latin typeface="Calibri" pitchFamily="34" charset="0"/>
              </a:rPr>
              <a:t> de Llibori Terra Negra</a:t>
            </a:r>
            <a:r>
              <a:rPr lang="es-ES">
                <a:solidFill>
                  <a:srgbClr val="000000"/>
                </a:solidFill>
                <a:latin typeface="Calibri" pitchFamily="34" charset="0"/>
              </a:rPr>
              <a:t>. </a:t>
            </a:r>
            <a:r>
              <a:rPr lang="ca-ES">
                <a:solidFill>
                  <a:srgbClr val="000000"/>
                </a:solidFill>
                <a:latin typeface="Calibri" pitchFamily="34" charset="0"/>
              </a:rPr>
              <a:t>Tota la família la tracta com inferior (menys la Laura, amb la que es portarà molt bé) i ella mateixa s’ho creu. Després d’una història d’amor secreta, es casa amb l’estudiant de capellà.</a:t>
            </a:r>
            <a:r>
              <a:rPr lang="ca-ES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/>
            </a:r>
            <a:br>
              <a:rPr lang="ca-ES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</a:br>
            <a:r>
              <a:rPr lang="ca-ES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/>
            </a:r>
            <a:br>
              <a:rPr lang="ca-ES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</a:br>
            <a:endParaRPr lang="ca-ES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s-ES" sz="2400" b="1" smtClean="0"/>
              <a:t>TOMÀS, FAMILIARS, I GENT QUE VIU A CASA DELS FAMILIARS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524000"/>
            <a:ext cx="7924800" cy="4419600"/>
          </a:xfrm>
        </p:spPr>
        <p:txBody>
          <a:bodyPr/>
          <a:lstStyle/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a-ES" sz="1800" b="1" smtClean="0">
                <a:solidFill>
                  <a:schemeClr val="accent1"/>
                </a:solidFill>
                <a:latin typeface="Calibri" pitchFamily="34" charset="0"/>
              </a:rPr>
              <a:t>VENTURA:</a:t>
            </a:r>
            <a:r>
              <a:rPr lang="ca-ES" sz="1800" smtClean="0">
                <a:solidFill>
                  <a:srgbClr val="000000"/>
                </a:solidFill>
                <a:latin typeface="Calibri" pitchFamily="34" charset="0"/>
              </a:rPr>
              <a:t> Dona que serveix a casa del Llibori, critica molt a la Laura.  </a:t>
            </a:r>
            <a:endParaRPr lang="es-ES" sz="1800" smtClean="0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s-ES" sz="1800" smtClean="0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a-ES" sz="1800" b="1" smtClean="0">
                <a:solidFill>
                  <a:schemeClr val="accent1"/>
                </a:solidFill>
                <a:latin typeface="Calibri" pitchFamily="34" charset="0"/>
              </a:rPr>
              <a:t>RAMON:</a:t>
            </a:r>
            <a:r>
              <a:rPr lang="ca-ES" sz="1800" smtClean="0">
                <a:solidFill>
                  <a:srgbClr val="000000"/>
                </a:solidFill>
                <a:latin typeface="Calibri" pitchFamily="34" charset="0"/>
              </a:rPr>
              <a:t> Durant tota la novel·la es parla d’ ell com l’estudiant de capellà. Estima a la Beatriu i s’hi acaba casant gràcies a un cosí de la Laura.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ca-ES" sz="1800" smtClean="0">
              <a:latin typeface="Calibri" pitchFamily="34" charset="0"/>
            </a:endParaRPr>
          </a:p>
          <a:p>
            <a:pPr eaLnBrk="1" hangingPunct="1"/>
            <a:endParaRPr lang="ca-ES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es-ES" sz="4000" b="1" smtClean="0"/>
              <a:t>POBLE DE COMARQUINAL I GENT DE FORA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ca-ES" sz="2000" b="1" smtClean="0">
                <a:solidFill>
                  <a:schemeClr val="accent1"/>
                </a:solidFill>
                <a:latin typeface="Calibri" pitchFamily="34" charset="0"/>
              </a:rPr>
              <a:t>REMEI DE TORROELLA I FILLES:</a:t>
            </a:r>
            <a:r>
              <a:rPr lang="ca-ES" sz="2000" smtClean="0">
                <a:solidFill>
                  <a:srgbClr val="000000"/>
                </a:solidFill>
                <a:latin typeface="Calibri" pitchFamily="34" charset="0"/>
              </a:rPr>
              <a:t> Molt xafarderes, Remei és la viuda del notari de Torroella i la germana del doctor Pere Grau. Durant tot el llibre la seva funció principal es casa les seves dues filles.  </a:t>
            </a:r>
            <a:r>
              <a:rPr lang="ca-ES" sz="200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/>
            </a:r>
            <a:br>
              <a:rPr lang="ca-ES" sz="200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</a:br>
            <a:r>
              <a:rPr lang="ca-ES" sz="200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/>
            </a:r>
            <a:br>
              <a:rPr lang="ca-ES" sz="200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</a:br>
            <a:r>
              <a:rPr lang="ca-ES" sz="2000" b="1" smtClean="0">
                <a:solidFill>
                  <a:schemeClr val="accent1"/>
                </a:solidFill>
                <a:latin typeface="Calibri" pitchFamily="34" charset="0"/>
              </a:rPr>
              <a:t>PEPETA:</a:t>
            </a:r>
            <a:r>
              <a:rPr lang="ca-ES" sz="2000" smtClean="0">
                <a:solidFill>
                  <a:srgbClr val="000000"/>
                </a:solidFill>
                <a:latin typeface="Calibri" pitchFamily="34" charset="0"/>
              </a:rPr>
              <a:t> Filla del enterramorts, es converteix en l’esposa d’en Jaume (a conseqüència d’això ell és desheretat).</a:t>
            </a:r>
            <a:r>
              <a:rPr lang="ca-ES" sz="200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/>
            </a:r>
            <a:br>
              <a:rPr lang="ca-ES" sz="200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</a:br>
            <a:r>
              <a:rPr lang="ca-ES" sz="200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/>
            </a:r>
            <a:br>
              <a:rPr lang="ca-ES" sz="200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</a:br>
            <a:r>
              <a:rPr lang="ca-ES" sz="2000" b="1" smtClean="0">
                <a:solidFill>
                  <a:schemeClr val="accent1"/>
                </a:solidFill>
                <a:latin typeface="Calibri" pitchFamily="34" charset="0"/>
              </a:rPr>
              <a:t>DOCTOR JAUME GRAU:</a:t>
            </a:r>
            <a:r>
              <a:rPr lang="ca-ES" sz="2000" smtClean="0">
                <a:solidFill>
                  <a:srgbClr val="000000"/>
                </a:solidFill>
                <a:latin typeface="Calibri" pitchFamily="34" charset="0"/>
              </a:rPr>
              <a:t> Doctor que sempre acompanya a l’oncle Llibori.</a:t>
            </a:r>
            <a:r>
              <a:rPr lang="ca-ES" sz="200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/>
            </a:r>
            <a:br>
              <a:rPr lang="ca-ES" sz="200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</a:br>
            <a:r>
              <a:rPr lang="ca-ES" sz="200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/>
            </a:r>
            <a:br>
              <a:rPr lang="ca-ES" sz="200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</a:br>
            <a:r>
              <a:rPr lang="ca-ES" sz="2000" b="1" smtClean="0">
                <a:solidFill>
                  <a:schemeClr val="accent1"/>
                </a:solidFill>
                <a:latin typeface="Calibri" pitchFamily="34" charset="0"/>
              </a:rPr>
              <a:t>RAMONETA DELS CARQUINYOLIS:</a:t>
            </a:r>
            <a:r>
              <a:rPr lang="ca-ES" sz="2000" smtClean="0">
                <a:solidFill>
                  <a:srgbClr val="000000"/>
                </a:solidFill>
                <a:latin typeface="Calibri" pitchFamily="34" charset="0"/>
              </a:rPr>
              <a:t> Segons les veus del poble, amant de Jaume Grau.</a:t>
            </a:r>
            <a:r>
              <a:rPr lang="ca-ES" sz="200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/>
            </a:r>
            <a:br>
              <a:rPr lang="ca-ES" sz="200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</a:br>
            <a:endParaRPr lang="ca-ES" sz="2000" smtClean="0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undición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undición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undició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286</TotalTime>
  <Words>469</Words>
  <Application>Microsoft Office PowerPoint</Application>
  <PresentationFormat>Presentación en pantalla (4:3)</PresentationFormat>
  <Paragraphs>86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8" baseType="lpstr">
      <vt:lpstr>Arial</vt:lpstr>
      <vt:lpstr>Wingdings</vt:lpstr>
      <vt:lpstr>Calibri</vt:lpstr>
      <vt:lpstr>Times New Roman</vt:lpstr>
      <vt:lpstr>Arial Black</vt:lpstr>
      <vt:lpstr>Fundición</vt:lpstr>
      <vt:lpstr>Diapositiva 1</vt:lpstr>
      <vt:lpstr>Diapositiva 2</vt:lpstr>
      <vt:lpstr>Diapositiva 3</vt:lpstr>
      <vt:lpstr>Diapositiva 4</vt:lpstr>
      <vt:lpstr>TOMÀS, FAMILIARS, I GENT QUE VIU A CASA DELS FAMILIARS. </vt:lpstr>
      <vt:lpstr>TOMÀS, FAMILIARS, I GENT QUE VIU A CASA DELS FAMILIARS.</vt:lpstr>
      <vt:lpstr>TOMÀS, FAMILIARS, I GENT QUE VIU A CASA DELS FAMILIARS.</vt:lpstr>
      <vt:lpstr>TOMÀS, FAMILIARS, I GENT QUE VIU A CASA DELS FAMILIARS</vt:lpstr>
      <vt:lpstr>POBLE DE COMARQUINAL I GENT DE FORA</vt:lpstr>
      <vt:lpstr>POBLE DE COMARQUINAL I GENT DE FORA</vt:lpstr>
      <vt:lpstr>POBLE DE COMARQUINAL I GENT DE FORA</vt:lpstr>
      <vt:lpstr>COMPONENTS DE L’ESGLÉSIA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Carmen</dc:creator>
  <cp:lastModifiedBy>Pol</cp:lastModifiedBy>
  <cp:revision>19</cp:revision>
  <dcterms:created xsi:type="dcterms:W3CDTF">2011-01-23T22:38:06Z</dcterms:created>
  <dcterms:modified xsi:type="dcterms:W3CDTF">2011-11-22T20:29:06Z</dcterms:modified>
</cp:coreProperties>
</file>