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8"/>
  </p:notesMasterIdLst>
  <p:handoutMasterIdLst>
    <p:handoutMasterId r:id="rId19"/>
  </p:handout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990000"/>
    <a:srgbClr val="008080"/>
    <a:srgbClr val="000099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94660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42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42E57AB-B769-46A6-A9BC-58F8483B01FC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3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noProof="0" smtClean="0"/>
              <a:t>Haga clic para modificar el estilo de texto del patrón</a:t>
            </a:r>
          </a:p>
          <a:p>
            <a:pPr lvl="1"/>
            <a:r>
              <a:rPr lang="ca-ES" noProof="0" smtClean="0"/>
              <a:t>Segundo nivel</a:t>
            </a:r>
          </a:p>
          <a:p>
            <a:pPr lvl="2"/>
            <a:r>
              <a:rPr lang="ca-ES" noProof="0" smtClean="0"/>
              <a:t>Tercer nivel</a:t>
            </a:r>
          </a:p>
          <a:p>
            <a:pPr lvl="3"/>
            <a:r>
              <a:rPr lang="ca-ES" noProof="0" smtClean="0"/>
              <a:t>Cuarto nivel</a:t>
            </a:r>
          </a:p>
          <a:p>
            <a:pPr lvl="4"/>
            <a:r>
              <a:rPr lang="ca-ES" noProof="0" smtClean="0"/>
              <a:t>Quinto nivel</a:t>
            </a:r>
          </a:p>
        </p:txBody>
      </p:sp>
      <p:sp>
        <p:nvSpPr>
          <p:cNvPr id="343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43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D7D1E04-82D6-4A7D-900B-BB5C1B471E86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8AF27-81EC-40E6-BB3C-38395955CD34}" type="slidenum">
              <a:rPr lang="ca-ES"/>
              <a:pPr/>
              <a:t>2</a:t>
            </a:fld>
            <a:endParaRPr lang="ca-E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78384D-B059-4EC2-BC4F-63BB9F4E6AD8}" type="slidenum">
              <a:rPr lang="ca-ES"/>
              <a:pPr/>
              <a:t>3</a:t>
            </a:fld>
            <a:endParaRPr lang="ca-E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61481-9194-484F-802C-A04BFB857FDB}" type="slidenum">
              <a:rPr lang="ca-ES"/>
              <a:pPr/>
              <a:t>4</a:t>
            </a:fld>
            <a:endParaRPr lang="ca-E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a-ES">
                <a:latin typeface="Tahoma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a-ES">
                <a:latin typeface="Tahoma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a-ES">
                <a:latin typeface="Tahoma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</p:grpSp>
      </p:grpSp>
      <p:sp>
        <p:nvSpPr>
          <p:cNvPr id="3379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ca-ES"/>
              <a:t>Haga clic para cambiar el estilo de título	</a:t>
            </a:r>
          </a:p>
        </p:txBody>
      </p:sp>
      <p:sp>
        <p:nvSpPr>
          <p:cNvPr id="3379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a-ES"/>
              <a:t>Haga clic para modificar el estilo de subtítulo del patrón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C3C8A4-4AE3-44E1-8A88-AA922521216E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1D600-9D5F-4639-BD9B-9D91F770340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B1152-AF6C-4604-8A1C-B6723DCAE226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C10E2-27B9-4E3A-A5EB-7E3F13C1D03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D1B68-CFDA-4C0B-8864-E00EB679F5B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8D6A8-9D72-4D2D-9D00-3E800C23003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8C46F-4221-47D7-89F9-E67AC72A97D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E2F49-4C06-4350-9B7A-A6BD9919626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E2666-04F6-464F-AE7E-5872FD3594D1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D5387-B0EB-42CF-8B53-0FF1406169F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0D5B9-CA8D-4B54-B9FE-F82FB91B9717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203A0-3502-4882-8B2D-74A282398EA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AB401-1D42-483D-8F92-AF4A7D63960E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advTm="30000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368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a-ES">
                <a:latin typeface="Tahoma" pitchFamily="34" charset="0"/>
              </a:endParaRPr>
            </a:p>
          </p:txBody>
        </p:sp>
        <p:sp>
          <p:nvSpPr>
            <p:cNvPr id="3369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a-ES">
                <a:latin typeface="Tahoma" pitchFamily="34" charset="0"/>
              </a:endParaRPr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369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  <p:sp>
            <p:nvSpPr>
              <p:cNvPr id="3369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a-ES">
                  <a:latin typeface="Tahoma" pitchFamily="34" charset="0"/>
                </a:endParaRPr>
              </a:p>
            </p:txBody>
          </p:sp>
        </p:grpSp>
      </p:grpSp>
      <p:sp>
        <p:nvSpPr>
          <p:cNvPr id="3369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cambiar el estilo de título	</a:t>
            </a:r>
          </a:p>
        </p:txBody>
      </p:sp>
      <p:sp>
        <p:nvSpPr>
          <p:cNvPr id="3369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</a:p>
        </p:txBody>
      </p:sp>
      <p:sp>
        <p:nvSpPr>
          <p:cNvPr id="3369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369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369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AA828D92-86EA-4CE7-B8C6-FCC07866681C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transition advTm="30000">
    <p:blinds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slide" Target="slide3.xml"/><Relationship Id="rId5" Type="http://schemas.openxmlformats.org/officeDocument/2006/relationships/slide" Target="slide7.x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124075" y="5445125"/>
            <a:ext cx="5184775" cy="1176338"/>
          </a:xfrm>
          <a:prstGeom prst="rect">
            <a:avLst/>
          </a:prstGeom>
          <a:solidFill>
            <a:srgbClr val="D4110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s-ES" sz="3200" b="1"/>
              <a:t>PROHIBIT FER SERVIR TELÈFONS MÒBILS</a:t>
            </a:r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050" y="0"/>
            <a:ext cx="5257800" cy="5165725"/>
          </a:xfrm>
          <a:prstGeom prst="rect">
            <a:avLst/>
          </a:prstGeom>
          <a:noFill/>
        </p:spPr>
      </p:pic>
    </p:spTree>
  </p:cSld>
  <p:clrMapOvr>
    <a:masterClrMapping/>
  </p:clrMapOvr>
  <p:transition advTm="30000"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6" name="Oval 8"/>
          <p:cNvSpPr>
            <a:spLocks noChangeArrowheads="1"/>
          </p:cNvSpPr>
          <p:nvPr/>
        </p:nvSpPr>
        <p:spPr bwMode="auto">
          <a:xfrm>
            <a:off x="1547813" y="1844675"/>
            <a:ext cx="5867400" cy="1223963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50000">
                <a:schemeClr val="tx1"/>
              </a:gs>
              <a:gs pos="100000">
                <a:schemeClr val="folHlink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ca-ES" sz="3200">
                <a:solidFill>
                  <a:srgbClr val="000099"/>
                </a:solidFill>
                <a:latin typeface="Comic Sans MS" pitchFamily="66" charset="0"/>
              </a:rPr>
              <a:t>Hi ha tres tipus de crèdits</a:t>
            </a:r>
          </a:p>
        </p:txBody>
      </p:sp>
      <p:sp>
        <p:nvSpPr>
          <p:cNvPr id="14339" name="AutoShape 9"/>
          <p:cNvSpPr>
            <a:spLocks/>
          </p:cNvSpPr>
          <p:nvPr/>
        </p:nvSpPr>
        <p:spPr bwMode="auto">
          <a:xfrm>
            <a:off x="323850" y="3644900"/>
            <a:ext cx="2227263" cy="2520950"/>
          </a:xfrm>
          <a:prstGeom prst="borderCallout1">
            <a:avLst>
              <a:gd name="adj1" fmla="val 4532"/>
              <a:gd name="adj2" fmla="val 103421"/>
              <a:gd name="adj3" fmla="val -22481"/>
              <a:gd name="adj4" fmla="val 138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a-ES" sz="2000">
                <a:latin typeface="Comic Sans MS" pitchFamily="66" charset="0"/>
              </a:rPr>
              <a:t/>
            </a:r>
            <a:br>
              <a:rPr lang="ca-ES" sz="2000">
                <a:latin typeface="Comic Sans MS" pitchFamily="66" charset="0"/>
              </a:rPr>
            </a:br>
            <a:r>
              <a:rPr lang="ca-ES" sz="2800" b="1" i="1">
                <a:solidFill>
                  <a:schemeClr val="accent2"/>
                </a:solidFill>
                <a:latin typeface="Comic Sans MS" pitchFamily="66" charset="0"/>
              </a:rPr>
              <a:t>Els crèdits comuns</a:t>
            </a:r>
            <a:r>
              <a:rPr lang="ca-ES" sz="2000" i="1">
                <a:latin typeface="Comic Sans MS" pitchFamily="66" charset="0"/>
              </a:rPr>
              <a:t>             </a:t>
            </a:r>
            <a:r>
              <a:rPr lang="ca-ES" sz="2000">
                <a:latin typeface="Comic Sans MS" pitchFamily="66" charset="0"/>
              </a:rPr>
              <a:t> són aquells que heu de fer tots els alumnes.</a:t>
            </a:r>
          </a:p>
        </p:txBody>
      </p:sp>
      <p:sp>
        <p:nvSpPr>
          <p:cNvPr id="14340" name="AutoShape 11"/>
          <p:cNvSpPr>
            <a:spLocks/>
          </p:cNvSpPr>
          <p:nvPr/>
        </p:nvSpPr>
        <p:spPr bwMode="auto">
          <a:xfrm>
            <a:off x="6300788" y="3213100"/>
            <a:ext cx="2662237" cy="3311525"/>
          </a:xfrm>
          <a:prstGeom prst="borderCallout1">
            <a:avLst>
              <a:gd name="adj1" fmla="val 3454"/>
              <a:gd name="adj2" fmla="val -2861"/>
              <a:gd name="adj3" fmla="val -4940"/>
              <a:gd name="adj4" fmla="val -247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a-ES" sz="2000">
                <a:latin typeface="Comic Sans MS" pitchFamily="66" charset="0"/>
              </a:rPr>
              <a:t/>
            </a:r>
            <a:br>
              <a:rPr lang="ca-ES" sz="2000">
                <a:latin typeface="Comic Sans MS" pitchFamily="66" charset="0"/>
              </a:rPr>
            </a:br>
            <a:r>
              <a:rPr lang="ca-ES" sz="2800" b="1" i="1">
                <a:solidFill>
                  <a:schemeClr val="accent2"/>
                </a:solidFill>
                <a:latin typeface="Comic Sans MS" pitchFamily="66" charset="0"/>
              </a:rPr>
              <a:t>Els crèdits de síntesi</a:t>
            </a:r>
            <a:r>
              <a:rPr lang="ca-ES" sz="2000" i="1">
                <a:latin typeface="Comic Sans MS" pitchFamily="66" charset="0"/>
              </a:rPr>
              <a:t>                 </a:t>
            </a:r>
            <a:r>
              <a:rPr lang="ca-ES" sz="2000">
                <a:latin typeface="Comic Sans MS" pitchFamily="66" charset="0"/>
              </a:rPr>
              <a:t>són un tipus especials de crèdits que, com indica la paraula, suposen una síntesi del treball realitzat durant el curs.</a:t>
            </a:r>
          </a:p>
        </p:txBody>
      </p:sp>
      <p:sp>
        <p:nvSpPr>
          <p:cNvPr id="14341" name="Text Box 12"/>
          <p:cNvSpPr txBox="1">
            <a:spLocks noChangeArrowheads="1"/>
          </p:cNvSpPr>
          <p:nvPr/>
        </p:nvSpPr>
        <p:spPr bwMode="auto">
          <a:xfrm>
            <a:off x="3203575" y="3789363"/>
            <a:ext cx="2376488" cy="3049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 i="1">
                <a:solidFill>
                  <a:schemeClr val="accent2"/>
                </a:solidFill>
                <a:latin typeface="Comic Sans MS" pitchFamily="66" charset="0"/>
              </a:rPr>
              <a:t>Els crèdits variables / optatius</a:t>
            </a:r>
            <a:r>
              <a:rPr lang="ca-ES" sz="2000">
                <a:latin typeface="Comic Sans MS" pitchFamily="66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ca-ES" sz="2000">
                <a:latin typeface="Comic Sans MS" pitchFamily="66" charset="0"/>
              </a:rPr>
              <a:t>  són aquells que poden ser escollits segon les necessitats de cada alumne.</a:t>
            </a:r>
          </a:p>
        </p:txBody>
      </p:sp>
      <p:sp>
        <p:nvSpPr>
          <p:cNvPr id="14342" name="Line 13"/>
          <p:cNvSpPr>
            <a:spLocks noChangeShapeType="1"/>
          </p:cNvSpPr>
          <p:nvPr/>
        </p:nvSpPr>
        <p:spPr bwMode="auto">
          <a:xfrm>
            <a:off x="4356100" y="31416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pic>
        <p:nvPicPr>
          <p:cNvPr id="14343" name="Picture 15" descr="j0299125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88913"/>
            <a:ext cx="1441450" cy="2165350"/>
          </a:xfrm>
          <a:noFill/>
        </p:spPr>
      </p:pic>
      <p:sp>
        <p:nvSpPr>
          <p:cNvPr id="14344" name="AutoShape 14"/>
          <p:cNvSpPr>
            <a:spLocks noChangeArrowheads="1"/>
          </p:cNvSpPr>
          <p:nvPr/>
        </p:nvSpPr>
        <p:spPr bwMode="auto">
          <a:xfrm>
            <a:off x="1042988" y="188913"/>
            <a:ext cx="7561262" cy="1439862"/>
          </a:xfrm>
          <a:prstGeom prst="wedgeEllipseCallout">
            <a:avLst>
              <a:gd name="adj1" fmla="val -45236"/>
              <a:gd name="adj2" fmla="val 782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ca-ES" sz="2000" b="1">
                <a:solidFill>
                  <a:srgbClr val="008080"/>
                </a:solidFill>
                <a:latin typeface="Comic Sans MS" pitchFamily="66" charset="0"/>
              </a:rPr>
              <a:t>E</a:t>
            </a:r>
            <a:r>
              <a:rPr lang="ca-ES" sz="2000">
                <a:solidFill>
                  <a:srgbClr val="008080"/>
                </a:solidFill>
                <a:latin typeface="Comic Sans MS" pitchFamily="66" charset="0"/>
              </a:rPr>
              <a:t>n l’etapa d’Educació Secundària Obligatòria les àrees d’ensenyament s’organitzen per    </a:t>
            </a:r>
            <a:r>
              <a:rPr lang="ca-ES" sz="3200" b="1" u="sng">
                <a:latin typeface="Comic Sans MS" pitchFamily="66" charset="0"/>
              </a:rPr>
              <a:t>crèdits</a:t>
            </a:r>
            <a:r>
              <a:rPr lang="ca-ES" sz="320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7874" name="Group 498"/>
          <p:cNvGraphicFramePr>
            <a:graphicFrameLocks noGrp="1"/>
          </p:cNvGraphicFramePr>
          <p:nvPr>
            <p:ph/>
          </p:nvPr>
        </p:nvGraphicFramePr>
        <p:xfrm>
          <a:off x="395288" y="260350"/>
          <a:ext cx="8497887" cy="6616383"/>
        </p:xfrm>
        <a:graphic>
          <a:graphicData uri="http://schemas.openxmlformats.org/drawingml/2006/table">
            <a:tbl>
              <a:tblPr/>
              <a:tblGrid>
                <a:gridCol w="3551237"/>
                <a:gridCol w="885825"/>
                <a:gridCol w="884238"/>
                <a:gridCol w="885825"/>
                <a:gridCol w="884237"/>
                <a:gridCol w="1406525"/>
              </a:tblGrid>
              <a:tr h="374650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Nombre i distribució de crèdits per cicle</a:t>
                      </a:r>
                      <a:endParaRPr kumimoji="0" lang="ca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377825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Crèdits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1er.  cicle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2on. cicle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Etapa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</a:tr>
              <a:tr h="37623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1r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2n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3r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4t</a:t>
                      </a:r>
                      <a:endParaRPr kumimoji="0" lang="ca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8080"/>
                        </a:gs>
                        <a:gs pos="50000">
                          <a:srgbClr val="FFFFFF"/>
                        </a:gs>
                        <a:gs pos="100000">
                          <a:srgbClr val="008080"/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Ll. Catalana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Ll. Castellana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Ll. Estrangeres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Matemàtiques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Ciències Naturals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Ciències Socials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Ed. Física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Tecnologia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Ed. Visual Plàstica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Música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Ed. Ciutadana i drets humans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Ed. Cívica i moral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Optatives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ca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Tutoria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Crèdits Síntesi / treball recerca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 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2"/>
                        </a:gs>
                        <a:gs pos="50000">
                          <a:srgbClr val="FFFFFF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Total crèdits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"/>
          <p:cNvSpPr>
            <a:spLocks noGrp="1" noChangeArrowheads="1"/>
          </p:cNvSpPr>
          <p:nvPr>
            <p:ph type="title"/>
          </p:nvPr>
        </p:nvSpPr>
        <p:spPr>
          <a:prstGeom prst="wedgeEllipseCallout">
            <a:avLst>
              <a:gd name="adj1" fmla="val -34185"/>
              <a:gd name="adj2" fmla="val 74630"/>
            </a:avLst>
          </a:prstGeom>
          <a:gradFill rotWithShape="0">
            <a:gsLst>
              <a:gs pos="0">
                <a:srgbClr val="5E765E"/>
              </a:gs>
              <a:gs pos="50000">
                <a:srgbClr val="CCFFCC"/>
              </a:gs>
              <a:gs pos="100000">
                <a:srgbClr val="5E765E"/>
              </a:gs>
            </a:gsLst>
            <a:lin ang="2700000" scaled="1"/>
          </a:gra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s-ES" sz="4000" smtClean="0">
                <a:solidFill>
                  <a:srgbClr val="990000"/>
                </a:solidFill>
                <a:effectLst/>
              </a:rPr>
              <a:t>EL PROFESSOR/A  TUTOR/A</a:t>
            </a:r>
            <a:endParaRPr lang="ca-ES" sz="4000" smtClean="0">
              <a:solidFill>
                <a:srgbClr val="990000"/>
              </a:solidFill>
              <a:effectLst/>
            </a:endParaRPr>
          </a:p>
        </p:txBody>
      </p:sp>
      <p:sp>
        <p:nvSpPr>
          <p:cNvPr id="16387" name="Text Box 5" descr="Papel seda azul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569325" cy="4248150"/>
          </a:xfrm>
          <a:blipFill dpi="0" rotWithShape="1">
            <a:blip r:embed="rId3" cstate="print"/>
            <a:srcRect/>
            <a:tile tx="0" ty="0" sx="100000" sy="100000" flip="none" algn="tl"/>
          </a:blip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bg2"/>
              </a:buClr>
              <a:buSzPct val="110000"/>
              <a:buFont typeface="Wingdings" pitchFamily="2" charset="2"/>
              <a:buChar char="!"/>
            </a:pPr>
            <a:r>
              <a:rPr lang="es-ES" sz="2400" smtClean="0">
                <a:solidFill>
                  <a:srgbClr val="990000"/>
                </a:solidFill>
                <a:effectLst/>
              </a:rPr>
              <a:t>En l’etapa que ara comences tindràs Professors diferents per a les diverses àrees, però n’hi haurà un d’especial que serà el teu </a:t>
            </a:r>
            <a:r>
              <a:rPr lang="es-ES" sz="2400" b="1" smtClean="0">
                <a:solidFill>
                  <a:srgbClr val="990000"/>
                </a:solidFill>
                <a:effectLst/>
              </a:rPr>
              <a:t>Tutor/a</a:t>
            </a:r>
            <a:r>
              <a:rPr lang="es-ES" sz="2400" smtClean="0">
                <a:solidFill>
                  <a:srgbClr val="990000"/>
                </a:solidFill>
                <a:effectLst/>
              </a:rPr>
              <a:t>. Hi hauràs de recorrer moltes vegades, ja que serà el responsable de seguir el teu procés formatiu durant tot el curs i d’orientar-te en el teu treball.</a:t>
            </a: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SzPct val="110000"/>
              <a:buFont typeface="Wingdings" pitchFamily="2" charset="2"/>
              <a:buNone/>
            </a:pPr>
            <a:endParaRPr lang="es-ES" sz="2400" smtClean="0">
              <a:solidFill>
                <a:srgbClr val="99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SzPct val="110000"/>
              <a:buFont typeface="Wingdings" pitchFamily="2" charset="2"/>
              <a:buChar char="!"/>
            </a:pPr>
            <a:r>
              <a:rPr lang="es-ES" sz="2400" smtClean="0">
                <a:solidFill>
                  <a:srgbClr val="990000"/>
                </a:solidFill>
                <a:effectLst/>
              </a:rPr>
              <a:t>Com a responsable de l’avaluació dels teus aprenentatges el Tutor/a també haurà de mantenir relació amb els teus Pares. Per això, cal hi comptis sempre que hagis de prendre alguna decisió important.</a:t>
            </a:r>
            <a:endParaRPr lang="ca-ES" sz="2400" smtClean="0">
              <a:solidFill>
                <a:srgbClr val="990000"/>
              </a:solidFill>
              <a:effectLst/>
            </a:endParaRP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04800"/>
            <a:ext cx="7351712" cy="1431925"/>
          </a:xfr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/>
          <a:p>
            <a:pPr algn="ctr" eaLnBrk="1" hangingPunct="1">
              <a:defRPr/>
            </a:pPr>
            <a:r>
              <a:rPr lang="ca-ES" smtClean="0">
                <a:solidFill>
                  <a:srgbClr val="008080"/>
                </a:solidFill>
              </a:rPr>
              <a:t>AVALUACIÓ I PROMOCIÓ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981200"/>
            <a:ext cx="882015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a-ES" sz="2800" b="1" smtClean="0"/>
              <a:t>Per poder accedir al curs següent caldrà que totes les qualificacions siguin positives, amb </a:t>
            </a:r>
            <a:r>
              <a:rPr lang="ca-ES" sz="2800" b="1" u="sng" smtClean="0">
                <a:effectLst/>
              </a:rPr>
              <a:t>dues excepcions</a:t>
            </a:r>
            <a:r>
              <a:rPr lang="ca-ES" sz="2800" b="1" smtClean="0"/>
              <a:t> com a màxim</a:t>
            </a:r>
            <a:r>
              <a:rPr lang="ca-ES" sz="2800" smtClean="0"/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sz="2800" b="1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b="1" smtClean="0"/>
              <a:t>Els alumnes tindran la possibilitat de realitzar una prova extraordinària de les àrees no superades.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sz="2800" b="1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b="1" smtClean="0"/>
              <a:t>Aquestes proves seran dissenyades pel departament o seminari corresponent, i es realitzaran abans del 26 de juny.</a:t>
            </a:r>
          </a:p>
        </p:txBody>
      </p:sp>
      <p:pic>
        <p:nvPicPr>
          <p:cNvPr id="1741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60350"/>
            <a:ext cx="1568450" cy="1444625"/>
          </a:xfrm>
          <a:noFill/>
        </p:spPr>
      </p:pic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905000" y="457200"/>
            <a:ext cx="5791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>
                <a:latin typeface="Arial Narrow" pitchFamily="34" charset="0"/>
              </a:rPr>
              <a:t>ORGANITZACIÓ DELS ENSENYAMENTS POSTOBLIGATORIS</a:t>
            </a:r>
            <a:endParaRPr lang="es-ES_tradnl">
              <a:latin typeface="Times New Roman" pitchFamily="18" charset="0"/>
            </a:endParaRPr>
          </a:p>
        </p:txBody>
      </p:sp>
      <p:sp>
        <p:nvSpPr>
          <p:cNvPr id="362499" name="Text Box 3"/>
          <p:cNvSpPr txBox="1">
            <a:spLocks noChangeArrowheads="1"/>
          </p:cNvSpPr>
          <p:nvPr/>
        </p:nvSpPr>
        <p:spPr bwMode="auto">
          <a:xfrm>
            <a:off x="152400" y="1219200"/>
            <a:ext cx="8839200" cy="466725"/>
          </a:xfrm>
          <a:prstGeom prst="rect">
            <a:avLst/>
          </a:prstGeom>
          <a:solidFill>
            <a:srgbClr val="008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400" b="1">
                <a:solidFill>
                  <a:schemeClr val="tx2"/>
                </a:solidFill>
                <a:latin typeface="Arial Narrow" pitchFamily="34" charset="0"/>
              </a:rPr>
              <a:t>MÓN DEL TREBALL</a:t>
            </a:r>
            <a:endParaRPr lang="es-ES_tradnl" sz="2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581400" y="5410200"/>
            <a:ext cx="2286000" cy="10064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2000" b="1">
                <a:solidFill>
                  <a:srgbClr val="009200"/>
                </a:solidFill>
                <a:latin typeface="Arial Narrow" pitchFamily="34" charset="0"/>
              </a:rPr>
              <a:t>EDUCACIÓ </a:t>
            </a:r>
          </a:p>
          <a:p>
            <a:pPr eaLnBrk="0" hangingPunct="0"/>
            <a:r>
              <a:rPr lang="es-ES_tradnl" sz="2000" b="1">
                <a:solidFill>
                  <a:srgbClr val="009200"/>
                </a:solidFill>
                <a:latin typeface="Arial Narrow" pitchFamily="34" charset="0"/>
              </a:rPr>
              <a:t>SECUNDÀRIA</a:t>
            </a:r>
          </a:p>
          <a:p>
            <a:pPr eaLnBrk="0" hangingPunct="0"/>
            <a:r>
              <a:rPr lang="es-ES_tradnl" sz="2000" b="1">
                <a:solidFill>
                  <a:srgbClr val="009200"/>
                </a:solidFill>
                <a:latin typeface="Arial Narrow" pitchFamily="34" charset="0"/>
              </a:rPr>
              <a:t> OBLIGATÒRIA</a:t>
            </a:r>
            <a:endParaRPr lang="es-ES_tradnl" sz="2000">
              <a:solidFill>
                <a:srgbClr val="009200"/>
              </a:solidFill>
              <a:latin typeface="Arial Narrow" pitchFamily="34" charset="0"/>
            </a:endParaRPr>
          </a:p>
        </p:txBody>
      </p:sp>
      <p:sp>
        <p:nvSpPr>
          <p:cNvPr id="362501" name="AutoShape 5"/>
          <p:cNvSpPr>
            <a:spLocks/>
          </p:cNvSpPr>
          <p:nvPr/>
        </p:nvSpPr>
        <p:spPr bwMode="auto">
          <a:xfrm>
            <a:off x="1981200" y="5562600"/>
            <a:ext cx="1152525" cy="304800"/>
          </a:xfrm>
          <a:prstGeom prst="borderCallout1">
            <a:avLst>
              <a:gd name="adj1" fmla="val 36366"/>
              <a:gd name="adj2" fmla="val 106611"/>
              <a:gd name="adj3" fmla="val 159093"/>
              <a:gd name="adj4" fmla="val 137329"/>
            </a:avLst>
          </a:prstGeom>
          <a:solidFill>
            <a:srgbClr val="00FF99"/>
          </a:solidFill>
          <a:ln w="9525">
            <a:noFill/>
            <a:miter lim="800000"/>
            <a:headEnd type="triangle" w="med" len="med"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bg2"/>
                </a:solidFill>
                <a:latin typeface="Arial Narrow" pitchFamily="34" charset="0"/>
              </a:rPr>
              <a:t>AMB TÍTOL</a:t>
            </a:r>
          </a:p>
        </p:txBody>
      </p:sp>
      <p:sp>
        <p:nvSpPr>
          <p:cNvPr id="362502" name="AutoShape 6"/>
          <p:cNvSpPr>
            <a:spLocks/>
          </p:cNvSpPr>
          <p:nvPr/>
        </p:nvSpPr>
        <p:spPr bwMode="auto">
          <a:xfrm>
            <a:off x="6324600" y="5562600"/>
            <a:ext cx="1287463" cy="304800"/>
          </a:xfrm>
          <a:prstGeom prst="borderCallout1">
            <a:avLst>
              <a:gd name="adj1" fmla="val 36366"/>
              <a:gd name="adj2" fmla="val -5917"/>
              <a:gd name="adj3" fmla="val 156060"/>
              <a:gd name="adj4" fmla="val -33537"/>
            </a:avLst>
          </a:prstGeom>
          <a:solidFill>
            <a:srgbClr val="990000"/>
          </a:solidFill>
          <a:ln w="9525">
            <a:noFill/>
            <a:miter lim="800000"/>
            <a:headEnd type="triangle" w="med" len="med"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tx2"/>
                </a:solidFill>
                <a:latin typeface="Arial Narrow" pitchFamily="34" charset="0"/>
              </a:rPr>
              <a:t>SENSE TÍTOL</a:t>
            </a:r>
          </a:p>
        </p:txBody>
      </p:sp>
      <p:sp>
        <p:nvSpPr>
          <p:cNvPr id="362503" name="Line 7"/>
          <p:cNvSpPr>
            <a:spLocks noChangeShapeType="1"/>
          </p:cNvSpPr>
          <p:nvPr/>
        </p:nvSpPr>
        <p:spPr bwMode="auto">
          <a:xfrm flipV="1">
            <a:off x="1042988" y="3500438"/>
            <a:ext cx="1587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04" name="Text Box 8"/>
          <p:cNvSpPr txBox="1">
            <a:spLocks noChangeArrowheads="1"/>
          </p:cNvSpPr>
          <p:nvPr/>
        </p:nvSpPr>
        <p:spPr bwMode="auto">
          <a:xfrm>
            <a:off x="457200" y="3200400"/>
            <a:ext cx="1219200" cy="304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b="1">
                <a:latin typeface="Comic Sans MS" pitchFamily="66" charset="0"/>
              </a:rPr>
              <a:t>Selectivitat</a:t>
            </a:r>
          </a:p>
        </p:txBody>
      </p:sp>
      <p:sp>
        <p:nvSpPr>
          <p:cNvPr id="362505" name="Line 9"/>
          <p:cNvSpPr>
            <a:spLocks noChangeShapeType="1"/>
          </p:cNvSpPr>
          <p:nvPr/>
        </p:nvSpPr>
        <p:spPr bwMode="auto">
          <a:xfrm flipV="1">
            <a:off x="1042988" y="2781300"/>
            <a:ext cx="0" cy="3841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06" name="Text Box 10"/>
          <p:cNvSpPr txBox="1">
            <a:spLocks noChangeArrowheads="1"/>
          </p:cNvSpPr>
          <p:nvPr/>
        </p:nvSpPr>
        <p:spPr bwMode="auto">
          <a:xfrm>
            <a:off x="304800" y="2438400"/>
            <a:ext cx="1524000" cy="304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b="1">
                <a:solidFill>
                  <a:schemeClr val="bg2"/>
                </a:solidFill>
                <a:latin typeface="Comic Sans MS" pitchFamily="66" charset="0"/>
              </a:rPr>
              <a:t>UNIVERSITAT</a:t>
            </a:r>
          </a:p>
        </p:txBody>
      </p:sp>
      <p:sp>
        <p:nvSpPr>
          <p:cNvPr id="362507" name="Line 11"/>
          <p:cNvSpPr>
            <a:spLocks noChangeShapeType="1"/>
          </p:cNvSpPr>
          <p:nvPr/>
        </p:nvSpPr>
        <p:spPr bwMode="auto">
          <a:xfrm flipV="1">
            <a:off x="1066800" y="1676400"/>
            <a:ext cx="1588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08" name="Oval 12"/>
          <p:cNvSpPr>
            <a:spLocks noChangeArrowheads="1"/>
          </p:cNvSpPr>
          <p:nvPr/>
        </p:nvSpPr>
        <p:spPr bwMode="auto">
          <a:xfrm>
            <a:off x="914400" y="2133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rgbClr val="660033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62509" name="Line 13"/>
          <p:cNvSpPr>
            <a:spLocks noChangeShapeType="1"/>
          </p:cNvSpPr>
          <p:nvPr/>
        </p:nvSpPr>
        <p:spPr bwMode="auto">
          <a:xfrm flipV="1">
            <a:off x="5292725" y="1700213"/>
            <a:ext cx="1588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10" name="Oval 14"/>
          <p:cNvSpPr>
            <a:spLocks noChangeArrowheads="1"/>
          </p:cNvSpPr>
          <p:nvPr/>
        </p:nvSpPr>
        <p:spPr bwMode="auto">
          <a:xfrm>
            <a:off x="5148263" y="2133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362511" name="Line 15"/>
          <p:cNvSpPr>
            <a:spLocks noChangeShapeType="1"/>
          </p:cNvSpPr>
          <p:nvPr/>
        </p:nvSpPr>
        <p:spPr bwMode="auto">
          <a:xfrm>
            <a:off x="2362200" y="4800600"/>
            <a:ext cx="533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12" name="Text Box 16"/>
          <p:cNvSpPr txBox="1">
            <a:spLocks noChangeArrowheads="1"/>
          </p:cNvSpPr>
          <p:nvPr/>
        </p:nvSpPr>
        <p:spPr bwMode="auto">
          <a:xfrm>
            <a:off x="3200400" y="4114800"/>
            <a:ext cx="838200" cy="304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b="1">
                <a:latin typeface="Comic Sans MS" pitchFamily="66" charset="0"/>
              </a:rPr>
              <a:t>Prova</a:t>
            </a:r>
          </a:p>
        </p:txBody>
      </p:sp>
      <p:sp>
        <p:nvSpPr>
          <p:cNvPr id="1042" name="Line 17"/>
          <p:cNvSpPr>
            <a:spLocks noChangeShapeType="1"/>
          </p:cNvSpPr>
          <p:nvPr/>
        </p:nvSpPr>
        <p:spPr bwMode="auto">
          <a:xfrm flipV="1">
            <a:off x="3657600" y="4419600"/>
            <a:ext cx="1588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043" name="Line 18"/>
          <p:cNvSpPr>
            <a:spLocks noChangeShapeType="1"/>
          </p:cNvSpPr>
          <p:nvPr/>
        </p:nvSpPr>
        <p:spPr bwMode="auto">
          <a:xfrm flipV="1">
            <a:off x="3657600" y="3962400"/>
            <a:ext cx="1588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15" name="Line 19"/>
          <p:cNvSpPr>
            <a:spLocks noChangeShapeType="1"/>
          </p:cNvSpPr>
          <p:nvPr/>
        </p:nvSpPr>
        <p:spPr bwMode="auto">
          <a:xfrm flipV="1">
            <a:off x="3352800" y="1676400"/>
            <a:ext cx="1588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16" name="Oval 20"/>
          <p:cNvSpPr>
            <a:spLocks noChangeArrowheads="1"/>
          </p:cNvSpPr>
          <p:nvPr/>
        </p:nvSpPr>
        <p:spPr bwMode="auto">
          <a:xfrm>
            <a:off x="3200400" y="2133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62517" name="AutoShape 21"/>
          <p:cNvSpPr>
            <a:spLocks/>
          </p:cNvSpPr>
          <p:nvPr/>
        </p:nvSpPr>
        <p:spPr bwMode="auto">
          <a:xfrm>
            <a:off x="2209800" y="2841625"/>
            <a:ext cx="849313" cy="304800"/>
          </a:xfrm>
          <a:prstGeom prst="borderCallout2">
            <a:avLst>
              <a:gd name="adj1" fmla="val 22088"/>
              <a:gd name="adj2" fmla="val 108972"/>
              <a:gd name="adj3" fmla="val 22088"/>
              <a:gd name="adj4" fmla="val 121120"/>
              <a:gd name="adj5" fmla="val 211042"/>
              <a:gd name="adj6" fmla="val 133458"/>
            </a:avLst>
          </a:prstGeom>
          <a:solidFill>
            <a:schemeClr val="folHlink"/>
          </a:solidFill>
          <a:ln w="9525">
            <a:noFill/>
            <a:miter lim="800000"/>
            <a:headEnd type="triangle" w="med" len="med"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latin typeface="Comic Sans MS" pitchFamily="66" charset="0"/>
              </a:rPr>
              <a:t>Alguns</a:t>
            </a:r>
          </a:p>
        </p:txBody>
      </p:sp>
      <p:sp>
        <p:nvSpPr>
          <p:cNvPr id="362518" name="Line 22"/>
          <p:cNvSpPr>
            <a:spLocks noChangeShapeType="1"/>
          </p:cNvSpPr>
          <p:nvPr/>
        </p:nvSpPr>
        <p:spPr bwMode="auto">
          <a:xfrm flipH="1" flipV="1">
            <a:off x="1828800" y="2590800"/>
            <a:ext cx="3810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19" name="Line 23"/>
          <p:cNvSpPr>
            <a:spLocks noChangeShapeType="1"/>
          </p:cNvSpPr>
          <p:nvPr/>
        </p:nvSpPr>
        <p:spPr bwMode="auto">
          <a:xfrm>
            <a:off x="4114800" y="1676400"/>
            <a:ext cx="1588" cy="17526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20" name="Text Box 24"/>
          <p:cNvSpPr txBox="1">
            <a:spLocks noChangeArrowheads="1"/>
          </p:cNvSpPr>
          <p:nvPr/>
        </p:nvSpPr>
        <p:spPr bwMode="auto">
          <a:xfrm>
            <a:off x="3733800" y="2514600"/>
            <a:ext cx="838200" cy="304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b="1">
                <a:latin typeface="Comic Sans MS" pitchFamily="66" charset="0"/>
              </a:rPr>
              <a:t>Prova *</a:t>
            </a:r>
          </a:p>
        </p:txBody>
      </p:sp>
      <p:sp>
        <p:nvSpPr>
          <p:cNvPr id="362521" name="Line 25"/>
          <p:cNvSpPr>
            <a:spLocks noChangeShapeType="1"/>
          </p:cNvSpPr>
          <p:nvPr/>
        </p:nvSpPr>
        <p:spPr bwMode="auto">
          <a:xfrm>
            <a:off x="5867400" y="6400800"/>
            <a:ext cx="20574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22" name="Line 26"/>
          <p:cNvSpPr>
            <a:spLocks noChangeShapeType="1"/>
          </p:cNvSpPr>
          <p:nvPr/>
        </p:nvSpPr>
        <p:spPr bwMode="auto">
          <a:xfrm flipV="1">
            <a:off x="7924800" y="1676400"/>
            <a:ext cx="1588" cy="472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23" name="Oval 27"/>
          <p:cNvSpPr>
            <a:spLocks noChangeArrowheads="1"/>
          </p:cNvSpPr>
          <p:nvPr/>
        </p:nvSpPr>
        <p:spPr bwMode="auto">
          <a:xfrm>
            <a:off x="7772400" y="2133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62524" name="Text Box 28"/>
          <p:cNvSpPr txBox="1">
            <a:spLocks noChangeArrowheads="1"/>
          </p:cNvSpPr>
          <p:nvPr/>
        </p:nvSpPr>
        <p:spPr bwMode="auto">
          <a:xfrm>
            <a:off x="7019925" y="2708275"/>
            <a:ext cx="1954213" cy="11874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ENSENYAMENTS DE RÈGIM ESPECIAL</a:t>
            </a:r>
          </a:p>
          <a:p>
            <a:pPr algn="l" eaLnBrk="0" hangingPunct="0">
              <a:buFontTx/>
              <a:buChar char="•"/>
            </a:pPr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  Arts plàstiques</a:t>
            </a:r>
          </a:p>
          <a:p>
            <a:pPr algn="l" eaLnBrk="0" hangingPunct="0">
              <a:buFontTx/>
              <a:buChar char="•"/>
            </a:pPr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  Música</a:t>
            </a:r>
          </a:p>
          <a:p>
            <a:pPr algn="l" eaLnBrk="0" hangingPunct="0">
              <a:buFontTx/>
              <a:buChar char="•"/>
            </a:pPr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  Dança</a:t>
            </a:r>
          </a:p>
          <a:p>
            <a:pPr algn="l" eaLnBrk="0" hangingPunct="0">
              <a:buFontTx/>
              <a:buChar char="•"/>
            </a:pPr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  Art dramàtic</a:t>
            </a:r>
          </a:p>
        </p:txBody>
      </p:sp>
      <p:sp>
        <p:nvSpPr>
          <p:cNvPr id="362525" name="Text Box 29"/>
          <p:cNvSpPr txBox="1">
            <a:spLocks noChangeArrowheads="1"/>
          </p:cNvSpPr>
          <p:nvPr/>
        </p:nvSpPr>
        <p:spPr bwMode="auto">
          <a:xfrm>
            <a:off x="6019800" y="4648200"/>
            <a:ext cx="17526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200" b="1">
                <a:solidFill>
                  <a:schemeClr val="bg2"/>
                </a:solidFill>
                <a:latin typeface="Comic Sans MS" pitchFamily="66" charset="0"/>
              </a:rPr>
              <a:t>PROGRAMES DE GARANTIA SOCIAL</a:t>
            </a:r>
            <a:endParaRPr lang="es-ES_tradnl" sz="1400" b="1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362526" name="Line 30"/>
          <p:cNvSpPr>
            <a:spLocks noChangeShapeType="1"/>
          </p:cNvSpPr>
          <p:nvPr/>
        </p:nvSpPr>
        <p:spPr bwMode="auto">
          <a:xfrm flipV="1">
            <a:off x="6934200" y="5105400"/>
            <a:ext cx="1588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27" name="Line 31"/>
          <p:cNvSpPr>
            <a:spLocks noChangeShapeType="1"/>
          </p:cNvSpPr>
          <p:nvPr/>
        </p:nvSpPr>
        <p:spPr bwMode="auto">
          <a:xfrm flipV="1">
            <a:off x="6934200" y="1676400"/>
            <a:ext cx="1588" cy="297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28" name="Oval 32"/>
          <p:cNvSpPr>
            <a:spLocks noChangeArrowheads="1"/>
          </p:cNvSpPr>
          <p:nvPr/>
        </p:nvSpPr>
        <p:spPr bwMode="auto">
          <a:xfrm>
            <a:off x="6781800" y="2133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62529" name="Line 33"/>
          <p:cNvSpPr>
            <a:spLocks noChangeShapeType="1"/>
          </p:cNvSpPr>
          <p:nvPr/>
        </p:nvSpPr>
        <p:spPr bwMode="auto">
          <a:xfrm>
            <a:off x="5943600" y="1752600"/>
            <a:ext cx="1588" cy="17526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30" name="Text Box 34"/>
          <p:cNvSpPr txBox="1">
            <a:spLocks noChangeArrowheads="1"/>
          </p:cNvSpPr>
          <p:nvPr/>
        </p:nvSpPr>
        <p:spPr bwMode="auto">
          <a:xfrm>
            <a:off x="5638800" y="3505200"/>
            <a:ext cx="685800" cy="304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b="1">
                <a:latin typeface="Comic Sans MS" pitchFamily="66" charset="0"/>
              </a:rPr>
              <a:t>Prova</a:t>
            </a:r>
          </a:p>
        </p:txBody>
      </p:sp>
      <p:sp>
        <p:nvSpPr>
          <p:cNvPr id="362531" name="Line 35"/>
          <p:cNvSpPr>
            <a:spLocks noChangeShapeType="1"/>
          </p:cNvSpPr>
          <p:nvPr/>
        </p:nvSpPr>
        <p:spPr bwMode="auto">
          <a:xfrm flipH="1" flipV="1">
            <a:off x="6096000" y="3810000"/>
            <a:ext cx="152400" cy="8382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32" name="Line 36"/>
          <p:cNvSpPr>
            <a:spLocks noChangeShapeType="1"/>
          </p:cNvSpPr>
          <p:nvPr/>
        </p:nvSpPr>
        <p:spPr bwMode="auto">
          <a:xfrm flipH="1">
            <a:off x="5867400" y="5257800"/>
            <a:ext cx="1066800" cy="15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33" name="Line 37"/>
          <p:cNvSpPr>
            <a:spLocks noChangeShapeType="1"/>
          </p:cNvSpPr>
          <p:nvPr/>
        </p:nvSpPr>
        <p:spPr bwMode="auto">
          <a:xfrm flipV="1">
            <a:off x="5867400" y="3810000"/>
            <a:ext cx="1588" cy="1447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34" name="Line 38"/>
          <p:cNvSpPr>
            <a:spLocks noChangeShapeType="1"/>
          </p:cNvSpPr>
          <p:nvPr/>
        </p:nvSpPr>
        <p:spPr bwMode="auto">
          <a:xfrm flipH="1">
            <a:off x="4953000" y="3657600"/>
            <a:ext cx="685800" cy="158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2535" name="Line 39"/>
          <p:cNvSpPr>
            <a:spLocks noChangeShapeType="1"/>
          </p:cNvSpPr>
          <p:nvPr/>
        </p:nvSpPr>
        <p:spPr bwMode="auto">
          <a:xfrm>
            <a:off x="4953000" y="3657600"/>
            <a:ext cx="1588" cy="9906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065" name="Text Box 40"/>
          <p:cNvSpPr txBox="1">
            <a:spLocks noChangeArrowheads="1"/>
          </p:cNvSpPr>
          <p:nvPr/>
        </p:nvSpPr>
        <p:spPr bwMode="auto">
          <a:xfrm>
            <a:off x="900113" y="6021388"/>
            <a:ext cx="25463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s-ES_tradnl" sz="1600">
                <a:latin typeface="Arial Narrow" pitchFamily="34" charset="0"/>
              </a:rPr>
              <a:t>* amb més de 20 anys i un mínim d’experiència professional</a:t>
            </a:r>
          </a:p>
        </p:txBody>
      </p:sp>
      <p:graphicFrame>
        <p:nvGraphicFramePr>
          <p:cNvPr id="1026" name="Object 41"/>
          <p:cNvGraphicFramePr>
            <a:graphicFrameLocks/>
          </p:cNvGraphicFramePr>
          <p:nvPr/>
        </p:nvGraphicFramePr>
        <p:xfrm>
          <a:off x="152400" y="152400"/>
          <a:ext cx="1485900" cy="657225"/>
        </p:xfrm>
        <a:graphic>
          <a:graphicData uri="http://schemas.openxmlformats.org/presentationml/2006/ole">
            <p:oleObj spid="_x0000_s1026" name="CorelDRAW!" r:id="rId4" imgW="1435320" imgH="635400" progId="">
              <p:embed/>
            </p:oleObj>
          </a:graphicData>
        </a:graphic>
      </p:graphicFrame>
      <p:sp>
        <p:nvSpPr>
          <p:cNvPr id="1066" name="Oval 42"/>
          <p:cNvSpPr>
            <a:spLocks noChangeArrowheads="1"/>
          </p:cNvSpPr>
          <p:nvPr/>
        </p:nvSpPr>
        <p:spPr bwMode="auto">
          <a:xfrm>
            <a:off x="8229600" y="54864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067" name="Oval 43"/>
          <p:cNvSpPr>
            <a:spLocks noChangeArrowheads="1"/>
          </p:cNvSpPr>
          <p:nvPr/>
        </p:nvSpPr>
        <p:spPr bwMode="auto">
          <a:xfrm>
            <a:off x="8229600" y="51816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068" name="Oval 44"/>
          <p:cNvSpPr>
            <a:spLocks noChangeArrowheads="1"/>
          </p:cNvSpPr>
          <p:nvPr/>
        </p:nvSpPr>
        <p:spPr bwMode="auto">
          <a:xfrm>
            <a:off x="8229600" y="48768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069" name="Oval 45"/>
          <p:cNvSpPr>
            <a:spLocks noChangeArrowheads="1"/>
          </p:cNvSpPr>
          <p:nvPr/>
        </p:nvSpPr>
        <p:spPr bwMode="auto">
          <a:xfrm>
            <a:off x="8229600" y="45720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70" name="Oval 46"/>
          <p:cNvSpPr>
            <a:spLocks noChangeArrowheads="1"/>
          </p:cNvSpPr>
          <p:nvPr/>
        </p:nvSpPr>
        <p:spPr bwMode="auto">
          <a:xfrm>
            <a:off x="8229600" y="4267200"/>
            <a:ext cx="304800" cy="228600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62543" name="Text Box 47"/>
          <p:cNvSpPr txBox="1">
            <a:spLocks noChangeArrowheads="1"/>
          </p:cNvSpPr>
          <p:nvPr/>
        </p:nvSpPr>
        <p:spPr bwMode="auto">
          <a:xfrm>
            <a:off x="8610600" y="4343400"/>
            <a:ext cx="3048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S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O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R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T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I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es-ES_tradnl" sz="12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S</a:t>
            </a:r>
          </a:p>
        </p:txBody>
      </p:sp>
      <p:sp>
        <p:nvSpPr>
          <p:cNvPr id="1072" name="AutoShape 5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4652963"/>
            <a:ext cx="1871662" cy="431800"/>
          </a:xfrm>
          <a:prstGeom prst="actionButtonBlank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s-ES_tradnl" sz="1600">
                <a:solidFill>
                  <a:schemeClr val="bg2"/>
                </a:solidFill>
                <a:latin typeface="Comic Sans MS" pitchFamily="66" charset="0"/>
              </a:rPr>
              <a:t>BATXILLERAT</a:t>
            </a:r>
            <a:endParaRPr lang="es-ES" sz="1600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1073" name="Line 51"/>
          <p:cNvSpPr>
            <a:spLocks noChangeShapeType="1"/>
          </p:cNvSpPr>
          <p:nvPr/>
        </p:nvSpPr>
        <p:spPr bwMode="auto">
          <a:xfrm flipH="1" flipV="1">
            <a:off x="1979613" y="5084763"/>
            <a:ext cx="433387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74" name="AutoShape 5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95513" y="3429000"/>
            <a:ext cx="2305050" cy="504825"/>
          </a:xfrm>
          <a:prstGeom prst="actionButtonBlank">
            <a:avLst/>
          </a:prstGeom>
          <a:solidFill>
            <a:srgbClr val="FF9900">
              <a:alpha val="63136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ca-ES" sz="1400" b="1">
                <a:solidFill>
                  <a:schemeClr val="bg2"/>
                </a:solidFill>
                <a:latin typeface="Comic Sans MS" pitchFamily="66" charset="0"/>
              </a:rPr>
              <a:t>CICLES FORMATIUS</a:t>
            </a:r>
          </a:p>
          <a:p>
            <a:pPr eaLnBrk="0" hangingPunct="0"/>
            <a:r>
              <a:rPr lang="ca-ES" sz="1400" b="1">
                <a:solidFill>
                  <a:schemeClr val="bg2"/>
                </a:solidFill>
                <a:latin typeface="Comic Sans MS" pitchFamily="66" charset="0"/>
              </a:rPr>
              <a:t>DE GRAU SUPERIOR</a:t>
            </a:r>
          </a:p>
        </p:txBody>
      </p:sp>
      <p:sp>
        <p:nvSpPr>
          <p:cNvPr id="1075" name="Line 53"/>
          <p:cNvSpPr>
            <a:spLocks noChangeShapeType="1"/>
          </p:cNvSpPr>
          <p:nvPr/>
        </p:nvSpPr>
        <p:spPr bwMode="auto">
          <a:xfrm flipV="1">
            <a:off x="1042988" y="3644900"/>
            <a:ext cx="1152525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76" name="AutoShape 5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843213" y="4652963"/>
            <a:ext cx="2881312" cy="504825"/>
          </a:xfrm>
          <a:prstGeom prst="actionButtonBlank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ca-ES" sz="1600">
                <a:solidFill>
                  <a:schemeClr val="bg2"/>
                </a:solidFill>
                <a:latin typeface="Comic Sans MS" pitchFamily="66" charset="0"/>
              </a:rPr>
              <a:t>CICLES FORMATIUS</a:t>
            </a:r>
          </a:p>
          <a:p>
            <a:pPr eaLnBrk="0" hangingPunct="0"/>
            <a:r>
              <a:rPr lang="ca-ES" sz="1600">
                <a:solidFill>
                  <a:schemeClr val="bg2"/>
                </a:solidFill>
                <a:latin typeface="Comic Sans MS" pitchFamily="66" charset="0"/>
              </a:rPr>
              <a:t> DE GRAU MIG</a:t>
            </a:r>
          </a:p>
        </p:txBody>
      </p:sp>
      <p:sp>
        <p:nvSpPr>
          <p:cNvPr id="1077" name="Line 55"/>
          <p:cNvSpPr>
            <a:spLocks noChangeShapeType="1"/>
          </p:cNvSpPr>
          <p:nvPr/>
        </p:nvSpPr>
        <p:spPr bwMode="auto">
          <a:xfrm flipH="1">
            <a:off x="3132138" y="566102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78" name="Line 56"/>
          <p:cNvSpPr>
            <a:spLocks noChangeShapeType="1"/>
          </p:cNvSpPr>
          <p:nvPr/>
        </p:nvSpPr>
        <p:spPr bwMode="auto">
          <a:xfrm>
            <a:off x="5867400" y="5661025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79" name="Line 57"/>
          <p:cNvSpPr>
            <a:spLocks noChangeShapeType="1"/>
          </p:cNvSpPr>
          <p:nvPr/>
        </p:nvSpPr>
        <p:spPr bwMode="auto">
          <a:xfrm flipV="1">
            <a:off x="2700338" y="5157788"/>
            <a:ext cx="43180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 advTm="30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2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2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2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6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6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6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2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2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2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2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62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2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62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2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62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2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2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62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62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62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62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2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6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6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2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62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62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62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62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62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6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6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6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2" dur="2000" fill="hold"/>
                                        <p:tgtEl>
                                          <p:spTgt spid="362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animBg="1"/>
      <p:bldP spid="362501" grpId="0" animBg="1"/>
      <p:bldP spid="362502" grpId="0" animBg="1"/>
      <p:bldP spid="362503" grpId="0" animBg="1"/>
      <p:bldP spid="362504" grpId="0" animBg="1"/>
      <p:bldP spid="362505" grpId="0" animBg="1"/>
      <p:bldP spid="362506" grpId="0" animBg="1"/>
      <p:bldP spid="362507" grpId="0" animBg="1"/>
      <p:bldP spid="362508" grpId="0" animBg="1"/>
      <p:bldP spid="362509" grpId="0" animBg="1"/>
      <p:bldP spid="362510" grpId="0" animBg="1"/>
      <p:bldP spid="362511" grpId="0" animBg="1"/>
      <p:bldP spid="362512" grpId="0" animBg="1"/>
      <p:bldP spid="362515" grpId="0" animBg="1"/>
      <p:bldP spid="362516" grpId="0" animBg="1"/>
      <p:bldP spid="362517" grpId="0" animBg="1"/>
      <p:bldP spid="362518" grpId="0" animBg="1"/>
      <p:bldP spid="362519" grpId="0" animBg="1"/>
      <p:bldP spid="362520" grpId="0" animBg="1"/>
      <p:bldP spid="362521" grpId="0" animBg="1"/>
      <p:bldP spid="362522" grpId="0" animBg="1"/>
      <p:bldP spid="362523" grpId="0" animBg="1"/>
      <p:bldP spid="362524" grpId="0" animBg="1"/>
      <p:bldP spid="362525" grpId="0" animBg="1"/>
      <p:bldP spid="362526" grpId="0" animBg="1"/>
      <p:bldP spid="362527" grpId="0" animBg="1"/>
      <p:bldP spid="362528" grpId="0" animBg="1"/>
      <p:bldP spid="362529" grpId="0" animBg="1"/>
      <p:bldP spid="362530" grpId="0" animBg="1"/>
      <p:bldP spid="362531" grpId="0" animBg="1"/>
      <p:bldP spid="362532" grpId="0" animBg="1"/>
      <p:bldP spid="362533" grpId="0" animBg="1"/>
      <p:bldP spid="362534" grpId="0" animBg="1"/>
      <p:bldP spid="3625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advTm="15000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 advTm="15000"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24400"/>
            <a:ext cx="7772400" cy="1160463"/>
          </a:xfrm>
        </p:spPr>
        <p:txBody>
          <a:bodyPr/>
          <a:lstStyle/>
          <a:p>
            <a:pPr eaLnBrk="1" hangingPunct="1">
              <a:defRPr/>
            </a:pPr>
            <a:r>
              <a:rPr lang="ca-ES" smtClean="0"/>
              <a:t>GUIA DE L’ALUMNE D’ESO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188913"/>
            <a:ext cx="31416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2205038"/>
            <a:ext cx="2836862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1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FAMILI1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757988" y="836613"/>
            <a:ext cx="2386012" cy="2371725"/>
          </a:xfrm>
          <a:noFill/>
        </p:spPr>
      </p:pic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468313" y="333375"/>
            <a:ext cx="6767512" cy="1511300"/>
          </a:xfrm>
          <a:prstGeom prst="wedgeEllipseCallout">
            <a:avLst>
              <a:gd name="adj1" fmla="val 49977"/>
              <a:gd name="adj2" fmla="val 61764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ca-ES" sz="2400" b="1">
                <a:solidFill>
                  <a:srgbClr val="0000FF"/>
                </a:solidFill>
                <a:latin typeface="Comic Sans MS" pitchFamily="66" charset="0"/>
              </a:rPr>
              <a:t>A les famílies, nois i noies que comenceu l’Educació Secundària Obligatòria (E.S.O.)</a:t>
            </a:r>
            <a:endParaRPr lang="ca-ES" sz="2400">
              <a:latin typeface="Comic Sans MS" pitchFamily="66" charset="0"/>
            </a:endParaRP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179388" y="2133600"/>
            <a:ext cx="6264275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ca-ES" sz="2200" b="1"/>
              <a:t>J</a:t>
            </a:r>
            <a:r>
              <a:rPr lang="ca-ES" sz="2200"/>
              <a:t>a has acabat els primers sis anys dels ensenyaments obligatoris que has realitzat en l’Educació Primària. Ara ens disposem a iniciar </a:t>
            </a:r>
            <a:r>
              <a:rPr lang="ca-ES" sz="2200" i="1"/>
              <a:t>l’Educació Secundària Obligatòria   (l’E.S.O.).</a:t>
            </a:r>
            <a:r>
              <a:rPr lang="ca-ES" sz="2200"/>
              <a:t> És una etapa que reuneix unes característiques molt especials.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3492500" y="4076700"/>
            <a:ext cx="547211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ca-ES" sz="2200"/>
              <a:t>En aquesta guia, no solament hi trobaràs informació sobre aquesta nova etapa, sinó també unes orientacions pràctiques perquè et sentis tranquil des del primer moment. Consta de dues parts ben diferenciades:</a:t>
            </a: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6" name="AutoShape 4"/>
          <p:cNvSpPr>
            <a:spLocks noChangeArrowheads="1"/>
          </p:cNvSpPr>
          <p:nvPr/>
        </p:nvSpPr>
        <p:spPr bwMode="auto">
          <a:xfrm>
            <a:off x="539750" y="333375"/>
            <a:ext cx="3816350" cy="5543550"/>
          </a:xfrm>
          <a:prstGeom prst="wedgeRectCallout">
            <a:avLst>
              <a:gd name="adj1" fmla="val -57486"/>
              <a:gd name="adj2" fmla="val -47250"/>
            </a:avLst>
          </a:prstGeom>
          <a:solidFill>
            <a:srgbClr val="FFFFCC"/>
          </a:solidFill>
          <a:ln w="19050">
            <a:solidFill>
              <a:srgbClr val="9933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just">
              <a:defRPr/>
            </a:pPr>
            <a:r>
              <a:rPr lang="ca-ES" sz="2200">
                <a:solidFill>
                  <a:srgbClr val="000080"/>
                </a:solidFill>
                <a:latin typeface="Comic Sans MS" pitchFamily="66" charset="0"/>
              </a:rPr>
              <a:t>En la primera part de la guia, hi ha unes explicacions molt breus sobre l’etapa que ara comences i els seus </a:t>
            </a:r>
            <a:r>
              <a:rPr lang="ca-ES" sz="2200" b="1">
                <a:solidFill>
                  <a:srgbClr val="000080"/>
                </a:solidFill>
                <a:latin typeface="Comic Sans MS" pitchFamily="66" charset="0"/>
              </a:rPr>
              <a:t>Objectius Generals</a:t>
            </a:r>
            <a:r>
              <a:rPr lang="ca-ES" sz="2200">
                <a:solidFill>
                  <a:srgbClr val="000080"/>
                </a:solidFill>
                <a:latin typeface="Comic Sans MS" pitchFamily="66" charset="0"/>
              </a:rPr>
              <a:t>, una etapa que es distingeix de l’Educació Primària so-bretot perquè podràs escollir amb l’ajut del Professor/a Tutor/a una part del teu “curriculum”, és a dir, d’allò que serà objecte d’aprenentatge al llarg de l’ESO.</a:t>
            </a:r>
            <a:endParaRPr lang="ca-ES" sz="2200">
              <a:latin typeface="Comic Sans MS" pitchFamily="66" charset="0"/>
            </a:endParaRPr>
          </a:p>
        </p:txBody>
      </p:sp>
      <p:sp>
        <p:nvSpPr>
          <p:cNvPr id="340997" name="AutoShape 5"/>
          <p:cNvSpPr>
            <a:spLocks noChangeArrowheads="1"/>
          </p:cNvSpPr>
          <p:nvPr/>
        </p:nvSpPr>
        <p:spPr bwMode="auto">
          <a:xfrm>
            <a:off x="5003800" y="1052513"/>
            <a:ext cx="2921000" cy="3168650"/>
          </a:xfrm>
          <a:prstGeom prst="wedgeRectCallout">
            <a:avLst>
              <a:gd name="adj1" fmla="val 82120"/>
              <a:gd name="adj2" fmla="val -13176"/>
            </a:avLst>
          </a:prstGeom>
          <a:solidFill>
            <a:srgbClr val="FFFFCC"/>
          </a:solidFill>
          <a:ln w="19050">
            <a:solidFill>
              <a:srgbClr val="9933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l">
              <a:defRPr/>
            </a:pPr>
            <a:r>
              <a:rPr lang="ca-ES" sz="2400">
                <a:solidFill>
                  <a:srgbClr val="000080"/>
                </a:solidFill>
                <a:latin typeface="Comic Sans MS" pitchFamily="66" charset="0"/>
              </a:rPr>
              <a:t>En la segona part trobaràs informacions més concretes sobre alguns aspectes de l’organització del teu treball.</a:t>
            </a:r>
            <a:endParaRPr lang="ca-ES" sz="2400">
              <a:latin typeface="Comic Sans MS" pitchFamily="66" charset="0"/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4572000" y="4508500"/>
            <a:ext cx="43910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449263" algn="r"/>
                <a:tab pos="2700338" algn="ctr"/>
                <a:tab pos="5400675" algn="r"/>
              </a:tabLst>
            </a:pPr>
            <a:r>
              <a:rPr lang="ca-ES" sz="2800" i="1"/>
              <a:t>L’E.S.O. </a:t>
            </a:r>
            <a:r>
              <a:rPr lang="ca-ES" sz="2800"/>
              <a:t>consta de quatre cursos escolars, agrupats en dos cicles de dos cursos cadascun. </a:t>
            </a: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7085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Conèixer i comprendre els aspectes bàsics del funcionament del propi cos i de les conseqüències dels actes i les decisions personals per a la salut individual i col.lectiva, i valorar els beneficis que comporten els hàbits d’exercici físic, d’higiene i d’una alimentació adequada.</a:t>
            </a:r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None/>
              <a:defRPr/>
            </a:pPr>
            <a:endParaRPr lang="ca-ES" sz="2400" smtClean="0"/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Formar-se una imatge ajustada d’ell mateix, de les pròpies característiques i possibilitats, per desenvolupar un nivell d’autoestima que permeti encarrilar d’una forma autònoma i equilibrada la pròpia activitat; valorar l’esforç i la superació de les dificultats, i contribuir al benestar personal i col.lectiu.</a:t>
            </a:r>
          </a:p>
        </p:txBody>
      </p:sp>
      <p:sp>
        <p:nvSpPr>
          <p:cNvPr id="9219" name="Text Box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08075"/>
          </a:xfrm>
          <a:gradFill rotWithShape="0">
            <a:gsLst>
              <a:gs pos="0">
                <a:srgbClr val="767676"/>
              </a:gs>
              <a:gs pos="50000">
                <a:srgbClr val="FFFFFF"/>
              </a:gs>
              <a:gs pos="100000">
                <a:srgbClr val="767676"/>
              </a:gs>
            </a:gsLst>
            <a:lin ang="2700000" scaled="1"/>
          </a:gra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/>
            <a:r>
              <a:rPr lang="es-ES" b="0" smtClean="0">
                <a:solidFill>
                  <a:srgbClr val="000099"/>
                </a:solidFill>
                <a:effectLst/>
              </a:rPr>
              <a:t>OBJECTIUS GENERALS</a:t>
            </a:r>
            <a:endParaRPr lang="ca-ES" b="0" smtClean="0">
              <a:solidFill>
                <a:srgbClr val="000099"/>
              </a:solidFill>
              <a:effectLst/>
            </a:endParaRP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549275"/>
            <a:ext cx="8280400" cy="5975350"/>
          </a:xfrm>
        </p:spPr>
        <p:txBody>
          <a:bodyPr/>
          <a:lstStyle/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Relacionar-se amb altres persones i participar en activitats de grup, adoptant actituds de flexibilitat, solidaritat, interès, i tolerància, per superar inhibicions i prejudicis i rebutjar tot tipus de discriminacions degudes a l’edat, a la raça, al sexe i a diferències de caràcter físic, psíquic, social i altres característiques personals.</a:t>
            </a:r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endParaRPr lang="ca-ES" sz="2400" smtClean="0"/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Analitzar els mecanismes i valors que regeixen el funcionament de les societats, d’una manera especial els relatius als seus drets i deures com a ciutadà dins els àmbits socials més immediats – el centre educatiu, la població, la comarca i la nació -, que li permetin d’elaborar judicis i criteris personals, i actuar amb autonomia i iniciativa en la vida adulta.</a:t>
            </a:r>
          </a:p>
        </p:txBody>
      </p:sp>
      <p:pic>
        <p:nvPicPr>
          <p:cNvPr id="10243" name="Picture 4" descr="CALC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807325" y="5229225"/>
            <a:ext cx="1336675" cy="1455738"/>
          </a:xfrm>
          <a:noFill/>
        </p:spPr>
      </p:pic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88913"/>
            <a:ext cx="8281988" cy="6669087"/>
          </a:xfrm>
        </p:spPr>
        <p:txBody>
          <a:bodyPr/>
          <a:lstStyle/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Analitzar els mecanismes bàsics que regeixen i condicionen el medi físic, valorar com hi repercuteixen les activitats humanes i contribuir activament a la seva defensa, conservació i millora com a element determinant de la qualitat de vida.</a:t>
            </a:r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endParaRPr lang="ca-ES" sz="2400" smtClean="0"/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Conèixer els elements essencials del desenvolupament científic i tecnològic, valorant les seves causes i les seves implicacions sobre la persona, la societat i l’entorn físic.</a:t>
            </a:r>
          </a:p>
          <a:p>
            <a:pPr eaLnBrk="1" hangingPunct="1">
              <a:buSzTx/>
              <a:buFont typeface="Wingdings" pitchFamily="2" charset="2"/>
              <a:buNone/>
              <a:defRPr/>
            </a:pPr>
            <a:endParaRPr lang="ca-ES" sz="2400" smtClean="0"/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Identificar i assumir com a pròpies les característiques històriques, culturals, geogràfiques i socials de la societat catalana: tenir coneixement del dret dels pobles i dels individus a la seva identitat i desenvolupar una actitud d’interès i respecte envers l’exercici d’aquest dret.</a:t>
            </a:r>
          </a:p>
        </p:txBody>
      </p:sp>
      <p:pic>
        <p:nvPicPr>
          <p:cNvPr id="11267" name="Picture 5" descr="PC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740650" y="1412875"/>
            <a:ext cx="1260475" cy="1138238"/>
          </a:xfrm>
          <a:noFill/>
        </p:spPr>
      </p:pic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497887" cy="61198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Comprendre i produir missatges orals i escrits amb propietat, autonomia i creativitat en llengua catalana i castellana i, almenys, en una llengua estrangera, fent-los servir per comunicar-se i per organitzar els propis pensaments, i reflexionar sobre els processos implicats en l’ús del llenguatge.</a:t>
            </a:r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endParaRPr lang="ca-ES" sz="2400" smtClean="0"/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Interpretar i produir missatges amb propietat, autonomia i creativitat, utilitzant codis, artístics, científics i tècnics, articulant-los a fi d’enriquir les pròpies possibilitats de comunicació i reflexionar sobre els processos implicats en el seu ús.</a:t>
            </a:r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None/>
              <a:defRPr/>
            </a:pPr>
            <a:endParaRPr lang="ca-ES" sz="2400" smtClean="0"/>
          </a:p>
          <a:p>
            <a:pPr eaLnBrk="1" hangingPunct="1">
              <a:lnSpc>
                <a:spcPct val="80000"/>
              </a:lnSpc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Identificar problemes en els diversos camps del coneixement i elaborar estratègies per resoldre’ls, mitjançant procediments intuïtius, de raonament lògic i d’experimentació, i reflexionant sobre el procés seguit i el resultat obtingut.</a:t>
            </a:r>
          </a:p>
        </p:txBody>
      </p:sp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33375"/>
            <a:ext cx="8207375" cy="5762625"/>
          </a:xfrm>
        </p:spPr>
        <p:txBody>
          <a:bodyPr/>
          <a:lstStyle/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Obtenir, seleccionar, tractar i comunicar informació utilitzant les fonts en què habitualment es troba disponible, i les metodologies i els instruments tecnològics apropiats, procedint de forma organitzada, autònoma i crítica.</a:t>
            </a:r>
          </a:p>
          <a:p>
            <a:pPr eaLnBrk="1" hangingPunct="1">
              <a:buSzTx/>
              <a:buFont typeface="Wingdings" pitchFamily="2" charset="2"/>
              <a:buNone/>
              <a:defRPr/>
            </a:pPr>
            <a:endParaRPr lang="ca-ES" sz="2400" smtClean="0"/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Conèixer les creences, les actituds i valors bàsics de la nostra tradició i el nostre patrimoni cultural, valorar-los críticament i escollir aquelles opcions que afavoreixin més el desenvolupament integral com a persones.</a:t>
            </a:r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endParaRPr lang="ca-ES" sz="2400" smtClean="0"/>
          </a:p>
          <a:p>
            <a:pPr eaLnBrk="1" hangingPunct="1">
              <a:buSzTx/>
              <a:buFont typeface="Wingdings" pitchFamily="2" charset="2"/>
              <a:buChar char="!"/>
              <a:defRPr/>
            </a:pPr>
            <a:r>
              <a:rPr lang="ca-ES" sz="2400" smtClean="0"/>
              <a:t>Comprendre l’aplicació, en l’àmbit professional, dels coneixements adquirits com a preparació i orientació de la futura integració al món laboral.</a:t>
            </a:r>
          </a:p>
        </p:txBody>
      </p:sp>
      <p:pic>
        <p:nvPicPr>
          <p:cNvPr id="13315" name="Picture 9" descr="BS00559_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235825" y="5775325"/>
            <a:ext cx="1908175" cy="1082675"/>
          </a:xfrm>
          <a:noFill/>
        </p:spPr>
      </p:pic>
    </p:spTree>
  </p:cSld>
  <p:clrMapOvr>
    <a:masterClrMapping/>
  </p:clrMapOvr>
  <p:transition advTm="20000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lejos">
  <a:themeElements>
    <a:clrScheme name="Reflejos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Reflejo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eflejos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289</TotalTime>
  <Words>1153</Words>
  <Application>Microsoft Office PowerPoint</Application>
  <PresentationFormat>Presentación en pantalla (4:3)</PresentationFormat>
  <Paragraphs>189</Paragraphs>
  <Slides>16</Slides>
  <Notes>16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Reflejos</vt:lpstr>
      <vt:lpstr>CorelDRAW!</vt:lpstr>
      <vt:lpstr>Diapositiva 1</vt:lpstr>
      <vt:lpstr>GUIA DE L’ALUMNE D’ESO</vt:lpstr>
      <vt:lpstr>Diapositiva 3</vt:lpstr>
      <vt:lpstr>Diapositiva 4</vt:lpstr>
      <vt:lpstr>OBJECTIUS GENERALS</vt:lpstr>
      <vt:lpstr>Diapositiva 6</vt:lpstr>
      <vt:lpstr>Diapositiva 7</vt:lpstr>
      <vt:lpstr>Diapositiva 8</vt:lpstr>
      <vt:lpstr>Diapositiva 9</vt:lpstr>
      <vt:lpstr>Diapositiva 10</vt:lpstr>
      <vt:lpstr>Diapositiva 11</vt:lpstr>
      <vt:lpstr>EL PROFESSOR/A  TUTOR/A</vt:lpstr>
      <vt:lpstr>AVALUACIÓ I PROMOCIÓ</vt:lpstr>
      <vt:lpstr>Diapositiva 14</vt:lpstr>
      <vt:lpstr>Diapositiva 15</vt:lpstr>
      <vt:lpstr>Diapositiva 16</vt:lpstr>
    </vt:vector>
  </TitlesOfParts>
  <Company>jamo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L’ALUMNE D’ESO</dc:title>
  <dc:creator>José Antonio</dc:creator>
  <cp:lastModifiedBy>eva</cp:lastModifiedBy>
  <cp:revision>40</cp:revision>
  <cp:lastPrinted>1601-01-01T00:00:00Z</cp:lastPrinted>
  <dcterms:created xsi:type="dcterms:W3CDTF">2006-10-04T17:45:29Z</dcterms:created>
  <dcterms:modified xsi:type="dcterms:W3CDTF">2012-09-17T20:54:04Z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