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17294-BF4B-4D26-8679-03E12D7ED8E0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FE66-3348-4F31-B6E4-5F9DAA660A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3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85720" y="357166"/>
              <a:ext cx="855296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8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ooper Black" pitchFamily="18" charset="0"/>
                </a:rPr>
                <a:t>UNITATS DE LONGITUD</a:t>
              </a:r>
              <a:endParaRPr lang="es-E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endParaRPr>
            </a:p>
          </p:txBody>
        </p:sp>
        <p:grpSp>
          <p:nvGrpSpPr>
            <p:cNvPr id="17" name="16 Grupo"/>
            <p:cNvGrpSpPr/>
            <p:nvPr/>
          </p:nvGrpSpPr>
          <p:grpSpPr>
            <a:xfrm>
              <a:off x="642910" y="1285860"/>
              <a:ext cx="7929618" cy="4930034"/>
              <a:chOff x="642910" y="1285860"/>
              <a:chExt cx="7929618" cy="4930034"/>
            </a:xfrm>
          </p:grpSpPr>
          <p:pic>
            <p:nvPicPr>
              <p:cNvPr id="1036" name="Picture 12" descr="http://s443192316.mialojamiento.es/MisCreaciones/Referencias/elp_medidas/escala_m_escalera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2910" y="1285860"/>
                <a:ext cx="7929618" cy="4930034"/>
              </a:xfrm>
              <a:prstGeom prst="rect">
                <a:avLst/>
              </a:prstGeom>
              <a:noFill/>
            </p:spPr>
          </p:pic>
          <p:sp>
            <p:nvSpPr>
              <p:cNvPr id="16" name="15 Rectángulo"/>
              <p:cNvSpPr/>
              <p:nvPr/>
            </p:nvSpPr>
            <p:spPr>
              <a:xfrm>
                <a:off x="714348" y="5715016"/>
                <a:ext cx="642942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1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pic>
          <p:nvPicPr>
            <p:cNvPr id="14338" name="Picture 2" descr="https://lh3.googleusercontent.com/-pDCCSA_awnE/UH__mPBj9LI/AAAAAAAAAKg/kRQ5jobV_u4/s1600/ReglaMedida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571612"/>
              <a:ext cx="8559688" cy="2857520"/>
            </a:xfrm>
            <a:prstGeom prst="rect">
              <a:avLst/>
            </a:prstGeom>
            <a:noFill/>
          </p:spPr>
        </p:pic>
        <p:sp>
          <p:nvSpPr>
            <p:cNvPr id="5" name="4 CuadroTexto"/>
            <p:cNvSpPr txBox="1"/>
            <p:nvPr/>
          </p:nvSpPr>
          <p:spPr>
            <a:xfrm>
              <a:off x="928662" y="4357694"/>
              <a:ext cx="55721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1</a:t>
              </a:r>
              <a:r>
                <a:rPr lang="es-ES" sz="6000" dirty="0" smtClean="0">
                  <a:solidFill>
                    <a:srgbClr val="7030A0"/>
                  </a:solidFill>
                  <a:latin typeface="Cooper Black" pitchFamily="18" charset="0"/>
                  <a:cs typeface="Aharoni" pitchFamily="2" charset="-79"/>
                </a:rPr>
                <a:t>cm</a:t>
              </a:r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 = 10</a:t>
              </a:r>
              <a:r>
                <a:rPr lang="es-ES" sz="6000" dirty="0" smtClean="0">
                  <a:solidFill>
                    <a:srgbClr val="FF0000"/>
                  </a:solidFill>
                  <a:latin typeface="Cooper Black" pitchFamily="18" charset="0"/>
                  <a:cs typeface="Aharoni" pitchFamily="2" charset="-79"/>
                </a:rPr>
                <a:t>mm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928662" y="5342295"/>
              <a:ext cx="52864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1</a:t>
              </a:r>
              <a:r>
                <a:rPr lang="es-ES" sz="6000" dirty="0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  <a:cs typeface="Aharoni" pitchFamily="2" charset="-79"/>
                </a:rPr>
                <a:t>dm</a:t>
              </a:r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 = 10</a:t>
              </a:r>
              <a:r>
                <a:rPr lang="es-ES" sz="6000" dirty="0" smtClean="0">
                  <a:solidFill>
                    <a:srgbClr val="7030A0"/>
                  </a:solidFill>
                  <a:latin typeface="Cooper Black" pitchFamily="18" charset="0"/>
                  <a:cs typeface="Aharoni" pitchFamily="2" charset="-79"/>
                </a:rPr>
                <a:t>cm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28596" y="500042"/>
              <a:ext cx="83582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a-ES" sz="2800" dirty="0" smtClean="0">
                  <a:latin typeface="Cooper Black" pitchFamily="18" charset="0"/>
                </a:rPr>
                <a:t>Per mesurar la longitud d’objectes petits fem servir el</a:t>
              </a:r>
              <a:r>
                <a:rPr lang="ca-ES" sz="2800" b="1" dirty="0" smtClean="0">
                  <a:latin typeface="Cooper Black" pitchFamily="18" charset="0"/>
                </a:rPr>
                <a:t> </a:t>
              </a:r>
              <a:r>
                <a:rPr lang="ca-ES" sz="2800" b="1" dirty="0" smtClean="0">
                  <a:solidFill>
                    <a:srgbClr val="7030A0"/>
                  </a:solidFill>
                  <a:latin typeface="Cooper Black" pitchFamily="18" charset="0"/>
                </a:rPr>
                <a:t>centímetre</a:t>
              </a:r>
              <a:r>
                <a:rPr lang="ca-ES" sz="2800" dirty="0" smtClean="0">
                  <a:latin typeface="Cooper Black" pitchFamily="18" charset="0"/>
                </a:rPr>
                <a:t>. El seu símbol és </a:t>
              </a:r>
              <a:r>
                <a:rPr lang="ca-ES" sz="2800" b="1" dirty="0" smtClean="0">
                  <a:solidFill>
                    <a:srgbClr val="7030A0"/>
                  </a:solidFill>
                  <a:latin typeface="Cooper Black" pitchFamily="18" charset="0"/>
                </a:rPr>
                <a:t>cm</a:t>
              </a:r>
              <a:r>
                <a:rPr lang="ca-ES" sz="2800" dirty="0" smtClean="0">
                  <a:latin typeface="Cooper Black" pitchFamily="18" charset="0"/>
                </a:rPr>
                <a:t>.</a:t>
              </a:r>
              <a:endParaRPr lang="ca-ES" sz="2800" dirty="0">
                <a:latin typeface="Cooper Black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1 CuadroTexto"/>
            <p:cNvSpPr txBox="1"/>
            <p:nvPr/>
          </p:nvSpPr>
          <p:spPr>
            <a:xfrm>
              <a:off x="714348" y="4786322"/>
              <a:ext cx="48577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1</a:t>
              </a:r>
              <a:r>
                <a:rPr lang="es-ES" sz="6000" dirty="0" smtClean="0">
                  <a:solidFill>
                    <a:srgbClr val="0070C0"/>
                  </a:solidFill>
                  <a:latin typeface="Cooper Black" pitchFamily="18" charset="0"/>
                  <a:cs typeface="Aharoni" pitchFamily="2" charset="-79"/>
                </a:rPr>
                <a:t>m</a:t>
              </a:r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 = 100</a:t>
              </a:r>
              <a:r>
                <a:rPr lang="es-ES" sz="6000" dirty="0" smtClean="0">
                  <a:solidFill>
                    <a:srgbClr val="7030A0"/>
                  </a:solidFill>
                  <a:latin typeface="Cooper Black" pitchFamily="18" charset="0"/>
                  <a:cs typeface="Aharoni" pitchFamily="2" charset="-79"/>
                </a:rPr>
                <a:t>cm</a:t>
              </a:r>
            </a:p>
          </p:txBody>
        </p:sp>
        <p:sp>
          <p:nvSpPr>
            <p:cNvPr id="3" name="2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pic>
          <p:nvPicPr>
            <p:cNvPr id="15364" name="Picture 4" descr="https://cnaturalescristorey.files.wordpress.com/2014/05/cinta_metrica_peq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9190" y="1571612"/>
              <a:ext cx="3297007" cy="1285884"/>
            </a:xfrm>
            <a:prstGeom prst="rect">
              <a:avLst/>
            </a:prstGeom>
            <a:noFill/>
          </p:spPr>
        </p:pic>
        <p:pic>
          <p:nvPicPr>
            <p:cNvPr id="15365" name="Picture 5" descr="C:\Users\prof\Desktop\1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8FDF7"/>
                </a:clrFrom>
                <a:clrTo>
                  <a:srgbClr val="F8FDF7">
                    <a:alpha val="0"/>
                  </a:srgbClr>
                </a:clrTo>
              </a:clrChange>
            </a:blip>
            <a:srcRect l="31505" t="66183" r="47491" b="13453"/>
            <a:stretch>
              <a:fillRect/>
            </a:stretch>
          </p:blipFill>
          <p:spPr bwMode="auto">
            <a:xfrm rot="10800000">
              <a:off x="6072198" y="3071810"/>
              <a:ext cx="2571768" cy="3429023"/>
            </a:xfrm>
            <a:prstGeom prst="rect">
              <a:avLst/>
            </a:prstGeom>
            <a:noFill/>
          </p:spPr>
        </p:pic>
        <p:sp>
          <p:nvSpPr>
            <p:cNvPr id="7" name="6 Rectángulo"/>
            <p:cNvSpPr/>
            <p:nvPr/>
          </p:nvSpPr>
          <p:spPr>
            <a:xfrm>
              <a:off x="642910" y="3429000"/>
              <a:ext cx="580492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1</a:t>
              </a:r>
              <a:r>
                <a:rPr lang="es-ES" sz="6000" b="1" dirty="0" smtClean="0">
                  <a:solidFill>
                    <a:srgbClr val="00B050"/>
                  </a:solidFill>
                  <a:latin typeface="Cooper Black" pitchFamily="18" charset="0"/>
                  <a:cs typeface="Aharoni" pitchFamily="2" charset="-79"/>
                </a:rPr>
                <a:t>km</a:t>
              </a:r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 = 1.000</a:t>
              </a:r>
              <a:r>
                <a:rPr lang="es-ES" sz="6000" dirty="0" smtClean="0">
                  <a:solidFill>
                    <a:srgbClr val="0070C0"/>
                  </a:solidFill>
                  <a:latin typeface="Cooper Black" pitchFamily="18" charset="0"/>
                  <a:cs typeface="Aharoni" pitchFamily="2" charset="-79"/>
                </a:rPr>
                <a:t>m</a:t>
              </a:r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 </a:t>
              </a:r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714348" y="1285860"/>
              <a:ext cx="3124213" cy="1699482"/>
              <a:chOff x="4429124" y="428604"/>
              <a:chExt cx="3124213" cy="1699482"/>
            </a:xfrm>
          </p:grpSpPr>
          <p:pic>
            <p:nvPicPr>
              <p:cNvPr id="15367" name="Picture 7" descr="http://www.carrentalbuddy.com.au/blog/wp-content/uploads/2013/02/road-type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9124" y="428604"/>
                <a:ext cx="2738455" cy="1643074"/>
              </a:xfrm>
              <a:prstGeom prst="rect">
                <a:avLst/>
              </a:prstGeom>
              <a:noFill/>
            </p:spPr>
          </p:pic>
          <p:pic>
            <p:nvPicPr>
              <p:cNvPr id="15370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7950" y="1000108"/>
                <a:ext cx="1195387" cy="112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11 CuadroTexto"/>
            <p:cNvSpPr txBox="1"/>
            <p:nvPr/>
          </p:nvSpPr>
          <p:spPr>
            <a:xfrm>
              <a:off x="428596" y="357166"/>
              <a:ext cx="83582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a-ES" sz="2800" dirty="0" smtClean="0">
                  <a:latin typeface="Cooper Black" pitchFamily="18" charset="0"/>
                </a:rPr>
                <a:t>El </a:t>
              </a:r>
              <a:r>
                <a:rPr lang="ca-ES" sz="2800" dirty="0" smtClean="0">
                  <a:solidFill>
                    <a:srgbClr val="00B050"/>
                  </a:solidFill>
                  <a:latin typeface="Cooper Black" pitchFamily="18" charset="0"/>
                </a:rPr>
                <a:t>quilòmetre</a:t>
              </a:r>
              <a:r>
                <a:rPr lang="ca-ES" sz="2800" dirty="0" smtClean="0">
                  <a:latin typeface="Cooper Black" pitchFamily="18" charset="0"/>
                </a:rPr>
                <a:t> es fa servir per mesurar distàncies llargues. El seu símbol és </a:t>
              </a:r>
              <a:r>
                <a:rPr lang="ca-ES" sz="2800" dirty="0" smtClean="0">
                  <a:solidFill>
                    <a:srgbClr val="00B050"/>
                  </a:solidFill>
                  <a:latin typeface="Cooper Black" pitchFamily="18" charset="0"/>
                </a:rPr>
                <a:t>km</a:t>
              </a:r>
              <a:r>
                <a:rPr lang="ca-ES" sz="2800" dirty="0" smtClean="0">
                  <a:latin typeface="Cooper Black" pitchFamily="18" charset="0"/>
                </a:rPr>
                <a:t>.</a:t>
              </a:r>
              <a:endParaRPr lang="ca-ES" sz="2800" dirty="0">
                <a:latin typeface="Cooper Black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1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85720" y="285728"/>
              <a:ext cx="855296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8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ooper Black" pitchFamily="18" charset="0"/>
                </a:rPr>
                <a:t>UNITATS DE CAPACITAT</a:t>
              </a:r>
              <a:endParaRPr lang="es-E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endParaRPr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714348" y="1285860"/>
              <a:ext cx="7813377" cy="5072098"/>
              <a:chOff x="642910" y="1071546"/>
              <a:chExt cx="7884815" cy="5286412"/>
            </a:xfrm>
          </p:grpSpPr>
          <p:pic>
            <p:nvPicPr>
              <p:cNvPr id="16386" name="Picture 2" descr="http://s443192316.mialojamiento.es/MisCreaciones/Referencias/elp_medidas/escala_l_escalera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2910" y="1071546"/>
                <a:ext cx="7884815" cy="5286412"/>
              </a:xfrm>
              <a:prstGeom prst="rect">
                <a:avLst/>
              </a:prstGeom>
              <a:noFill/>
            </p:spPr>
          </p:pic>
          <p:sp>
            <p:nvSpPr>
              <p:cNvPr id="7" name="6 Rectángulo"/>
              <p:cNvSpPr/>
              <p:nvPr/>
            </p:nvSpPr>
            <p:spPr>
              <a:xfrm>
                <a:off x="714348" y="5857892"/>
                <a:ext cx="642942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000364" y="274313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 smtClean="0">
                <a:latin typeface="Cooper Black" pitchFamily="18" charset="0"/>
              </a:rPr>
              <a:t>la meitat</a:t>
            </a:r>
            <a:endParaRPr lang="ca-ES" sz="2000" dirty="0">
              <a:latin typeface="Cooper Black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00562" y="257174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 smtClean="0">
                <a:latin typeface="Cooper Black" pitchFamily="18" charset="0"/>
              </a:rPr>
              <a:t>mig litre</a:t>
            </a:r>
            <a:endParaRPr lang="ca-ES" sz="2000" dirty="0">
              <a:latin typeface="Cooper Black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72264" y="1643050"/>
            <a:ext cx="206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 smtClean="0">
                <a:latin typeface="Cooper Black" pitchFamily="18" charset="0"/>
              </a:rPr>
              <a:t>quart de litre</a:t>
            </a:r>
            <a:endParaRPr lang="ca-ES" sz="2000" dirty="0">
              <a:latin typeface="Cooper Black" pitchFamily="18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1" name="Picture 3" descr="C:\Users\prof\Desktop\1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8F3"/>
                </a:clrFrom>
                <a:clrTo>
                  <a:srgbClr val="F6F8F3">
                    <a:alpha val="0"/>
                  </a:srgbClr>
                </a:clrTo>
              </a:clrChange>
            </a:blip>
            <a:srcRect l="34931" t="60155" r="10274" b="19206"/>
            <a:stretch>
              <a:fillRect/>
            </a:stretch>
          </p:blipFill>
          <p:spPr bwMode="auto">
            <a:xfrm rot="10800000">
              <a:off x="357158" y="928670"/>
              <a:ext cx="8001056" cy="3714775"/>
            </a:xfrm>
            <a:prstGeom prst="rect">
              <a:avLst/>
            </a:prstGeom>
            <a:noFill/>
          </p:spPr>
        </p:pic>
        <p:sp>
          <p:nvSpPr>
            <p:cNvPr id="2" name="1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28596" y="214290"/>
              <a:ext cx="83582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a-ES" sz="2800" dirty="0" smtClean="0">
                  <a:latin typeface="Cooper Black" pitchFamily="18" charset="0"/>
                </a:rPr>
                <a:t>La </a:t>
              </a:r>
              <a:r>
                <a:rPr lang="ca-ES" sz="2800" dirty="0" smtClean="0">
                  <a:solidFill>
                    <a:srgbClr val="FF3399"/>
                  </a:solidFill>
                  <a:latin typeface="Cooper Black" pitchFamily="18" charset="0"/>
                </a:rPr>
                <a:t>capacitat</a:t>
              </a:r>
              <a:r>
                <a:rPr lang="ca-ES" sz="2800" dirty="0" smtClean="0">
                  <a:latin typeface="Cooper Black" pitchFamily="18" charset="0"/>
                </a:rPr>
                <a:t> és la quantitat de líquid que podem posar en un recipient.</a:t>
              </a:r>
              <a:endParaRPr lang="ca-ES" sz="2800" dirty="0">
                <a:latin typeface="Cooper Black" pitchFamily="18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571472" y="4429132"/>
              <a:ext cx="40005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1</a:t>
              </a:r>
              <a:r>
                <a:rPr lang="es-ES" sz="6000" dirty="0" smtClean="0">
                  <a:solidFill>
                    <a:srgbClr val="0070C0"/>
                  </a:solidFill>
                  <a:latin typeface="Cooper Black" pitchFamily="18" charset="0"/>
                  <a:cs typeface="Aharoni" pitchFamily="2" charset="-79"/>
                </a:rPr>
                <a:t>l</a:t>
              </a:r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 = 100</a:t>
              </a:r>
              <a:r>
                <a:rPr lang="es-ES" sz="6000" dirty="0" smtClean="0">
                  <a:solidFill>
                    <a:srgbClr val="7030A0"/>
                  </a:solidFill>
                  <a:latin typeface="Cooper Black" pitchFamily="18" charset="0"/>
                  <a:cs typeface="Aharoni" pitchFamily="2" charset="-79"/>
                </a:rPr>
                <a:t>cl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71472" y="5500702"/>
              <a:ext cx="36433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½</a:t>
              </a:r>
              <a:r>
                <a:rPr lang="es-ES" sz="6000" dirty="0" smtClean="0">
                  <a:solidFill>
                    <a:srgbClr val="0070C0"/>
                  </a:solidFill>
                  <a:latin typeface="Cooper Black" pitchFamily="18" charset="0"/>
                  <a:cs typeface="Aharoni" pitchFamily="2" charset="-79"/>
                </a:rPr>
                <a:t>l</a:t>
              </a:r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 = 50</a:t>
              </a:r>
              <a:r>
                <a:rPr lang="es-ES" sz="6000" dirty="0" smtClean="0">
                  <a:solidFill>
                    <a:srgbClr val="7030A0"/>
                  </a:solidFill>
                  <a:latin typeface="Cooper Black" pitchFamily="18" charset="0"/>
                  <a:cs typeface="Aharoni" pitchFamily="2" charset="-79"/>
                </a:rPr>
                <a:t>cl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786314" y="5000636"/>
              <a:ext cx="3929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¼</a:t>
              </a:r>
              <a:r>
                <a:rPr lang="es-ES" sz="6000" dirty="0" smtClean="0">
                  <a:solidFill>
                    <a:srgbClr val="0070C0"/>
                  </a:solidFill>
                  <a:latin typeface="Cooper Black" pitchFamily="18" charset="0"/>
                  <a:cs typeface="Aharoni" pitchFamily="2" charset="-79"/>
                </a:rPr>
                <a:t>l</a:t>
              </a:r>
              <a:r>
                <a:rPr lang="es-ES" sz="6000" dirty="0" smtClean="0">
                  <a:latin typeface="Cooper Black" pitchFamily="18" charset="0"/>
                  <a:cs typeface="Aharoni" pitchFamily="2" charset="-79"/>
                </a:rPr>
                <a:t> = 25</a:t>
              </a:r>
              <a:r>
                <a:rPr lang="es-ES" sz="6000" dirty="0" smtClean="0">
                  <a:solidFill>
                    <a:srgbClr val="7030A0"/>
                  </a:solidFill>
                  <a:latin typeface="Cooper Black" pitchFamily="18" charset="0"/>
                  <a:cs typeface="Aharoni" pitchFamily="2" charset="-79"/>
                </a:rPr>
                <a:t>cl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1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pic>
          <p:nvPicPr>
            <p:cNvPr id="18434" name="Picture 2" descr="C:\Users\prof\Desktop\1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DF9"/>
                </a:clrFrom>
                <a:clrTo>
                  <a:srgbClr val="F8FDF9">
                    <a:alpha val="0"/>
                  </a:srgbClr>
                </a:clrTo>
              </a:clrChange>
            </a:blip>
            <a:srcRect l="3713" t="10800" r="5321" b="46002"/>
            <a:stretch>
              <a:fillRect/>
            </a:stretch>
          </p:blipFill>
          <p:spPr bwMode="auto">
            <a:xfrm>
              <a:off x="142844" y="214290"/>
              <a:ext cx="8751155" cy="61436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2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pic>
          <p:nvPicPr>
            <p:cNvPr id="19459" name="Picture 3" descr="C:\Users\prof\Desktop\1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5FAF4"/>
                </a:clrFrom>
                <a:clrTo>
                  <a:srgbClr val="F5FAF4">
                    <a:alpha val="0"/>
                  </a:srgbClr>
                </a:clrTo>
              </a:clrChange>
            </a:blip>
            <a:srcRect l="2317" t="11068" r="7491" b="50231"/>
            <a:stretch>
              <a:fillRect/>
            </a:stretch>
          </p:blipFill>
          <p:spPr bwMode="auto">
            <a:xfrm>
              <a:off x="285720" y="241387"/>
              <a:ext cx="8671213" cy="62594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42852"/>
              <a:ext cx="8670892" cy="6500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1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83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</dc:creator>
  <cp:lastModifiedBy>JT</cp:lastModifiedBy>
  <cp:revision>22</cp:revision>
  <dcterms:created xsi:type="dcterms:W3CDTF">2016-04-19T11:15:53Z</dcterms:created>
  <dcterms:modified xsi:type="dcterms:W3CDTF">2016-05-03T14:21:36Z</dcterms:modified>
</cp:coreProperties>
</file>