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3" r:id="rId2"/>
    <p:sldId id="256" r:id="rId3"/>
    <p:sldId id="257" r:id="rId4"/>
    <p:sldId id="258" r:id="rId5"/>
    <p:sldId id="259" r:id="rId6"/>
    <p:sldId id="260" r:id="rId7"/>
    <p:sldId id="262" r:id="rId8"/>
    <p:sldId id="261" r:id="rId9"/>
    <p:sldId id="264" r:id="rId10"/>
    <p:sldId id="265" r:id="rId11"/>
  </p:sldIdLst>
  <p:sldSz cx="9144000" cy="6858000" type="screen4x3"/>
  <p:notesSz cx="6858000" cy="9144000"/>
  <p:defaultTextStyle>
    <a:defPPr>
      <a:defRPr lang="ca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60"/>
  </p:normalViewPr>
  <p:slideViewPr>
    <p:cSldViewPr>
      <p:cViewPr varScale="1">
        <p:scale>
          <a:sx n="104" d="100"/>
          <a:sy n="104" d="100"/>
        </p:scale>
        <p:origin x="-11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63930E-9B94-4AD5-B7E3-4B337263EFB5}" type="datetimeFigureOut">
              <a:rPr lang="ca-ES" smtClean="0"/>
              <a:t>13/11/2011</a:t>
            </a:fld>
            <a:endParaRPr lang="ca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a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462C3C-5B2E-4259-B7D5-786D1BE7CBF0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232691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a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62C3C-5B2E-4259-B7D5-786D1BE7CBF0}" type="slidenum">
              <a:rPr lang="ca-ES" smtClean="0"/>
              <a:t>2</a:t>
            </a:fld>
            <a:endParaRPr lang="ca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a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62C3C-5B2E-4259-B7D5-786D1BE7CBF0}" type="slidenum">
              <a:rPr lang="ca-ES" smtClean="0"/>
              <a:t>7</a:t>
            </a:fld>
            <a:endParaRPr lang="ca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7BC188-F764-46B0-8B4A-5306CB1FF1A6}" type="slidenum">
              <a:rPr lang="ca-ES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0378FD-F080-45DC-AF44-B050BEB760CF}" type="slidenum">
              <a:rPr lang="ca-ES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EE88B0-A57B-4908-B7F0-2BC1F8B86079}" type="slidenum">
              <a:rPr lang="ca-ES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F627E6-1397-4001-AA00-5671A3B7AED9}" type="slidenum">
              <a:rPr lang="ca-ES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CBA27E-1045-4D41-9501-10B787501AE9}" type="slidenum">
              <a:rPr lang="ca-ES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CA0929-6EFA-449B-A110-3D717ABB3C87}" type="slidenum">
              <a:rPr lang="ca-ES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a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a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F59BED-3195-4244-992B-72A9FA567D7D}" type="slidenum">
              <a:rPr lang="ca-ES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a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a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BD5887-B4EF-4BD7-AB12-1916F75F2518}" type="slidenum">
              <a:rPr lang="ca-ES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a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a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B8DFF1-ADB4-4DB2-BDCB-BD53D2562B88}" type="slidenum">
              <a:rPr lang="ca-ES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310FE9-C342-45F2-B065-8C06F35670C8}" type="slidenum">
              <a:rPr lang="ca-ES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a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05FBAE-BAF1-492A-B951-7706F52C221F}" type="slidenum">
              <a:rPr lang="ca-ES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a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a-ES" smtClean="0"/>
              <a:t>Haga clic para modificar el estilo de texto del patrón</a:t>
            </a:r>
          </a:p>
          <a:p>
            <a:pPr lvl="1"/>
            <a:r>
              <a:rPr lang="ca-ES" smtClean="0"/>
              <a:t>Segundo nivel</a:t>
            </a:r>
          </a:p>
          <a:p>
            <a:pPr lvl="2"/>
            <a:r>
              <a:rPr lang="ca-ES" smtClean="0"/>
              <a:t>Tercer nivel</a:t>
            </a:r>
          </a:p>
          <a:p>
            <a:pPr lvl="3"/>
            <a:r>
              <a:rPr lang="ca-ES" smtClean="0"/>
              <a:t>Cuarto nivel</a:t>
            </a:r>
          </a:p>
          <a:p>
            <a:pPr lvl="4"/>
            <a:r>
              <a:rPr lang="ca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ca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ca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AE25BA0-7B89-49C8-9468-1C57022CCE21}" type="slidenum">
              <a:rPr lang="ca-ES"/>
              <a:pPr/>
              <a:t>‹Nº›</a:t>
            </a:fld>
            <a:endParaRPr lang="ca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peresanchez@lestonnac-bcn.cat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259632" y="188640"/>
            <a:ext cx="6624736" cy="562074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ca-ES" sz="2400" dirty="0" smtClean="0"/>
              <a:t>QUÈ CAL SABER PER FER EL TREBALL</a:t>
            </a:r>
            <a:endParaRPr lang="ca-ES" sz="2400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908720"/>
            <a:ext cx="8784976" cy="511256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a-ES" sz="1800" dirty="0" smtClean="0">
                <a:solidFill>
                  <a:schemeClr val="accent1"/>
                </a:solidFill>
              </a:rPr>
              <a:t>ORGANITZACIÓ:</a:t>
            </a:r>
          </a:p>
          <a:p>
            <a:pPr lvl="1">
              <a:lnSpc>
                <a:spcPct val="90000"/>
              </a:lnSpc>
            </a:pPr>
            <a:r>
              <a:rPr lang="ca-ES" sz="1800" dirty="0" smtClean="0"/>
              <a:t>El treball s’ha de fer en grup &gt; 4 persones. </a:t>
            </a:r>
            <a:r>
              <a:rPr lang="ca-ES" sz="1800" i="1" dirty="0" smtClean="0"/>
              <a:t>(si no quadren els números de la classe, pot haver algun trio).</a:t>
            </a:r>
          </a:p>
          <a:p>
            <a:pPr lvl="1">
              <a:lnSpc>
                <a:spcPct val="90000"/>
              </a:lnSpc>
            </a:pPr>
            <a:r>
              <a:rPr lang="ca-ES" sz="1800" dirty="0" smtClean="0"/>
              <a:t>Us podeu repartir la feina i treballar per separat, però tothom ha de fer una lectura global del treball i </a:t>
            </a:r>
            <a:r>
              <a:rPr lang="ca-ES" sz="1800" b="1" dirty="0" smtClean="0"/>
              <a:t>heu de fer la diapositiva de valoració junts/es.</a:t>
            </a:r>
          </a:p>
          <a:p>
            <a:pPr>
              <a:lnSpc>
                <a:spcPct val="90000"/>
              </a:lnSpc>
            </a:pPr>
            <a:r>
              <a:rPr lang="ca-ES" sz="1800" dirty="0">
                <a:solidFill>
                  <a:schemeClr val="accent1"/>
                </a:solidFill>
              </a:rPr>
              <a:t>FORMAT </a:t>
            </a:r>
            <a:r>
              <a:rPr lang="ca-ES" sz="1800" dirty="0" smtClean="0">
                <a:solidFill>
                  <a:schemeClr val="accent1"/>
                </a:solidFill>
              </a:rPr>
              <a:t>D’ARXIU: </a:t>
            </a:r>
            <a:r>
              <a:rPr lang="en-US" sz="1800" i="1" dirty="0" smtClean="0"/>
              <a:t>power point</a:t>
            </a:r>
            <a:r>
              <a:rPr lang="ca-ES" sz="1800" dirty="0" smtClean="0"/>
              <a:t> 2003</a:t>
            </a:r>
            <a:r>
              <a:rPr lang="ca-ES" sz="1800" dirty="0"/>
              <a:t>, 2007 o </a:t>
            </a:r>
            <a:r>
              <a:rPr lang="ca-ES" sz="1800" dirty="0" smtClean="0"/>
              <a:t>2010.</a:t>
            </a:r>
          </a:p>
          <a:p>
            <a:pPr>
              <a:lnSpc>
                <a:spcPct val="90000"/>
              </a:lnSpc>
            </a:pPr>
            <a:r>
              <a:rPr lang="ca-ES" sz="1800" dirty="0" smtClean="0">
                <a:solidFill>
                  <a:schemeClr val="accent1"/>
                </a:solidFill>
              </a:rPr>
              <a:t>NOM DE L’ARXIU: </a:t>
            </a:r>
            <a:r>
              <a:rPr lang="ca-ES" sz="1800" dirty="0" smtClean="0"/>
              <a:t>1112_2ESO?_l’escalfament_nom1</a:t>
            </a:r>
            <a:endParaRPr lang="ca-ES" sz="1800" dirty="0"/>
          </a:p>
          <a:p>
            <a:pPr>
              <a:lnSpc>
                <a:spcPct val="90000"/>
              </a:lnSpc>
            </a:pPr>
            <a:r>
              <a:rPr lang="ca-ES" sz="1800" dirty="0" smtClean="0">
                <a:solidFill>
                  <a:schemeClr val="accent1"/>
                </a:solidFill>
              </a:rPr>
              <a:t>DISSENY: </a:t>
            </a:r>
            <a:r>
              <a:rPr lang="ca-ES" sz="1800" dirty="0" smtClean="0"/>
              <a:t>és lliure.</a:t>
            </a:r>
          </a:p>
          <a:p>
            <a:pPr>
              <a:lnSpc>
                <a:spcPct val="90000"/>
              </a:lnSpc>
            </a:pPr>
            <a:r>
              <a:rPr lang="ca-ES" sz="1800" dirty="0" smtClean="0">
                <a:solidFill>
                  <a:schemeClr val="accent1"/>
                </a:solidFill>
              </a:rPr>
              <a:t>ANIMACIÓ: </a:t>
            </a:r>
            <a:r>
              <a:rPr lang="ca-ES" sz="1800" b="1" u="sng" dirty="0" smtClean="0"/>
              <a:t>NO es pot animar.</a:t>
            </a:r>
            <a:endParaRPr lang="ca-ES" sz="1800" dirty="0" smtClean="0"/>
          </a:p>
          <a:p>
            <a:pPr>
              <a:lnSpc>
                <a:spcPct val="90000"/>
              </a:lnSpc>
            </a:pPr>
            <a:r>
              <a:rPr lang="ca-ES" sz="1800" dirty="0" smtClean="0">
                <a:solidFill>
                  <a:schemeClr val="accent1"/>
                </a:solidFill>
              </a:rPr>
              <a:t>IMATGES: </a:t>
            </a:r>
            <a:r>
              <a:rPr lang="ca-ES" sz="1800" u="sng" dirty="0" smtClean="0"/>
              <a:t>en totes</a:t>
            </a:r>
            <a:r>
              <a:rPr lang="ca-ES" sz="1800" dirty="0" smtClean="0"/>
              <a:t> les diapositives </a:t>
            </a:r>
            <a:r>
              <a:rPr lang="ca-ES" sz="1800" dirty="0" smtClean="0"/>
              <a:t>cal posar alguna imatge que tingui a veure amb el que explica la diapositiva.</a:t>
            </a:r>
            <a:endParaRPr lang="ca-ES" sz="1800" dirty="0" smtClean="0"/>
          </a:p>
          <a:p>
            <a:pPr>
              <a:lnSpc>
                <a:spcPct val="90000"/>
              </a:lnSpc>
            </a:pPr>
            <a:r>
              <a:rPr lang="ca-ES" sz="1800" dirty="0" smtClean="0">
                <a:solidFill>
                  <a:schemeClr val="accent1"/>
                </a:solidFill>
              </a:rPr>
              <a:t>ORTOGRAFIA</a:t>
            </a:r>
            <a:r>
              <a:rPr lang="ca-ES" sz="1800" dirty="0" smtClean="0">
                <a:solidFill>
                  <a:schemeClr val="accent1"/>
                </a:solidFill>
              </a:rPr>
              <a:t>: </a:t>
            </a:r>
            <a:r>
              <a:rPr lang="ca-ES" sz="1800" dirty="0" smtClean="0"/>
              <a:t>es valora. L’idioma de correcció dels q</a:t>
            </a:r>
            <a:r>
              <a:rPr lang="ca-ES" sz="1800" dirty="0" smtClean="0"/>
              <a:t>uadres de text ha de ser el català.</a:t>
            </a:r>
          </a:p>
          <a:p>
            <a:pPr>
              <a:lnSpc>
                <a:spcPct val="90000"/>
              </a:lnSpc>
            </a:pPr>
            <a:r>
              <a:rPr lang="ca-ES" sz="1800" dirty="0" smtClean="0">
                <a:solidFill>
                  <a:schemeClr val="accent1"/>
                </a:solidFill>
              </a:rPr>
              <a:t>AVALUACIÓ: </a:t>
            </a:r>
            <a:r>
              <a:rPr lang="ca-ES" sz="1800" dirty="0" smtClean="0"/>
              <a:t>mitjançant rúbrica. La teniu al final d’aquesta presentació. Si us fixeu sabreu que I com es valora.</a:t>
            </a:r>
            <a:endParaRPr lang="ca-ES" sz="1800" dirty="0" smtClean="0"/>
          </a:p>
          <a:p>
            <a:pPr>
              <a:lnSpc>
                <a:spcPct val="90000"/>
              </a:lnSpc>
            </a:pPr>
            <a:r>
              <a:rPr lang="ca-ES" sz="1800" dirty="0" smtClean="0">
                <a:solidFill>
                  <a:schemeClr val="accent1"/>
                </a:solidFill>
              </a:rPr>
              <a:t>ENVIAR A: </a:t>
            </a:r>
            <a:r>
              <a:rPr lang="ca-ES" sz="1800" dirty="0" smtClean="0">
                <a:hlinkClick r:id="rId2"/>
              </a:rPr>
              <a:t>peresanchez@lestonnac-bcn.cat</a:t>
            </a:r>
            <a:endParaRPr lang="ca-ES" sz="1800" dirty="0" smtClean="0"/>
          </a:p>
          <a:p>
            <a:pPr>
              <a:lnSpc>
                <a:spcPct val="90000"/>
              </a:lnSpc>
            </a:pPr>
            <a:r>
              <a:rPr lang="ca-ES" sz="1800" b="1" dirty="0" smtClean="0">
                <a:solidFill>
                  <a:schemeClr val="accent1"/>
                </a:solidFill>
              </a:rPr>
              <a:t>DATA LÍMIT DE LLIURAMENT: </a:t>
            </a:r>
            <a:r>
              <a:rPr lang="ca-ES" sz="1800" b="1" dirty="0" smtClean="0"/>
              <a:t>dilluns 28 de novembre a les 23h59</a:t>
            </a:r>
            <a:endParaRPr lang="ca-ES" sz="1800" b="1" dirty="0"/>
          </a:p>
        </p:txBody>
      </p:sp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547664" y="6389241"/>
            <a:ext cx="6048672" cy="280119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ca-ES" i="1" dirty="0" smtClean="0">
                <a:solidFill>
                  <a:schemeClr val="bg1"/>
                </a:solidFill>
              </a:rPr>
              <a:t>Aquesta diapositiva és informativa, NO  S’HA D’INCLOURE en el treball</a:t>
            </a:r>
            <a:endParaRPr lang="ca-ES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RÚBRICA D’AVALUACIÓ</a:t>
            </a:r>
            <a:endParaRPr lang="ca-ES" dirty="0"/>
          </a:p>
        </p:txBody>
      </p:sp>
      <p:graphicFrame>
        <p:nvGraphicFramePr>
          <p:cNvPr id="8" name="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8357609"/>
              </p:ext>
            </p:extLst>
          </p:nvPr>
        </p:nvGraphicFramePr>
        <p:xfrm>
          <a:off x="1149349" y="1610519"/>
          <a:ext cx="6845302" cy="4505325"/>
        </p:xfrm>
        <a:graphic>
          <a:graphicData uri="http://schemas.openxmlformats.org/drawingml/2006/table">
            <a:tbl>
              <a:tblPr/>
              <a:tblGrid>
                <a:gridCol w="1891423"/>
                <a:gridCol w="520459"/>
                <a:gridCol w="1361444"/>
                <a:gridCol w="520459"/>
                <a:gridCol w="558541"/>
                <a:gridCol w="342741"/>
                <a:gridCol w="1129776"/>
                <a:gridCol w="520459"/>
              </a:tblGrid>
              <a:tr h="190500">
                <a:tc gridSpan="2">
                  <a:txBody>
                    <a:bodyPr/>
                    <a:lstStyle/>
                    <a:p>
                      <a:pPr algn="l" rtl="0" fontAlgn="ctr"/>
                      <a:r>
                        <a:rPr lang="ca-E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CONCEPTE ESCALFAMENT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 rtl="0" fontAlgn="ctr"/>
                      <a:r>
                        <a:rPr lang="ca-E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EdF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rtl="0" fontAlgn="ctr"/>
                      <a:r>
                        <a:rPr lang="ca-E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VALORACIÓ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8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DEFINICIÓ 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CONCEPTE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REDACTAT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FFF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DEFINICIÓ 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IMG - CAMES 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MÚSCUL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 ASPECTES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FFF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LA PROPIA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IMG - CAMES 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MÚSCUL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ARGUMENTS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FFFF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rtl="0" fontAlgn="ctr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IMATGE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IMG - BRAÇOS 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MÚSCUL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rtl="0" fontAlgn="ctr"/>
                      <a:r>
                        <a:rPr lang="ca-E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FORMALS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</a:tr>
              <a:tr h="200025">
                <a:tc gridSpan="2">
                  <a:txBody>
                    <a:bodyPr/>
                    <a:lstStyle/>
                    <a:p>
                      <a:pPr algn="l" fontAlgn="b"/>
                      <a:r>
                        <a:rPr lang="ca-E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PARTS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IMG - BRAÇOS 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MÚSCUL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DISSENY GENERAL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NOM + IMG n.1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IMG - TRONC 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MÚSCUL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ORTOGRAFIA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NOM + IMG n.2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IMG - TRONC 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MÚSCUL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QUADRES DE TEXT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NOM + IMG n.3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rtl="0" fontAlgn="ctr"/>
                      <a:r>
                        <a:rPr lang="ca-E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EdE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ca-ES" sz="1100" b="1" i="0" u="sng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OBSERV.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FORMAT D'ARXIU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NOM + IMG n.4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CONCEPTE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NOM D'ARXIU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1905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ca-E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MGC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IMG - QUÀDRICEPS 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rowSpan="13" gridSpan="4">
                  <a:txBody>
                    <a:bodyPr/>
                    <a:lstStyle/>
                    <a:p>
                      <a:pPr algn="l" fontAlgn="t"/>
                      <a:endParaRPr lang="ca-ES" sz="1600" b="0" i="0" u="sng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13"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rowSpan="13"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rowSpan="13"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CONCEPTE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IMG - QUÀDRICEPS 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EXEMPLE 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IMG - ISQUIOTIBIALS 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EXEMPLE 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IMG - ISQUIOTIBIALS 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EXEMPLE 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IMG - BESSONS 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IMATGE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IMG - BESSONS 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</a:tr>
              <a:tr h="200025">
                <a:tc gridSpan="2">
                  <a:txBody>
                    <a:bodyPr/>
                    <a:lstStyle/>
                    <a:p>
                      <a:pPr algn="l" fontAlgn="b"/>
                      <a:r>
                        <a:rPr lang="ca-E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EMA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IMG - ADDUCTORS 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CONCEPTE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IMG - ADDUCTORS 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EX. TURMELLS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ca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NOTA sobre 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a-E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</a:t>
                      </a:r>
                      <a:r>
                        <a:rPr lang="ca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EX. ESPATLLES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gridSpan="4"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EX. ALTRES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ca-ES" sz="2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NOTA GLOBAL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ca-ES" sz="2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IMATGE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gridSpan="4"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</a:tr>
              <a:tr h="200025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ca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gridSpan="4"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6165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981075"/>
            <a:ext cx="7772400" cy="1470025"/>
          </a:xfrm>
        </p:spPr>
        <p:txBody>
          <a:bodyPr/>
          <a:lstStyle/>
          <a:p>
            <a:r>
              <a:rPr lang="ca-ES"/>
              <a:t>L’ESCALFAMENT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429000"/>
            <a:ext cx="6400800" cy="280831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a-ES" sz="2800" dirty="0"/>
              <a:t>NOM 1</a:t>
            </a:r>
          </a:p>
          <a:p>
            <a:pPr>
              <a:lnSpc>
                <a:spcPct val="90000"/>
              </a:lnSpc>
            </a:pPr>
            <a:r>
              <a:rPr lang="ca-ES" sz="2800" dirty="0"/>
              <a:t>NOM </a:t>
            </a:r>
            <a:r>
              <a:rPr lang="ca-ES" sz="2800" dirty="0" smtClean="0"/>
              <a:t>2</a:t>
            </a:r>
          </a:p>
          <a:p>
            <a:pPr>
              <a:lnSpc>
                <a:spcPct val="90000"/>
              </a:lnSpc>
            </a:pPr>
            <a:r>
              <a:rPr lang="ca-ES" sz="2800" dirty="0" smtClean="0"/>
              <a:t>NOM 3</a:t>
            </a:r>
          </a:p>
          <a:p>
            <a:pPr>
              <a:lnSpc>
                <a:spcPct val="90000"/>
              </a:lnSpc>
            </a:pPr>
            <a:r>
              <a:rPr lang="ca-ES" sz="2800" dirty="0" smtClean="0"/>
              <a:t>NOM 4</a:t>
            </a:r>
            <a:endParaRPr lang="ca-ES" sz="2800" dirty="0"/>
          </a:p>
          <a:p>
            <a:pPr>
              <a:lnSpc>
                <a:spcPct val="90000"/>
              </a:lnSpc>
            </a:pPr>
            <a:r>
              <a:rPr lang="ca-ES" sz="2800" dirty="0"/>
              <a:t>2n d’ESO ?</a:t>
            </a:r>
          </a:p>
          <a:p>
            <a:pPr>
              <a:lnSpc>
                <a:spcPct val="90000"/>
              </a:lnSpc>
            </a:pPr>
            <a:r>
              <a:rPr lang="ca-ES" sz="1600" dirty="0" err="1"/>
              <a:t>Lestonnac</a:t>
            </a:r>
            <a:r>
              <a:rPr lang="ca-ES" sz="1600" dirty="0"/>
              <a:t> </a:t>
            </a:r>
            <a:r>
              <a:rPr lang="ca-ES" sz="1600" dirty="0" smtClean="0"/>
              <a:t>2011 </a:t>
            </a:r>
            <a:r>
              <a:rPr lang="ca-ES" sz="1600" dirty="0"/>
              <a:t>- </a:t>
            </a:r>
            <a:r>
              <a:rPr lang="ca-ES" sz="1600" dirty="0" smtClean="0"/>
              <a:t>2012</a:t>
            </a:r>
            <a:endParaRPr lang="ca-E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a-ES" sz="4000" dirty="0"/>
              <a:t>DEFINICIÓ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a-ES" dirty="0"/>
              <a:t>DEFINICIÓ 1 </a:t>
            </a:r>
            <a:r>
              <a:rPr lang="ca-ES" i="1" dirty="0" smtClean="0">
                <a:solidFill>
                  <a:schemeClr val="accent1"/>
                </a:solidFill>
              </a:rPr>
              <a:t>(Copiar d’una font d’informació. Citar la font d’informació)</a:t>
            </a:r>
            <a:endParaRPr lang="ca-ES" i="1" dirty="0">
              <a:solidFill>
                <a:schemeClr val="accent1"/>
              </a:solidFill>
            </a:endParaRPr>
          </a:p>
          <a:p>
            <a:r>
              <a:rPr lang="ca-ES" dirty="0"/>
              <a:t>DEFINICIÓ 2 </a:t>
            </a:r>
            <a:r>
              <a:rPr lang="ca-ES" i="1" dirty="0">
                <a:solidFill>
                  <a:schemeClr val="accent1"/>
                </a:solidFill>
              </a:rPr>
              <a:t>(Copiar d’una font d’informació. Citar la font d’informació)</a:t>
            </a:r>
          </a:p>
          <a:p>
            <a:r>
              <a:rPr lang="ca-ES" b="1" dirty="0" smtClean="0"/>
              <a:t>DEFINICIÓ PRÒPIA (en negreta) </a:t>
            </a:r>
            <a:r>
              <a:rPr lang="ca-ES" i="1" dirty="0" smtClean="0">
                <a:solidFill>
                  <a:srgbClr val="FFC000"/>
                </a:solidFill>
              </a:rPr>
              <a:t>(fer una definició original, no copiada d’enlloc)</a:t>
            </a:r>
            <a:endParaRPr lang="ca-ES" i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8640"/>
            <a:ext cx="8229600" cy="936104"/>
          </a:xfrm>
        </p:spPr>
        <p:txBody>
          <a:bodyPr/>
          <a:lstStyle/>
          <a:p>
            <a:r>
              <a:rPr lang="ca-ES" sz="4000" dirty="0"/>
              <a:t>PARTS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576" y="1106387"/>
            <a:ext cx="3024336" cy="432047"/>
          </a:xfrm>
        </p:spPr>
        <p:txBody>
          <a:bodyPr/>
          <a:lstStyle/>
          <a:p>
            <a:pPr marL="0" indent="0" algn="ctr">
              <a:buNone/>
            </a:pPr>
            <a:r>
              <a:rPr lang="ca-ES" sz="2000" dirty="0"/>
              <a:t>NOM </a:t>
            </a:r>
            <a:r>
              <a:rPr lang="ca-ES" sz="2000" dirty="0" smtClean="0"/>
              <a:t>de la primera </a:t>
            </a:r>
            <a:r>
              <a:rPr lang="ca-ES" sz="2000" dirty="0" smtClean="0"/>
              <a:t>part</a:t>
            </a:r>
            <a:endParaRPr lang="ca-ES" sz="2000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755576" y="3645835"/>
            <a:ext cx="3024336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FontTx/>
              <a:buNone/>
            </a:pPr>
            <a:r>
              <a:rPr lang="ca-ES" sz="2000" dirty="0" smtClean="0"/>
              <a:t>NOM de la tercera part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5580112" y="3645024"/>
            <a:ext cx="3024336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FontTx/>
              <a:buNone/>
            </a:pPr>
            <a:r>
              <a:rPr lang="ca-ES" sz="2000" dirty="0" smtClean="0"/>
              <a:t>NOM de la quarta part</a:t>
            </a:r>
            <a:endParaRPr lang="ca-ES" sz="2000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5580112" y="1124744"/>
            <a:ext cx="3024336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FontTx/>
              <a:buNone/>
            </a:pPr>
            <a:r>
              <a:rPr lang="ca-ES" sz="2000" dirty="0" smtClean="0"/>
              <a:t>NOM de la segona part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488943" y="6165304"/>
            <a:ext cx="8208912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ÉS OBLIGATORI </a:t>
            </a:r>
            <a:r>
              <a:rPr lang="es-ES" dirty="0" smtClean="0">
                <a:solidFill>
                  <a:srgbClr val="FF0000"/>
                </a:solidFill>
              </a:rPr>
              <a:t>INCLOURE UNA IMATGE </a:t>
            </a:r>
            <a:r>
              <a:rPr lang="es-ES" dirty="0" smtClean="0">
                <a:solidFill>
                  <a:srgbClr val="FF0000"/>
                </a:solidFill>
              </a:rPr>
              <a:t>QUE REPRESENTI CADA PART</a:t>
            </a:r>
            <a:endParaRPr lang="ca-E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/>
            </a:pPr>
            <a:r>
              <a:rPr lang="ca-ES" sz="4000" dirty="0" smtClean="0"/>
              <a:t>Moviment general del cos</a:t>
            </a:r>
            <a:endParaRPr lang="ca-ES" sz="4000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a-ES" dirty="0"/>
              <a:t>CONCEPTE / IDEA</a:t>
            </a:r>
          </a:p>
          <a:p>
            <a:pPr lvl="1"/>
            <a:r>
              <a:rPr lang="ca-ES" dirty="0"/>
              <a:t>EXEMPLE 1</a:t>
            </a:r>
          </a:p>
          <a:p>
            <a:pPr lvl="1"/>
            <a:r>
              <a:rPr lang="ca-ES" dirty="0"/>
              <a:t>EXEMPLE 2</a:t>
            </a:r>
          </a:p>
          <a:p>
            <a:pPr lvl="1"/>
            <a:r>
              <a:rPr lang="ca-ES" dirty="0"/>
              <a:t>EXEMPLE </a:t>
            </a:r>
            <a:r>
              <a:rPr lang="ca-ES" dirty="0" smtClean="0"/>
              <a:t>3</a:t>
            </a:r>
            <a:endParaRPr lang="ca-ES" dirty="0">
              <a:solidFill>
                <a:schemeClr val="accent1"/>
              </a:solidFill>
            </a:endParaRPr>
          </a:p>
          <a:p>
            <a:endParaRPr lang="ca-ES" dirty="0"/>
          </a:p>
          <a:p>
            <a:endParaRPr lang="ca-E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2"/>
            </a:pPr>
            <a:r>
              <a:rPr lang="ca-ES" sz="4000" dirty="0" smtClean="0"/>
              <a:t>Exercicis de mobilitat articular</a:t>
            </a:r>
            <a:endParaRPr lang="ca-ES" sz="4000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a-ES" dirty="0"/>
              <a:t>CONCEPTE / IDEA</a:t>
            </a:r>
          </a:p>
          <a:p>
            <a:pPr lvl="1"/>
            <a:r>
              <a:rPr lang="ca-ES" dirty="0"/>
              <a:t>EXEMPLE TURMELLS</a:t>
            </a:r>
          </a:p>
          <a:p>
            <a:pPr lvl="1"/>
            <a:r>
              <a:rPr lang="ca-ES" dirty="0"/>
              <a:t>EXEMPLE </a:t>
            </a:r>
            <a:r>
              <a:rPr lang="ca-ES" dirty="0" smtClean="0"/>
              <a:t>ESPATLLES</a:t>
            </a:r>
            <a:endParaRPr lang="ca-ES" dirty="0"/>
          </a:p>
          <a:p>
            <a:pPr lvl="1"/>
            <a:r>
              <a:rPr lang="ca-ES" dirty="0"/>
              <a:t>EXEMPLE UNA ALTRA ARTICULACIÓ</a:t>
            </a:r>
          </a:p>
          <a:p>
            <a:pPr lvl="1"/>
            <a:endParaRPr lang="ca-ES" dirty="0"/>
          </a:p>
          <a:p>
            <a:endParaRPr lang="ca-E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3"/>
            </a:pPr>
            <a:r>
              <a:rPr lang="ca-ES" sz="4000" dirty="0" smtClean="0"/>
              <a:t>Exercicis de força</a:t>
            </a:r>
            <a:endParaRPr lang="ca-ES" sz="4000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29600" cy="3412976"/>
          </a:xfrm>
        </p:spPr>
        <p:txBody>
          <a:bodyPr/>
          <a:lstStyle/>
          <a:p>
            <a:r>
              <a:rPr lang="ca-ES" dirty="0" smtClean="0"/>
              <a:t>CONCEPTE / IDEA</a:t>
            </a:r>
          </a:p>
          <a:p>
            <a:pPr lvl="1"/>
            <a:r>
              <a:rPr lang="ca-ES" dirty="0" smtClean="0"/>
              <a:t>2 </a:t>
            </a:r>
            <a:r>
              <a:rPr lang="ca-ES" dirty="0" smtClean="0"/>
              <a:t>EXEMPLES DE </a:t>
            </a:r>
            <a:r>
              <a:rPr lang="ca-ES" dirty="0" smtClean="0"/>
              <a:t>CAMES</a:t>
            </a:r>
          </a:p>
          <a:p>
            <a:pPr lvl="1"/>
            <a:r>
              <a:rPr lang="ca-ES" dirty="0" smtClean="0"/>
              <a:t>2 EXEMPLES DE </a:t>
            </a:r>
            <a:r>
              <a:rPr lang="ca-ES" dirty="0" smtClean="0"/>
              <a:t>BRAÇOS</a:t>
            </a:r>
          </a:p>
          <a:p>
            <a:pPr lvl="1"/>
            <a:r>
              <a:rPr lang="ca-ES" dirty="0" smtClean="0"/>
              <a:t>2 EXEMPLES DE </a:t>
            </a:r>
            <a:r>
              <a:rPr lang="ca-ES" dirty="0" smtClean="0"/>
              <a:t>TRONC</a:t>
            </a:r>
          </a:p>
          <a:p>
            <a:pPr lvl="1">
              <a:buFontTx/>
              <a:buNone/>
            </a:pPr>
            <a:r>
              <a:rPr lang="ca-ES" i="1" dirty="0" smtClean="0">
                <a:solidFill>
                  <a:schemeClr val="accent1"/>
                </a:solidFill>
              </a:rPr>
              <a:t>OBSERVACIONS:</a:t>
            </a:r>
          </a:p>
          <a:p>
            <a:pPr lvl="2"/>
            <a:r>
              <a:rPr lang="ca-ES" i="1" dirty="0" smtClean="0">
                <a:solidFill>
                  <a:schemeClr val="accent1"/>
                </a:solidFill>
              </a:rPr>
              <a:t>Si es posa el nom del múscul que es treballa en cada cas &gt; puja nota.</a:t>
            </a:r>
          </a:p>
          <a:p>
            <a:pPr marL="914400" lvl="2" indent="0">
              <a:buNone/>
            </a:pPr>
            <a:endParaRPr lang="ca-ES" i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467544" y="5373216"/>
            <a:ext cx="8208912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ÉS OBLIGATORI INCLOURE UNA IMATGE EN CADA EXEMPLE</a:t>
            </a:r>
            <a:endParaRPr lang="ca-E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4"/>
            </a:pPr>
            <a:r>
              <a:rPr lang="ca-ES" sz="4000" dirty="0" smtClean="0"/>
              <a:t>Exercicis d’estirament</a:t>
            </a:r>
            <a:endParaRPr lang="ca-ES" sz="4000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29600" cy="2764904"/>
          </a:xfrm>
        </p:spPr>
        <p:txBody>
          <a:bodyPr/>
          <a:lstStyle/>
          <a:p>
            <a:r>
              <a:rPr lang="ca-ES" dirty="0"/>
              <a:t>CONCEPTE / IDEA</a:t>
            </a:r>
          </a:p>
          <a:p>
            <a:pPr lvl="1"/>
            <a:r>
              <a:rPr lang="ca-ES" dirty="0" smtClean="0"/>
              <a:t>2 EXEMPLES de </a:t>
            </a:r>
            <a:r>
              <a:rPr lang="ca-ES" dirty="0"/>
              <a:t>QUÀDRICEPS</a:t>
            </a:r>
          </a:p>
          <a:p>
            <a:pPr lvl="1"/>
            <a:r>
              <a:rPr lang="ca-ES" dirty="0" smtClean="0"/>
              <a:t>2 EXEMPLES d’ISQUIOTIBIALS</a:t>
            </a:r>
            <a:endParaRPr lang="ca-ES" dirty="0"/>
          </a:p>
          <a:p>
            <a:pPr lvl="1"/>
            <a:r>
              <a:rPr lang="ca-ES" dirty="0" smtClean="0"/>
              <a:t>2 EXEMPLES de BESSONS</a:t>
            </a:r>
            <a:endParaRPr lang="ca-ES" dirty="0"/>
          </a:p>
          <a:p>
            <a:pPr lvl="1"/>
            <a:r>
              <a:rPr lang="ca-ES" dirty="0" smtClean="0"/>
              <a:t>2 EXEMPLES d’ADDUCTORS</a:t>
            </a:r>
            <a:endParaRPr lang="ca-ES" dirty="0"/>
          </a:p>
          <a:p>
            <a:pPr marL="0" indent="0">
              <a:buNone/>
            </a:pPr>
            <a:endParaRPr lang="ca-ES" dirty="0"/>
          </a:p>
          <a:p>
            <a:endParaRPr lang="ca-ES" dirty="0"/>
          </a:p>
        </p:txBody>
      </p:sp>
      <p:sp>
        <p:nvSpPr>
          <p:cNvPr id="4" name="3 CuadroTexto"/>
          <p:cNvSpPr txBox="1"/>
          <p:nvPr/>
        </p:nvSpPr>
        <p:spPr>
          <a:xfrm>
            <a:off x="467544" y="5373216"/>
            <a:ext cx="8208912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ÉS OBLIGATORI INCLOURE UNA IMATGE EN CADA EXEMPLE</a:t>
            </a:r>
            <a:endParaRPr lang="ca-E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VALORACIÓ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a-ES" u="sng" dirty="0" smtClean="0"/>
              <a:t>CAL FER UN REDACTAT </a:t>
            </a:r>
            <a:r>
              <a:rPr lang="ca-ES" dirty="0" smtClean="0"/>
              <a:t>(no pregunta – resposta) EN EL QUE APAREGUIN LES SEGÜENTS IDEES:</a:t>
            </a:r>
          </a:p>
          <a:p>
            <a:pPr lvl="1"/>
            <a:r>
              <a:rPr lang="ca-ES" dirty="0" smtClean="0"/>
              <a:t>COM </a:t>
            </a:r>
            <a:r>
              <a:rPr lang="ca-ES" dirty="0"/>
              <a:t>ENS HEM ORGANITZAT?</a:t>
            </a:r>
          </a:p>
          <a:p>
            <a:pPr lvl="1"/>
            <a:r>
              <a:rPr lang="ca-ES" dirty="0"/>
              <a:t>QUINES DIFICULTATS HEM TINGUT?</a:t>
            </a:r>
          </a:p>
          <a:p>
            <a:pPr lvl="1"/>
            <a:r>
              <a:rPr lang="ca-ES" dirty="0"/>
              <a:t>TROBEM EL TREBALL ÚTIL?</a:t>
            </a:r>
          </a:p>
          <a:p>
            <a:pPr lvl="1"/>
            <a:r>
              <a:rPr lang="ca-ES" dirty="0"/>
              <a:t>QUÈ HE APRÈS?</a:t>
            </a:r>
          </a:p>
          <a:p>
            <a:pPr lvl="1"/>
            <a:r>
              <a:rPr lang="ca-ES" dirty="0"/>
              <a:t>ALTRES </a:t>
            </a:r>
            <a:r>
              <a:rPr lang="ca-ES" dirty="0" smtClean="0"/>
              <a:t>CONSIDERACIONS</a:t>
            </a:r>
            <a:endParaRPr lang="ca-E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iseño predeterminado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</TotalTime>
  <Words>602</Words>
  <Application>Microsoft Office PowerPoint</Application>
  <PresentationFormat>Presentación en pantalla (4:3)</PresentationFormat>
  <Paragraphs>177</Paragraphs>
  <Slides>10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Diseño predeterminado</vt:lpstr>
      <vt:lpstr>QUÈ CAL SABER PER FER EL TREBALL</vt:lpstr>
      <vt:lpstr>L’ESCALFAMENT</vt:lpstr>
      <vt:lpstr>DEFINICIÓ</vt:lpstr>
      <vt:lpstr>PARTS</vt:lpstr>
      <vt:lpstr>Moviment general del cos</vt:lpstr>
      <vt:lpstr>Exercicis de mobilitat articular</vt:lpstr>
      <vt:lpstr>Exercicis de força</vt:lpstr>
      <vt:lpstr>Exercicis d’estirament</vt:lpstr>
      <vt:lpstr>VALORACIÓ</vt:lpstr>
      <vt:lpstr>RÚBRICA D’AVALUACIÓ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L’ESCALFAMENT</dc:title>
  <dc:creator>profes</dc:creator>
  <cp:lastModifiedBy>Pere</cp:lastModifiedBy>
  <cp:revision>16</cp:revision>
  <dcterms:created xsi:type="dcterms:W3CDTF">2010-10-25T13:46:04Z</dcterms:created>
  <dcterms:modified xsi:type="dcterms:W3CDTF">2011-11-13T20:18:02Z</dcterms:modified>
</cp:coreProperties>
</file>