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6" r:id="rId3"/>
    <p:sldId id="258" r:id="rId4"/>
    <p:sldId id="259" r:id="rId5"/>
    <p:sldId id="265" r:id="rId6"/>
    <p:sldId id="267" r:id="rId7"/>
    <p:sldId id="260" r:id="rId8"/>
    <p:sldId id="261" r:id="rId9"/>
    <p:sldId id="269" r:id="rId10"/>
    <p:sldId id="262" r:id="rId11"/>
  </p:sldIdLst>
  <p:sldSz cx="9144000" cy="6858000" type="screen4x3"/>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8" d="100"/>
          <a:sy n="38" d="100"/>
        </p:scale>
        <p:origin x="-141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ol">
    <p:spTree>
      <p:nvGrpSpPr>
        <p:cNvPr id="1" name=""/>
        <p:cNvGrpSpPr/>
        <p:nvPr/>
      </p:nvGrpSpPr>
      <p:grpSpPr>
        <a:xfrm>
          <a:off x="0" y="0"/>
          <a:ext cx="0" cy="0"/>
          <a:chOff x="0" y="0"/>
          <a:chExt cx="0" cy="0"/>
        </a:xfrm>
      </p:grpSpPr>
      <p:sp>
        <p:nvSpPr>
          <p:cNvPr id="2" name="Títol 1"/>
          <p:cNvSpPr>
            <a:spLocks noGrp="1"/>
          </p:cNvSpPr>
          <p:nvPr>
            <p:ph type="ctrTitle"/>
          </p:nvPr>
        </p:nvSpPr>
        <p:spPr>
          <a:xfrm>
            <a:off x="685800" y="2130425"/>
            <a:ext cx="7772400" cy="1470025"/>
          </a:xfrm>
        </p:spPr>
        <p:txBody>
          <a:bodyPr/>
          <a:lstStyle/>
          <a:p>
            <a:r>
              <a:rPr lang="ca-ES" smtClean="0"/>
              <a:t>Feu clic aquí per editar l'estil</a:t>
            </a:r>
            <a:endParaRPr lang="ca-ES"/>
          </a:p>
        </p:txBody>
      </p:sp>
      <p:sp>
        <p:nvSpPr>
          <p:cNvPr id="3" name="Subtíto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a-ES" smtClean="0"/>
              <a:t>Feu clic aquí per editar l'estil de subtítols del patró.</a:t>
            </a:r>
            <a:endParaRPr lang="ca-ES"/>
          </a:p>
        </p:txBody>
      </p:sp>
      <p:sp>
        <p:nvSpPr>
          <p:cNvPr id="4" name="Contenidor de data 3"/>
          <p:cNvSpPr>
            <a:spLocks noGrp="1"/>
          </p:cNvSpPr>
          <p:nvPr>
            <p:ph type="dt" sz="half" idx="10"/>
          </p:nvPr>
        </p:nvSpPr>
        <p:spPr/>
        <p:txBody>
          <a:bodyPr/>
          <a:lstStyle/>
          <a:p>
            <a:fld id="{D1958E68-6E4A-40FF-998F-2EF83F64244F}" type="datetimeFigureOut">
              <a:rPr lang="ca-ES" smtClean="0"/>
              <a:pPr/>
              <a:t>21/01/2012</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B6D23306-850C-4653-95BF-94AA78A7CF0E}" type="slidenum">
              <a:rPr lang="ca-ES" smtClean="0"/>
              <a:pPr/>
              <a:t>‹Nº›</a:t>
            </a:fld>
            <a:endParaRPr lang="ca-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text vertical 2"/>
          <p:cNvSpPr>
            <a:spLocks noGrp="1"/>
          </p:cNvSpPr>
          <p:nvPr>
            <p:ph type="body" orient="vert" idx="1"/>
          </p:nvPr>
        </p:nvSpPr>
        <p:spPr/>
        <p:txBody>
          <a:bodyPr vert="eaVert"/>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D1958E68-6E4A-40FF-998F-2EF83F64244F}" type="datetimeFigureOut">
              <a:rPr lang="ca-ES" smtClean="0"/>
              <a:pPr/>
              <a:t>21/01/2012</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B6D23306-850C-4653-95BF-94AA78A7CF0E}" type="slidenum">
              <a:rPr lang="ca-ES" smtClean="0"/>
              <a:pPr/>
              <a:t>‹Nº›</a:t>
            </a:fld>
            <a:endParaRPr lang="ca-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Títol vertical 1"/>
          <p:cNvSpPr>
            <a:spLocks noGrp="1"/>
          </p:cNvSpPr>
          <p:nvPr>
            <p:ph type="title" orient="vert"/>
          </p:nvPr>
        </p:nvSpPr>
        <p:spPr>
          <a:xfrm>
            <a:off x="6629400" y="274638"/>
            <a:ext cx="2057400" cy="5851525"/>
          </a:xfrm>
        </p:spPr>
        <p:txBody>
          <a:bodyPr vert="eaVert"/>
          <a:lstStyle/>
          <a:p>
            <a:r>
              <a:rPr lang="ca-ES" smtClean="0"/>
              <a:t>Feu clic aquí per editar l'estil</a:t>
            </a:r>
            <a:endParaRPr lang="ca-ES"/>
          </a:p>
        </p:txBody>
      </p:sp>
      <p:sp>
        <p:nvSpPr>
          <p:cNvPr id="3" name="Contenidor de text vertical 2"/>
          <p:cNvSpPr>
            <a:spLocks noGrp="1"/>
          </p:cNvSpPr>
          <p:nvPr>
            <p:ph type="body" orient="vert" idx="1"/>
          </p:nvPr>
        </p:nvSpPr>
        <p:spPr>
          <a:xfrm>
            <a:off x="457200" y="274638"/>
            <a:ext cx="6019800" cy="5851525"/>
          </a:xfrm>
        </p:spPr>
        <p:txBody>
          <a:bodyPr vert="eaVert"/>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D1958E68-6E4A-40FF-998F-2EF83F64244F}" type="datetimeFigureOut">
              <a:rPr lang="ca-ES" smtClean="0"/>
              <a:pPr/>
              <a:t>21/01/2012</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B6D23306-850C-4653-95BF-94AA78A7CF0E}" type="slidenum">
              <a:rPr lang="ca-ES" smtClean="0"/>
              <a:pPr/>
              <a:t>‹Nº›</a:t>
            </a:fld>
            <a:endParaRPr lang="ca-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contingut 2"/>
          <p:cNvSpPr>
            <a:spLocks noGrp="1"/>
          </p:cNvSpPr>
          <p:nvPr>
            <p:ph idx="1"/>
          </p:nvPr>
        </p:nvSpPr>
        <p:spPr/>
        <p:txBody>
          <a:body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10"/>
          </p:nvPr>
        </p:nvSpPr>
        <p:spPr/>
        <p:txBody>
          <a:bodyPr/>
          <a:lstStyle/>
          <a:p>
            <a:fld id="{D1958E68-6E4A-40FF-998F-2EF83F64244F}" type="datetimeFigureOut">
              <a:rPr lang="ca-ES" smtClean="0"/>
              <a:pPr/>
              <a:t>21/01/2012</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B6D23306-850C-4653-95BF-94AA78A7CF0E}" type="slidenum">
              <a:rPr lang="ca-ES" smtClean="0"/>
              <a:pPr/>
              <a:t>‹Nº›</a:t>
            </a:fld>
            <a:endParaRPr lang="ca-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pçalera de la secció">
    <p:spTree>
      <p:nvGrpSpPr>
        <p:cNvPr id="1" name=""/>
        <p:cNvGrpSpPr/>
        <p:nvPr/>
      </p:nvGrpSpPr>
      <p:grpSpPr>
        <a:xfrm>
          <a:off x="0" y="0"/>
          <a:ext cx="0" cy="0"/>
          <a:chOff x="0" y="0"/>
          <a:chExt cx="0" cy="0"/>
        </a:xfrm>
      </p:grpSpPr>
      <p:sp>
        <p:nvSpPr>
          <p:cNvPr id="2" name="Títol 1"/>
          <p:cNvSpPr>
            <a:spLocks noGrp="1"/>
          </p:cNvSpPr>
          <p:nvPr>
            <p:ph type="title"/>
          </p:nvPr>
        </p:nvSpPr>
        <p:spPr>
          <a:xfrm>
            <a:off x="722313" y="4406900"/>
            <a:ext cx="7772400" cy="1362075"/>
          </a:xfrm>
        </p:spPr>
        <p:txBody>
          <a:bodyPr anchor="t"/>
          <a:lstStyle>
            <a:lvl1pPr algn="l">
              <a:defRPr sz="4000" b="1" cap="all"/>
            </a:lvl1pPr>
          </a:lstStyle>
          <a:p>
            <a:r>
              <a:rPr lang="ca-ES" smtClean="0"/>
              <a:t>Feu clic aquí per editar l'estil</a:t>
            </a:r>
            <a:endParaRPr lang="ca-ES"/>
          </a:p>
        </p:txBody>
      </p:sp>
      <p:sp>
        <p:nvSpPr>
          <p:cNvPr id="3" name="Contenidor de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smtClean="0"/>
              <a:t>Feu clic aquí per editar els estils de text</a:t>
            </a:r>
          </a:p>
        </p:txBody>
      </p:sp>
      <p:sp>
        <p:nvSpPr>
          <p:cNvPr id="4" name="Contenidor de data 3"/>
          <p:cNvSpPr>
            <a:spLocks noGrp="1"/>
          </p:cNvSpPr>
          <p:nvPr>
            <p:ph type="dt" sz="half" idx="10"/>
          </p:nvPr>
        </p:nvSpPr>
        <p:spPr/>
        <p:txBody>
          <a:bodyPr/>
          <a:lstStyle/>
          <a:p>
            <a:fld id="{D1958E68-6E4A-40FF-998F-2EF83F64244F}" type="datetimeFigureOut">
              <a:rPr lang="ca-ES" smtClean="0"/>
              <a:pPr/>
              <a:t>21/01/2012</a:t>
            </a:fld>
            <a:endParaRPr lang="ca-ES"/>
          </a:p>
        </p:txBody>
      </p:sp>
      <p:sp>
        <p:nvSpPr>
          <p:cNvPr id="5" name="Contenidor de peu de pàgina 4"/>
          <p:cNvSpPr>
            <a:spLocks noGrp="1"/>
          </p:cNvSpPr>
          <p:nvPr>
            <p:ph type="ftr" sz="quarter" idx="11"/>
          </p:nvPr>
        </p:nvSpPr>
        <p:spPr/>
        <p:txBody>
          <a:bodyPr/>
          <a:lstStyle/>
          <a:p>
            <a:endParaRPr lang="ca-ES"/>
          </a:p>
        </p:txBody>
      </p:sp>
      <p:sp>
        <p:nvSpPr>
          <p:cNvPr id="6" name="Contenidor de número de diapositiva 5"/>
          <p:cNvSpPr>
            <a:spLocks noGrp="1"/>
          </p:cNvSpPr>
          <p:nvPr>
            <p:ph type="sldNum" sz="quarter" idx="12"/>
          </p:nvPr>
        </p:nvSpPr>
        <p:spPr/>
        <p:txBody>
          <a:bodyPr/>
          <a:lstStyle/>
          <a:p>
            <a:fld id="{B6D23306-850C-4653-95BF-94AA78A7CF0E}" type="slidenum">
              <a:rPr lang="ca-ES" smtClean="0"/>
              <a:pPr/>
              <a:t>‹Nº›</a:t>
            </a:fld>
            <a:endParaRPr lang="ca-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contingut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contingut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5" name="Contenidor de data 4"/>
          <p:cNvSpPr>
            <a:spLocks noGrp="1"/>
          </p:cNvSpPr>
          <p:nvPr>
            <p:ph type="dt" sz="half" idx="10"/>
          </p:nvPr>
        </p:nvSpPr>
        <p:spPr/>
        <p:txBody>
          <a:bodyPr/>
          <a:lstStyle/>
          <a:p>
            <a:fld id="{D1958E68-6E4A-40FF-998F-2EF83F64244F}" type="datetimeFigureOut">
              <a:rPr lang="ca-ES" smtClean="0"/>
              <a:pPr/>
              <a:t>21/01/2012</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B6D23306-850C-4653-95BF-94AA78A7CF0E}" type="slidenum">
              <a:rPr lang="ca-ES" smtClean="0"/>
              <a:pPr/>
              <a:t>‹Nº›</a:t>
            </a:fld>
            <a:endParaRPr lang="ca-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lvl1pPr>
              <a:defRPr/>
            </a:lvl1pPr>
          </a:lstStyle>
          <a:p>
            <a:r>
              <a:rPr lang="ca-ES" smtClean="0"/>
              <a:t>Feu clic aquí per editar l'estil</a:t>
            </a:r>
            <a:endParaRPr lang="ca-ES"/>
          </a:p>
        </p:txBody>
      </p:sp>
      <p:sp>
        <p:nvSpPr>
          <p:cNvPr id="3" name="Contenidor de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els estils de text</a:t>
            </a:r>
          </a:p>
        </p:txBody>
      </p:sp>
      <p:sp>
        <p:nvSpPr>
          <p:cNvPr id="4" name="Contenidor de contingut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5" name="Contenidor de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els estils de text</a:t>
            </a:r>
          </a:p>
        </p:txBody>
      </p:sp>
      <p:sp>
        <p:nvSpPr>
          <p:cNvPr id="6" name="Contenidor de contingut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7" name="Contenidor de data 6"/>
          <p:cNvSpPr>
            <a:spLocks noGrp="1"/>
          </p:cNvSpPr>
          <p:nvPr>
            <p:ph type="dt" sz="half" idx="10"/>
          </p:nvPr>
        </p:nvSpPr>
        <p:spPr/>
        <p:txBody>
          <a:bodyPr/>
          <a:lstStyle/>
          <a:p>
            <a:fld id="{D1958E68-6E4A-40FF-998F-2EF83F64244F}" type="datetimeFigureOut">
              <a:rPr lang="ca-ES" smtClean="0"/>
              <a:pPr/>
              <a:t>21/01/2012</a:t>
            </a:fld>
            <a:endParaRPr lang="ca-ES"/>
          </a:p>
        </p:txBody>
      </p:sp>
      <p:sp>
        <p:nvSpPr>
          <p:cNvPr id="8" name="Contenidor de peu de pàgina 7"/>
          <p:cNvSpPr>
            <a:spLocks noGrp="1"/>
          </p:cNvSpPr>
          <p:nvPr>
            <p:ph type="ftr" sz="quarter" idx="11"/>
          </p:nvPr>
        </p:nvSpPr>
        <p:spPr/>
        <p:txBody>
          <a:bodyPr/>
          <a:lstStyle/>
          <a:p>
            <a:endParaRPr lang="ca-ES"/>
          </a:p>
        </p:txBody>
      </p:sp>
      <p:sp>
        <p:nvSpPr>
          <p:cNvPr id="9" name="Contenidor de número de diapositiva 8"/>
          <p:cNvSpPr>
            <a:spLocks noGrp="1"/>
          </p:cNvSpPr>
          <p:nvPr>
            <p:ph type="sldNum" sz="quarter" idx="12"/>
          </p:nvPr>
        </p:nvSpPr>
        <p:spPr/>
        <p:txBody>
          <a:bodyPr/>
          <a:lstStyle/>
          <a:p>
            <a:fld id="{B6D23306-850C-4653-95BF-94AA78A7CF0E}" type="slidenum">
              <a:rPr lang="ca-ES" smtClean="0"/>
              <a:pPr/>
              <a:t>‹Nº›</a:t>
            </a:fld>
            <a:endParaRPr lang="ca-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ca-ES"/>
          </a:p>
        </p:txBody>
      </p:sp>
      <p:sp>
        <p:nvSpPr>
          <p:cNvPr id="3" name="Contenidor de data 2"/>
          <p:cNvSpPr>
            <a:spLocks noGrp="1"/>
          </p:cNvSpPr>
          <p:nvPr>
            <p:ph type="dt" sz="half" idx="10"/>
          </p:nvPr>
        </p:nvSpPr>
        <p:spPr/>
        <p:txBody>
          <a:bodyPr/>
          <a:lstStyle/>
          <a:p>
            <a:fld id="{D1958E68-6E4A-40FF-998F-2EF83F64244F}" type="datetimeFigureOut">
              <a:rPr lang="ca-ES" smtClean="0"/>
              <a:pPr/>
              <a:t>21/01/2012</a:t>
            </a:fld>
            <a:endParaRPr lang="ca-ES"/>
          </a:p>
        </p:txBody>
      </p:sp>
      <p:sp>
        <p:nvSpPr>
          <p:cNvPr id="4" name="Contenidor de peu de pàgina 3"/>
          <p:cNvSpPr>
            <a:spLocks noGrp="1"/>
          </p:cNvSpPr>
          <p:nvPr>
            <p:ph type="ftr" sz="quarter" idx="11"/>
          </p:nvPr>
        </p:nvSpPr>
        <p:spPr/>
        <p:txBody>
          <a:bodyPr/>
          <a:lstStyle/>
          <a:p>
            <a:endParaRPr lang="ca-ES"/>
          </a:p>
        </p:txBody>
      </p:sp>
      <p:sp>
        <p:nvSpPr>
          <p:cNvPr id="5" name="Contenidor de número de diapositiva 4"/>
          <p:cNvSpPr>
            <a:spLocks noGrp="1"/>
          </p:cNvSpPr>
          <p:nvPr>
            <p:ph type="sldNum" sz="quarter" idx="12"/>
          </p:nvPr>
        </p:nvSpPr>
        <p:spPr/>
        <p:txBody>
          <a:bodyPr/>
          <a:lstStyle/>
          <a:p>
            <a:fld id="{B6D23306-850C-4653-95BF-94AA78A7CF0E}" type="slidenum">
              <a:rPr lang="ca-ES" smtClean="0"/>
              <a:pPr/>
              <a:t>‹Nº›</a:t>
            </a:fld>
            <a:endParaRPr lang="ca-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2" name="Contenidor de data 1"/>
          <p:cNvSpPr>
            <a:spLocks noGrp="1"/>
          </p:cNvSpPr>
          <p:nvPr>
            <p:ph type="dt" sz="half" idx="10"/>
          </p:nvPr>
        </p:nvSpPr>
        <p:spPr/>
        <p:txBody>
          <a:bodyPr/>
          <a:lstStyle/>
          <a:p>
            <a:fld id="{D1958E68-6E4A-40FF-998F-2EF83F64244F}" type="datetimeFigureOut">
              <a:rPr lang="ca-ES" smtClean="0"/>
              <a:pPr/>
              <a:t>21/01/2012</a:t>
            </a:fld>
            <a:endParaRPr lang="ca-ES"/>
          </a:p>
        </p:txBody>
      </p:sp>
      <p:sp>
        <p:nvSpPr>
          <p:cNvPr id="3" name="Contenidor de peu de pàgina 2"/>
          <p:cNvSpPr>
            <a:spLocks noGrp="1"/>
          </p:cNvSpPr>
          <p:nvPr>
            <p:ph type="ftr" sz="quarter" idx="11"/>
          </p:nvPr>
        </p:nvSpPr>
        <p:spPr/>
        <p:txBody>
          <a:bodyPr/>
          <a:lstStyle/>
          <a:p>
            <a:endParaRPr lang="ca-ES"/>
          </a:p>
        </p:txBody>
      </p:sp>
      <p:sp>
        <p:nvSpPr>
          <p:cNvPr id="4" name="Contenidor de número de diapositiva 3"/>
          <p:cNvSpPr>
            <a:spLocks noGrp="1"/>
          </p:cNvSpPr>
          <p:nvPr>
            <p:ph type="sldNum" sz="quarter" idx="12"/>
          </p:nvPr>
        </p:nvSpPr>
        <p:spPr/>
        <p:txBody>
          <a:bodyPr/>
          <a:lstStyle/>
          <a:p>
            <a:fld id="{B6D23306-850C-4653-95BF-94AA78A7CF0E}" type="slidenum">
              <a:rPr lang="ca-ES" smtClean="0"/>
              <a:pPr/>
              <a:t>‹Nº›</a:t>
            </a:fld>
            <a:endParaRPr lang="ca-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457200" y="273050"/>
            <a:ext cx="3008313" cy="1162050"/>
          </a:xfrm>
        </p:spPr>
        <p:txBody>
          <a:bodyPr anchor="b"/>
          <a:lstStyle>
            <a:lvl1pPr algn="l">
              <a:defRPr sz="2000" b="1"/>
            </a:lvl1pPr>
          </a:lstStyle>
          <a:p>
            <a:r>
              <a:rPr lang="ca-ES" smtClean="0"/>
              <a:t>Feu clic aquí per editar l'estil</a:t>
            </a:r>
            <a:endParaRPr lang="ca-ES"/>
          </a:p>
        </p:txBody>
      </p:sp>
      <p:sp>
        <p:nvSpPr>
          <p:cNvPr id="3" name="Contenidor de contingut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smtClean="0"/>
              <a:t>Feu clic aquí per editar els estils de text</a:t>
            </a:r>
          </a:p>
        </p:txBody>
      </p:sp>
      <p:sp>
        <p:nvSpPr>
          <p:cNvPr id="5" name="Contenidor de data 4"/>
          <p:cNvSpPr>
            <a:spLocks noGrp="1"/>
          </p:cNvSpPr>
          <p:nvPr>
            <p:ph type="dt" sz="half" idx="10"/>
          </p:nvPr>
        </p:nvSpPr>
        <p:spPr/>
        <p:txBody>
          <a:bodyPr/>
          <a:lstStyle/>
          <a:p>
            <a:fld id="{D1958E68-6E4A-40FF-998F-2EF83F64244F}" type="datetimeFigureOut">
              <a:rPr lang="ca-ES" smtClean="0"/>
              <a:pPr/>
              <a:t>21/01/2012</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B6D23306-850C-4653-95BF-94AA78A7CF0E}" type="slidenum">
              <a:rPr lang="ca-ES" smtClean="0"/>
              <a:pPr/>
              <a:t>‹Nº›</a:t>
            </a:fld>
            <a:endParaRPr lang="ca-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1792288" y="4800600"/>
            <a:ext cx="5486400" cy="566738"/>
          </a:xfrm>
        </p:spPr>
        <p:txBody>
          <a:bodyPr anchor="b"/>
          <a:lstStyle>
            <a:lvl1pPr algn="l">
              <a:defRPr sz="2000" b="1"/>
            </a:lvl1pPr>
          </a:lstStyle>
          <a:p>
            <a:r>
              <a:rPr lang="ca-ES" smtClean="0"/>
              <a:t>Feu clic aquí per editar l'estil</a:t>
            </a:r>
            <a:endParaRPr lang="ca-ES"/>
          </a:p>
        </p:txBody>
      </p:sp>
      <p:sp>
        <p:nvSpPr>
          <p:cNvPr id="3" name="Contenidor d'imat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a-ES"/>
          </a:p>
        </p:txBody>
      </p:sp>
      <p:sp>
        <p:nvSpPr>
          <p:cNvPr id="4" name="Contenidor de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smtClean="0"/>
              <a:t>Feu clic aquí per editar els estils de text</a:t>
            </a:r>
          </a:p>
        </p:txBody>
      </p:sp>
      <p:sp>
        <p:nvSpPr>
          <p:cNvPr id="5" name="Contenidor de data 4"/>
          <p:cNvSpPr>
            <a:spLocks noGrp="1"/>
          </p:cNvSpPr>
          <p:nvPr>
            <p:ph type="dt" sz="half" idx="10"/>
          </p:nvPr>
        </p:nvSpPr>
        <p:spPr/>
        <p:txBody>
          <a:bodyPr/>
          <a:lstStyle/>
          <a:p>
            <a:fld id="{D1958E68-6E4A-40FF-998F-2EF83F64244F}" type="datetimeFigureOut">
              <a:rPr lang="ca-ES" smtClean="0"/>
              <a:pPr/>
              <a:t>21/01/2012</a:t>
            </a:fld>
            <a:endParaRPr lang="ca-ES"/>
          </a:p>
        </p:txBody>
      </p:sp>
      <p:sp>
        <p:nvSpPr>
          <p:cNvPr id="6" name="Contenidor de peu de pàgina 5"/>
          <p:cNvSpPr>
            <a:spLocks noGrp="1"/>
          </p:cNvSpPr>
          <p:nvPr>
            <p:ph type="ftr" sz="quarter" idx="11"/>
          </p:nvPr>
        </p:nvSpPr>
        <p:spPr/>
        <p:txBody>
          <a:bodyPr/>
          <a:lstStyle/>
          <a:p>
            <a:endParaRPr lang="ca-ES"/>
          </a:p>
        </p:txBody>
      </p:sp>
      <p:sp>
        <p:nvSpPr>
          <p:cNvPr id="7" name="Contenidor de número de diapositiva 6"/>
          <p:cNvSpPr>
            <a:spLocks noGrp="1"/>
          </p:cNvSpPr>
          <p:nvPr>
            <p:ph type="sldNum" sz="quarter" idx="12"/>
          </p:nvPr>
        </p:nvSpPr>
        <p:spPr/>
        <p:txBody>
          <a:bodyPr/>
          <a:lstStyle/>
          <a:p>
            <a:fld id="{B6D23306-850C-4653-95BF-94AA78A7CF0E}" type="slidenum">
              <a:rPr lang="ca-ES" smtClean="0"/>
              <a:pPr/>
              <a:t>‹Nº›</a:t>
            </a:fld>
            <a:endParaRPr lang="ca-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títo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a-ES" smtClean="0"/>
              <a:t>Feu clic aquí per editar l'estil</a:t>
            </a:r>
            <a:endParaRPr lang="ca-ES"/>
          </a:p>
        </p:txBody>
      </p:sp>
      <p:sp>
        <p:nvSpPr>
          <p:cNvPr id="3" name="Contenidor de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a-ES" smtClean="0"/>
              <a:t>Feu clic aquí per editar els estils de text</a:t>
            </a:r>
          </a:p>
          <a:p>
            <a:pPr lvl="1"/>
            <a:r>
              <a:rPr lang="ca-ES" smtClean="0"/>
              <a:t>Segon nivell</a:t>
            </a:r>
          </a:p>
          <a:p>
            <a:pPr lvl="2"/>
            <a:r>
              <a:rPr lang="ca-ES" smtClean="0"/>
              <a:t>Tercer nivell</a:t>
            </a:r>
          </a:p>
          <a:p>
            <a:pPr lvl="3"/>
            <a:r>
              <a:rPr lang="ca-ES" smtClean="0"/>
              <a:t>Quart nivell</a:t>
            </a:r>
          </a:p>
          <a:p>
            <a:pPr lvl="4"/>
            <a:r>
              <a:rPr lang="ca-ES" smtClean="0"/>
              <a:t>Cinquè nivell</a:t>
            </a:r>
            <a:endParaRPr lang="ca-ES"/>
          </a:p>
        </p:txBody>
      </p:sp>
      <p:sp>
        <p:nvSpPr>
          <p:cNvPr id="4" name="Contenidor de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958E68-6E4A-40FF-998F-2EF83F64244F}" type="datetimeFigureOut">
              <a:rPr lang="ca-ES" smtClean="0"/>
              <a:pPr/>
              <a:t>21/01/2012</a:t>
            </a:fld>
            <a:endParaRPr lang="ca-ES"/>
          </a:p>
        </p:txBody>
      </p:sp>
      <p:sp>
        <p:nvSpPr>
          <p:cNvPr id="5" name="Contenidor de peu de pà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a-ES"/>
          </a:p>
        </p:txBody>
      </p:sp>
      <p:sp>
        <p:nvSpPr>
          <p:cNvPr id="6" name="Conteni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D23306-850C-4653-95BF-94AA78A7CF0E}" type="slidenum">
              <a:rPr lang="ca-ES" smtClean="0"/>
              <a:pPr/>
              <a:t>‹Nº›</a:t>
            </a:fld>
            <a:endParaRPr lang="ca-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youtube.com/watch?v=xpYVXdpm6zg"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28" name="AutoShape 4"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30" name="AutoShape 6" descr="http://www.mediaframe.es/wordpress/wp-content/uploads/2011/05/FONDO-GRIS-OSCURO.jpg"/>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ca-ES"/>
          </a:p>
        </p:txBody>
      </p:sp>
      <p:pic>
        <p:nvPicPr>
          <p:cNvPr id="7" name="Imatge 6" descr="FONDO-GRIS-OSCURO.jpg"/>
          <p:cNvPicPr>
            <a:picLocks noChangeAspect="1"/>
          </p:cNvPicPr>
          <p:nvPr/>
        </p:nvPicPr>
        <p:blipFill>
          <a:blip r:embed="rId2" cstate="print"/>
          <a:stretch>
            <a:fillRect/>
          </a:stretch>
        </p:blipFill>
        <p:spPr>
          <a:xfrm>
            <a:off x="0" y="0"/>
            <a:ext cx="9144000" cy="6858000"/>
          </a:xfrm>
          <a:prstGeom prst="rect">
            <a:avLst/>
          </a:prstGeom>
        </p:spPr>
      </p:pic>
      <p:sp>
        <p:nvSpPr>
          <p:cNvPr id="6" name="QuadreDeText 5"/>
          <p:cNvSpPr txBox="1"/>
          <p:nvPr/>
        </p:nvSpPr>
        <p:spPr>
          <a:xfrm>
            <a:off x="357158" y="-285776"/>
            <a:ext cx="8072494" cy="2000548"/>
          </a:xfrm>
          <a:prstGeom prst="rect">
            <a:avLst/>
          </a:prstGeom>
          <a:noFill/>
        </p:spPr>
        <p:txBody>
          <a:bodyPr wrap="square" rtlCol="0">
            <a:spAutoFit/>
          </a:bodyPr>
          <a:lstStyle/>
          <a:p>
            <a:pPr algn="ctr"/>
            <a:r>
              <a:rPr lang="ca-ES" sz="8000" b="1" dirty="0" smtClean="0">
                <a:effectLst>
                  <a:outerShdw blurRad="38100" dist="38100" dir="2700000" algn="tl">
                    <a:srgbClr val="000000">
                      <a:alpha val="43137"/>
                    </a:srgbClr>
                  </a:outerShdw>
                </a:effectLst>
              </a:rPr>
              <a:t>OLIVER TWIST</a:t>
            </a:r>
            <a:r>
              <a:rPr lang="ca-ES" sz="9600" b="1" smtClean="0">
                <a:effectLst>
                  <a:outerShdw blurRad="38100" dist="38100" dir="2700000" algn="tl">
                    <a:srgbClr val="000000">
                      <a:alpha val="43137"/>
                    </a:srgbClr>
                  </a:outerShdw>
                </a:effectLst>
              </a:rPr>
              <a:t/>
            </a:r>
            <a:br>
              <a:rPr lang="ca-ES" sz="9600" b="1" smtClean="0">
                <a:effectLst>
                  <a:outerShdw blurRad="38100" dist="38100" dir="2700000" algn="tl">
                    <a:srgbClr val="000000">
                      <a:alpha val="43137"/>
                    </a:srgbClr>
                  </a:outerShdw>
                </a:effectLst>
              </a:rPr>
            </a:br>
            <a:r>
              <a:rPr lang="ca-ES" sz="4400" b="1" smtClean="0">
                <a:effectLst>
                  <a:outerShdw blurRad="38100" dist="38100" dir="2700000" algn="tl">
                    <a:srgbClr val="000000">
                      <a:alpha val="43137"/>
                    </a:srgbClr>
                  </a:outerShdw>
                </a:effectLst>
              </a:rPr>
              <a:t>CHARLES </a:t>
            </a:r>
            <a:r>
              <a:rPr lang="ca-ES" sz="4400" b="1" dirty="0" smtClean="0">
                <a:effectLst>
                  <a:outerShdw blurRad="38100" dist="38100" dir="2700000" algn="tl">
                    <a:srgbClr val="000000">
                      <a:alpha val="43137"/>
                    </a:srgbClr>
                  </a:outerShdw>
                </a:effectLst>
              </a:rPr>
              <a:t>DICKENS</a:t>
            </a:r>
            <a:endParaRPr lang="ca-ES" sz="4400" b="1" dirty="0">
              <a:effectLst>
                <a:outerShdw blurRad="38100" dist="38100" dir="2700000" algn="tl">
                  <a:srgbClr val="000000">
                    <a:alpha val="43137"/>
                  </a:srgbClr>
                </a:outerShdw>
              </a:effectLst>
            </a:endParaRPr>
          </a:p>
        </p:txBody>
      </p:sp>
      <p:pic>
        <p:nvPicPr>
          <p:cNvPr id="25602" name="Picture 2" descr="http://3.bp.blogspot.com/_Uc9KQ2dcqzE/SZK3j0fH8PI/AAAAAAAABBA/INLaPVadmv8/s400/John+Howard+Davies+1947,+David+Lean.jpeg"/>
          <p:cNvPicPr>
            <a:picLocks noChangeAspect="1" noChangeArrowheads="1"/>
          </p:cNvPicPr>
          <p:nvPr/>
        </p:nvPicPr>
        <p:blipFill>
          <a:blip r:embed="rId3" cstate="print"/>
          <a:srcRect l="23913" t="3208" r="6522"/>
          <a:stretch>
            <a:fillRect/>
          </a:stretch>
        </p:blipFill>
        <p:spPr bwMode="auto">
          <a:xfrm>
            <a:off x="3428992" y="1785926"/>
            <a:ext cx="2286016" cy="4786346"/>
          </a:xfrm>
          <a:prstGeom prst="rect">
            <a:avLst/>
          </a:prstGeom>
          <a:noFill/>
          <a:ln w="76200">
            <a:solidFill>
              <a:schemeClr val="tx1"/>
            </a:solidFill>
          </a:ln>
        </p:spPr>
      </p:pic>
      <p:pic>
        <p:nvPicPr>
          <p:cNvPr id="25604" name="Picture 4" descr="http://filmsdefrance.com/img/Oliver_Twist_4.jpg"/>
          <p:cNvPicPr>
            <a:picLocks noChangeAspect="1" noChangeArrowheads="1"/>
          </p:cNvPicPr>
          <p:nvPr/>
        </p:nvPicPr>
        <p:blipFill>
          <a:blip r:embed="rId4" cstate="print"/>
          <a:srcRect/>
          <a:stretch>
            <a:fillRect/>
          </a:stretch>
        </p:blipFill>
        <p:spPr bwMode="auto">
          <a:xfrm>
            <a:off x="285720" y="1714488"/>
            <a:ext cx="2857520" cy="2089128"/>
          </a:xfrm>
          <a:prstGeom prst="rect">
            <a:avLst/>
          </a:prstGeom>
          <a:noFill/>
          <a:ln w="38100">
            <a:solidFill>
              <a:schemeClr val="tx1"/>
            </a:solidFill>
          </a:ln>
        </p:spPr>
      </p:pic>
      <p:pic>
        <p:nvPicPr>
          <p:cNvPr id="25606" name="Picture 6" descr="http://cache2.allpostersimages.com/p/LRG/48/4886/SMR8G00Z/posters/farbman-nat-kay-walsh-playing-the-role-of-nancy-in-the-movie-oliver-twist.jpg"/>
          <p:cNvPicPr>
            <a:picLocks noChangeAspect="1" noChangeArrowheads="1"/>
          </p:cNvPicPr>
          <p:nvPr/>
        </p:nvPicPr>
        <p:blipFill>
          <a:blip r:embed="rId5" cstate="print"/>
          <a:srcRect/>
          <a:stretch>
            <a:fillRect/>
          </a:stretch>
        </p:blipFill>
        <p:spPr bwMode="auto">
          <a:xfrm>
            <a:off x="500034" y="4099859"/>
            <a:ext cx="2357454" cy="2758141"/>
          </a:xfrm>
          <a:prstGeom prst="rect">
            <a:avLst/>
          </a:prstGeom>
          <a:noFill/>
          <a:ln w="38100">
            <a:solidFill>
              <a:schemeClr val="tx1"/>
            </a:solidFill>
          </a:ln>
        </p:spPr>
      </p:pic>
      <p:pic>
        <p:nvPicPr>
          <p:cNvPr id="25608" name="Picture 8" descr="http://farm1.static.flickr.com/191/441246701_ba5150c33c_o.jpg"/>
          <p:cNvPicPr>
            <a:picLocks noChangeAspect="1" noChangeArrowheads="1"/>
          </p:cNvPicPr>
          <p:nvPr/>
        </p:nvPicPr>
        <p:blipFill>
          <a:blip r:embed="rId6" cstate="print"/>
          <a:srcRect/>
          <a:stretch>
            <a:fillRect/>
          </a:stretch>
        </p:blipFill>
        <p:spPr bwMode="auto">
          <a:xfrm>
            <a:off x="6072198" y="1643050"/>
            <a:ext cx="2809895" cy="2286016"/>
          </a:xfrm>
          <a:prstGeom prst="rect">
            <a:avLst/>
          </a:prstGeom>
          <a:noFill/>
          <a:ln w="38100">
            <a:solidFill>
              <a:schemeClr val="tx1"/>
            </a:solidFill>
          </a:ln>
        </p:spPr>
      </p:pic>
      <p:pic>
        <p:nvPicPr>
          <p:cNvPr id="11" name="Imatge 10" descr="brownlow.jpg"/>
          <p:cNvPicPr>
            <a:picLocks noChangeAspect="1"/>
          </p:cNvPicPr>
          <p:nvPr/>
        </p:nvPicPr>
        <p:blipFill>
          <a:blip r:embed="rId7" cstate="print">
            <a:grayscl/>
          </a:blip>
          <a:stretch>
            <a:fillRect/>
          </a:stretch>
        </p:blipFill>
        <p:spPr>
          <a:xfrm>
            <a:off x="6072198" y="4214818"/>
            <a:ext cx="2709717" cy="2357454"/>
          </a:xfrm>
          <a:prstGeom prst="rect">
            <a:avLst/>
          </a:prstGeom>
          <a:ln w="38100">
            <a:solidFill>
              <a:schemeClr val="tx1"/>
            </a:solid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28" name="AutoShape 4"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30" name="AutoShape 6" descr="http://www.mediaframe.es/wordpress/wp-content/uploads/2011/05/FONDO-GRIS-OSCURO.jpg"/>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ca-ES"/>
          </a:p>
        </p:txBody>
      </p:sp>
      <p:pic>
        <p:nvPicPr>
          <p:cNvPr id="7" name="Imatge 6" descr="FONDO-GRIS-OSCURO.jpg"/>
          <p:cNvPicPr>
            <a:picLocks noChangeAspect="1"/>
          </p:cNvPicPr>
          <p:nvPr/>
        </p:nvPicPr>
        <p:blipFill>
          <a:blip r:embed="rId2" cstate="print"/>
          <a:stretch>
            <a:fillRect/>
          </a:stretch>
        </p:blipFill>
        <p:spPr>
          <a:xfrm>
            <a:off x="0" y="0"/>
            <a:ext cx="9144000" cy="6858000"/>
          </a:xfrm>
          <a:prstGeom prst="rect">
            <a:avLst/>
          </a:prstGeom>
        </p:spPr>
      </p:pic>
      <p:sp>
        <p:nvSpPr>
          <p:cNvPr id="6" name="QuadreDeText 5"/>
          <p:cNvSpPr txBox="1"/>
          <p:nvPr/>
        </p:nvSpPr>
        <p:spPr>
          <a:xfrm>
            <a:off x="571472" y="0"/>
            <a:ext cx="7500990" cy="1200329"/>
          </a:xfrm>
          <a:prstGeom prst="rect">
            <a:avLst/>
          </a:prstGeom>
          <a:noFill/>
        </p:spPr>
        <p:txBody>
          <a:bodyPr wrap="square" rtlCol="0">
            <a:spAutoFit/>
          </a:bodyPr>
          <a:lstStyle/>
          <a:p>
            <a:pPr algn="ctr"/>
            <a:r>
              <a:rPr lang="ca-ES" sz="3600" b="1" dirty="0" smtClean="0">
                <a:effectLst>
                  <a:outerShdw blurRad="38100" dist="38100" dir="2700000" algn="tl">
                    <a:srgbClr val="000000">
                      <a:alpha val="43137"/>
                    </a:srgbClr>
                  </a:outerShdw>
                </a:effectLst>
              </a:rPr>
              <a:t>HOW IS YOUR RESEARCH ON CHARLES DICKENS SEEN IN THE FILM</a:t>
            </a:r>
            <a:endParaRPr lang="ca-ES" sz="3600" b="1" dirty="0">
              <a:effectLst>
                <a:outerShdw blurRad="38100" dist="38100" dir="2700000" algn="tl">
                  <a:srgbClr val="000000">
                    <a:alpha val="43137"/>
                  </a:srgbClr>
                </a:outerShdw>
              </a:effectLst>
            </a:endParaRPr>
          </a:p>
        </p:txBody>
      </p:sp>
      <p:sp>
        <p:nvSpPr>
          <p:cNvPr id="8" name="QuadreDeText 7"/>
          <p:cNvSpPr txBox="1"/>
          <p:nvPr/>
        </p:nvSpPr>
        <p:spPr>
          <a:xfrm>
            <a:off x="428596" y="1214422"/>
            <a:ext cx="8429684" cy="5170646"/>
          </a:xfrm>
          <a:prstGeom prst="rect">
            <a:avLst/>
          </a:prstGeom>
          <a:noFill/>
        </p:spPr>
        <p:txBody>
          <a:bodyPr wrap="square" rtlCol="0">
            <a:spAutoFit/>
          </a:bodyPr>
          <a:lstStyle/>
          <a:p>
            <a:r>
              <a:rPr lang="en-US" sz="2400" dirty="0" smtClean="0"/>
              <a:t>Dickens's style is florid and poetic, with a strong comic touch. Comparisons of children orphaned by shareholders or furniture diners with some of his most acclaimed ironies.</a:t>
            </a:r>
          </a:p>
          <a:p>
            <a:r>
              <a:rPr lang="en-US" sz="2400" dirty="0" smtClean="0"/>
              <a:t>He used</a:t>
            </a:r>
            <a:r>
              <a:rPr lang="en-US" sz="2400" dirty="0" smtClean="0"/>
              <a:t> social class comparisons </a:t>
            </a:r>
            <a:endParaRPr lang="en-US" sz="2400" dirty="0" smtClean="0"/>
          </a:p>
          <a:p>
            <a:r>
              <a:rPr lang="en-US" sz="2400" dirty="0" smtClean="0"/>
              <a:t>Oliver</a:t>
            </a:r>
            <a:r>
              <a:rPr lang="en-US" sz="2400" dirty="0" smtClean="0"/>
              <a:t> Twist is one of the earliest social novels of the literary history. </a:t>
            </a:r>
            <a:endParaRPr lang="en-US" sz="2400" dirty="0" smtClean="0"/>
          </a:p>
          <a:p>
            <a:r>
              <a:rPr lang="en-US" sz="2400" smtClean="0"/>
              <a:t>What </a:t>
            </a:r>
            <a:r>
              <a:rPr lang="en-US" sz="2400" dirty="0" smtClean="0"/>
              <a:t>is most striking is the work on various contemporary social evils like child labor or the use of children to commit crimes. Dickens laughs at the hypocrisy of his time with these serious issues with sarcasm and black humor.</a:t>
            </a:r>
          </a:p>
          <a:p>
            <a:r>
              <a:rPr lang="en-US" sz="2400" dirty="0" smtClean="0"/>
              <a:t>Dickens in Oliver Twist can be viewed as comparing two different environments: in the field: all is joy, happiness .. but in the city opposite: delinquency, criminals...</a:t>
            </a:r>
          </a:p>
          <a:p>
            <a:endParaRPr lang="ca-ES" dirty="0"/>
          </a:p>
        </p:txBody>
      </p:sp>
      <p:sp>
        <p:nvSpPr>
          <p:cNvPr id="10" name="QuadreDeText 9"/>
          <p:cNvSpPr txBox="1"/>
          <p:nvPr/>
        </p:nvSpPr>
        <p:spPr>
          <a:xfrm>
            <a:off x="7429520" y="6357958"/>
            <a:ext cx="1714480" cy="369332"/>
          </a:xfrm>
          <a:prstGeom prst="rect">
            <a:avLst/>
          </a:prstGeom>
          <a:noFill/>
        </p:spPr>
        <p:txBody>
          <a:bodyPr wrap="square" rtlCol="0">
            <a:spAutoFit/>
          </a:bodyPr>
          <a:lstStyle/>
          <a:p>
            <a:endParaRPr lang="ca-E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28" name="AutoShape 4"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30" name="AutoShape 6" descr="http://www.mediaframe.es/wordpress/wp-content/uploads/2011/05/FONDO-GRIS-OSCURO.jpg"/>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ca-ES"/>
          </a:p>
        </p:txBody>
      </p:sp>
      <p:pic>
        <p:nvPicPr>
          <p:cNvPr id="7" name="Imatge 6" descr="FONDO-GRIS-OSCURO.jpg"/>
          <p:cNvPicPr>
            <a:picLocks noChangeAspect="1"/>
          </p:cNvPicPr>
          <p:nvPr/>
        </p:nvPicPr>
        <p:blipFill>
          <a:blip r:embed="rId2" cstate="print"/>
          <a:stretch>
            <a:fillRect/>
          </a:stretch>
        </p:blipFill>
        <p:spPr>
          <a:xfrm>
            <a:off x="0" y="0"/>
            <a:ext cx="9144000" cy="6858000"/>
          </a:xfrm>
          <a:prstGeom prst="rect">
            <a:avLst/>
          </a:prstGeom>
        </p:spPr>
      </p:pic>
      <p:sp>
        <p:nvSpPr>
          <p:cNvPr id="8" name="QuadreDeText 7"/>
          <p:cNvSpPr txBox="1"/>
          <p:nvPr/>
        </p:nvSpPr>
        <p:spPr>
          <a:xfrm>
            <a:off x="285720" y="0"/>
            <a:ext cx="8286808" cy="1323439"/>
          </a:xfrm>
          <a:prstGeom prst="rect">
            <a:avLst/>
          </a:prstGeom>
          <a:noFill/>
        </p:spPr>
        <p:txBody>
          <a:bodyPr wrap="square" rtlCol="0">
            <a:spAutoFit/>
          </a:bodyPr>
          <a:lstStyle/>
          <a:p>
            <a:pPr algn="ctr"/>
            <a:r>
              <a:rPr lang="ca-ES" sz="8000" b="1" dirty="0" smtClean="0">
                <a:effectLst>
                  <a:outerShdw blurRad="38100" dist="38100" dir="2700000" algn="tl">
                    <a:srgbClr val="000000">
                      <a:alpha val="43137"/>
                    </a:srgbClr>
                  </a:outerShdw>
                </a:effectLst>
              </a:rPr>
              <a:t>TRAILER</a:t>
            </a:r>
            <a:endParaRPr lang="ca-ES" sz="8000" b="1" dirty="0">
              <a:effectLst>
                <a:outerShdw blurRad="38100" dist="38100" dir="2700000" algn="tl">
                  <a:srgbClr val="000000">
                    <a:alpha val="43137"/>
                  </a:srgbClr>
                </a:outerShdw>
              </a:effectLst>
            </a:endParaRPr>
          </a:p>
        </p:txBody>
      </p:sp>
      <p:sp>
        <p:nvSpPr>
          <p:cNvPr id="9" name="QuadreDeText 8"/>
          <p:cNvSpPr txBox="1"/>
          <p:nvPr/>
        </p:nvSpPr>
        <p:spPr>
          <a:xfrm>
            <a:off x="357158" y="1214422"/>
            <a:ext cx="8286808" cy="1077218"/>
          </a:xfrm>
          <a:prstGeom prst="rect">
            <a:avLst/>
          </a:prstGeom>
          <a:noFill/>
        </p:spPr>
        <p:txBody>
          <a:bodyPr wrap="square" rtlCol="0">
            <a:spAutoFit/>
          </a:bodyPr>
          <a:lstStyle/>
          <a:p>
            <a:r>
              <a:rPr lang="ca-ES" sz="3200" u="sng" dirty="0" smtClean="0">
                <a:hlinkClick r:id="rId3"/>
              </a:rPr>
              <a:t>http://www.youtube.com/watch?v=xpYVXdpm6zg</a:t>
            </a:r>
            <a:endParaRPr lang="ca-ES" sz="3200" dirty="0"/>
          </a:p>
        </p:txBody>
      </p:sp>
      <p:pic>
        <p:nvPicPr>
          <p:cNvPr id="2" name="Picture 2" descr="F:\FOTOS\olivertwist1.jpe"/>
          <p:cNvPicPr>
            <a:picLocks noChangeAspect="1" noChangeArrowheads="1"/>
          </p:cNvPicPr>
          <p:nvPr/>
        </p:nvPicPr>
        <p:blipFill>
          <a:blip r:embed="rId4" cstate="print">
            <a:grayscl/>
          </a:blip>
          <a:srcRect/>
          <a:stretch>
            <a:fillRect/>
          </a:stretch>
        </p:blipFill>
        <p:spPr bwMode="auto">
          <a:xfrm>
            <a:off x="500034" y="2285992"/>
            <a:ext cx="6754883" cy="4286280"/>
          </a:xfrm>
          <a:prstGeom prst="rect">
            <a:avLst/>
          </a:prstGeom>
          <a:noFill/>
          <a:ln w="38100">
            <a:solidFill>
              <a:schemeClr val="tx1"/>
            </a:solid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28" name="AutoShape 4"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30" name="AutoShape 6" descr="http://www.mediaframe.es/wordpress/wp-content/uploads/2011/05/FONDO-GRIS-OSCURO.jpg"/>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ca-ES"/>
          </a:p>
        </p:txBody>
      </p:sp>
      <p:pic>
        <p:nvPicPr>
          <p:cNvPr id="7" name="Imatge 6" descr="FONDO-GRIS-OSCURO.jpg"/>
          <p:cNvPicPr>
            <a:picLocks noChangeAspect="1"/>
          </p:cNvPicPr>
          <p:nvPr/>
        </p:nvPicPr>
        <p:blipFill>
          <a:blip r:embed="rId2" cstate="print"/>
          <a:stretch>
            <a:fillRect/>
          </a:stretch>
        </p:blipFill>
        <p:spPr>
          <a:xfrm>
            <a:off x="0" y="0"/>
            <a:ext cx="9144000" cy="6858000"/>
          </a:xfrm>
          <a:prstGeom prst="rect">
            <a:avLst/>
          </a:prstGeom>
        </p:spPr>
      </p:pic>
      <p:sp>
        <p:nvSpPr>
          <p:cNvPr id="6" name="QuadreDeText 5"/>
          <p:cNvSpPr txBox="1"/>
          <p:nvPr/>
        </p:nvSpPr>
        <p:spPr>
          <a:xfrm>
            <a:off x="428596" y="0"/>
            <a:ext cx="8286808" cy="1107996"/>
          </a:xfrm>
          <a:prstGeom prst="rect">
            <a:avLst/>
          </a:prstGeom>
          <a:noFill/>
        </p:spPr>
        <p:txBody>
          <a:bodyPr wrap="square" rtlCol="0">
            <a:spAutoFit/>
          </a:bodyPr>
          <a:lstStyle/>
          <a:p>
            <a:pPr algn="ctr"/>
            <a:r>
              <a:rPr lang="ca-ES" sz="6600" b="1" dirty="0" smtClean="0">
                <a:effectLst>
                  <a:outerShdw blurRad="38100" dist="38100" dir="2700000" algn="tl">
                    <a:srgbClr val="000000">
                      <a:alpha val="43137"/>
                    </a:srgbClr>
                  </a:outerShdw>
                </a:effectLst>
              </a:rPr>
              <a:t>SYNOPSIS</a:t>
            </a:r>
            <a:endParaRPr lang="ca-ES" sz="6600" b="1" dirty="0">
              <a:effectLst>
                <a:outerShdw blurRad="38100" dist="38100" dir="2700000" algn="tl">
                  <a:srgbClr val="000000">
                    <a:alpha val="43137"/>
                  </a:srgbClr>
                </a:outerShdw>
              </a:effectLst>
            </a:endParaRPr>
          </a:p>
        </p:txBody>
      </p:sp>
      <p:sp>
        <p:nvSpPr>
          <p:cNvPr id="8" name="QuadreDeText 7"/>
          <p:cNvSpPr txBox="1"/>
          <p:nvPr/>
        </p:nvSpPr>
        <p:spPr>
          <a:xfrm>
            <a:off x="642878" y="785794"/>
            <a:ext cx="8501122" cy="6140142"/>
          </a:xfrm>
          <a:prstGeom prst="rect">
            <a:avLst/>
          </a:prstGeom>
          <a:noFill/>
        </p:spPr>
        <p:txBody>
          <a:bodyPr wrap="square" rtlCol="0">
            <a:spAutoFit/>
          </a:bodyPr>
          <a:lstStyle/>
          <a:p>
            <a:r>
              <a:rPr lang="en-US" sz="2500" dirty="0" smtClean="0"/>
              <a:t>Oliver is a boy from an orphanage, but one day, the director of the orphanage gives Oliver a family, and he has the housework of the house of the family. The family treated badly Oliver and he decides escape to London. In London meets a boy and he goes with him. This boy lives in a house with other children and a gentleman, Fagin. Fagin gives work to Oliver, this work consist to rob the rich people. Oliver the next day robs a man and the police arrested him. In court, a gentleman, Mr. Brownlow helps Oliver and goes to his home. In the house of Mr. Brownlow tracts Oliver very good, but one day, Oliver goes a place, and the children of Fagin kidnap Oliver. Fagin is a very bad man. Mr. Brownlow is concerned for Oliver, and asks help. Nancy a prostitute, that knows where is Oliver says where is to Mr. Brownlow, but then Fagin kills Nancy. Finally Fagin is arrested for the police, and Mr. Brownlow adopts Oliver. </a:t>
            </a:r>
            <a:endParaRPr lang="ca-ES" sz="2500" dirty="0" smtClean="0"/>
          </a:p>
          <a:p>
            <a:endParaRPr lang="ca-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28" name="AutoShape 4"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30" name="AutoShape 6" descr="http://www.mediaframe.es/wordpress/wp-content/uploads/2011/05/FONDO-GRIS-OSCURO.jpg"/>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ca-ES"/>
          </a:p>
        </p:txBody>
      </p:sp>
      <p:pic>
        <p:nvPicPr>
          <p:cNvPr id="7" name="Imatge 6" descr="FONDO-GRIS-OSCURO.jpg"/>
          <p:cNvPicPr>
            <a:picLocks noChangeAspect="1"/>
          </p:cNvPicPr>
          <p:nvPr/>
        </p:nvPicPr>
        <p:blipFill>
          <a:blip r:embed="rId2" cstate="print"/>
          <a:stretch>
            <a:fillRect/>
          </a:stretch>
        </p:blipFill>
        <p:spPr>
          <a:xfrm>
            <a:off x="0" y="0"/>
            <a:ext cx="9144000" cy="6858000"/>
          </a:xfrm>
          <a:prstGeom prst="rect">
            <a:avLst/>
          </a:prstGeom>
        </p:spPr>
      </p:pic>
      <p:sp>
        <p:nvSpPr>
          <p:cNvPr id="6" name="QuadreDeText 5"/>
          <p:cNvSpPr txBox="1"/>
          <p:nvPr/>
        </p:nvSpPr>
        <p:spPr>
          <a:xfrm>
            <a:off x="357158" y="0"/>
            <a:ext cx="8429684" cy="707886"/>
          </a:xfrm>
          <a:prstGeom prst="rect">
            <a:avLst/>
          </a:prstGeom>
          <a:noFill/>
        </p:spPr>
        <p:txBody>
          <a:bodyPr wrap="square" rtlCol="0">
            <a:spAutoFit/>
          </a:bodyPr>
          <a:lstStyle/>
          <a:p>
            <a:pPr algn="ctr"/>
            <a:r>
              <a:rPr lang="ca-ES" sz="4000" b="1" dirty="0" smtClean="0">
                <a:effectLst>
                  <a:outerShdw blurRad="38100" dist="38100" dir="2700000" algn="tl">
                    <a:srgbClr val="000000">
                      <a:alpha val="43137"/>
                    </a:srgbClr>
                  </a:outerShdw>
                </a:effectLst>
              </a:rPr>
              <a:t>DESCRIPTION OF MAIN CHARACTERS </a:t>
            </a:r>
            <a:endParaRPr lang="ca-ES" sz="4000" b="1" dirty="0">
              <a:effectLst>
                <a:outerShdw blurRad="38100" dist="38100" dir="2700000" algn="tl">
                  <a:srgbClr val="000000">
                    <a:alpha val="43137"/>
                  </a:srgbClr>
                </a:outerShdw>
              </a:effectLst>
            </a:endParaRPr>
          </a:p>
        </p:txBody>
      </p:sp>
      <p:sp>
        <p:nvSpPr>
          <p:cNvPr id="8" name="QuadreDeText 7"/>
          <p:cNvSpPr txBox="1"/>
          <p:nvPr/>
        </p:nvSpPr>
        <p:spPr>
          <a:xfrm>
            <a:off x="285720" y="928670"/>
            <a:ext cx="8572560" cy="5539978"/>
          </a:xfrm>
          <a:prstGeom prst="rect">
            <a:avLst/>
          </a:prstGeom>
          <a:noFill/>
        </p:spPr>
        <p:txBody>
          <a:bodyPr wrap="square" rtlCol="0">
            <a:spAutoFit/>
          </a:bodyPr>
          <a:lstStyle/>
          <a:p>
            <a:pPr fontAlgn="base">
              <a:buFont typeface="Arial" pitchFamily="34" charset="0"/>
              <a:buChar char="•"/>
            </a:pPr>
            <a:r>
              <a:rPr lang="ca-ES" sz="2400" b="1" dirty="0" err="1" smtClean="0"/>
              <a:t>Oliv</a:t>
            </a:r>
            <a:r>
              <a:rPr lang="en-US" sz="2400" b="1" dirty="0" err="1" smtClean="0"/>
              <a:t>er</a:t>
            </a:r>
            <a:r>
              <a:rPr lang="en-US" sz="2400" b="1" dirty="0" smtClean="0"/>
              <a:t> Twist</a:t>
            </a:r>
            <a:r>
              <a:rPr lang="en-US" sz="2400" dirty="0" smtClean="0"/>
              <a:t> </a:t>
            </a:r>
            <a:r>
              <a:rPr lang="en-US" sz="2400" dirty="0" smtClean="0">
                <a:sym typeface="Wingdings" pitchFamily="2" charset="2"/>
              </a:rPr>
              <a:t></a:t>
            </a:r>
            <a:r>
              <a:rPr lang="en-US" sz="2400" dirty="0" smtClean="0"/>
              <a:t>The novel’s protagonist. Oliver is an orphan born in a workhouse, and Dickens uses his situation to criticize public policy toward the poor in </a:t>
            </a:r>
            <a:r>
              <a:rPr lang="en-US" sz="2400" cap="small" dirty="0" smtClean="0"/>
              <a:t>1830</a:t>
            </a:r>
            <a:r>
              <a:rPr lang="en-US" sz="2400" dirty="0" smtClean="0"/>
              <a:t>s England. Oliver is between nine and twelve years old when the main action of the novel occurs. Though treated with cruelty and surrounded by coarseness for most of his life, he is a pious, innocent child, and his charms draw the attention of several wealthy benefactors. His true identity is the central mystery of the novel.</a:t>
            </a:r>
            <a:endParaRPr lang="ca-ES" sz="2400" dirty="0" smtClean="0"/>
          </a:p>
          <a:p>
            <a:pPr fontAlgn="base">
              <a:buFont typeface="Arial" pitchFamily="34" charset="0"/>
              <a:buChar char="•"/>
            </a:pPr>
            <a:r>
              <a:rPr lang="en-US" sz="2400" b="1" dirty="0" smtClean="0"/>
              <a:t>Fagin</a:t>
            </a:r>
            <a:r>
              <a:rPr lang="en-US" sz="2400" dirty="0" smtClean="0"/>
              <a:t> </a:t>
            </a:r>
            <a:r>
              <a:rPr lang="en-US" sz="2400" dirty="0" smtClean="0">
                <a:sym typeface="Wingdings" pitchFamily="2" charset="2"/>
              </a:rPr>
              <a:t></a:t>
            </a:r>
            <a:r>
              <a:rPr lang="en-US" sz="2400" dirty="0" smtClean="0"/>
              <a:t>A conniving career criminal. Fagin takes in homeless children and trains them to pick pockets for him. He is also a buyer of other people’s stolen goods. He rarely commits crimes himself, preferring to employ others to commit them—and often suffer legal retribution—in his place. Dickens’s portrait of Fagin displays the influence of anti-Semitic stereotypes.</a:t>
            </a:r>
            <a:endParaRPr lang="ca-ES" sz="2400" dirty="0" smtClean="0"/>
          </a:p>
          <a:p>
            <a:endParaRPr lang="ca-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28" name="AutoShape 4"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30" name="AutoShape 6" descr="http://www.mediaframe.es/wordpress/wp-content/uploads/2011/05/FONDO-GRIS-OSCURO.jpg"/>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ca-ES"/>
          </a:p>
        </p:txBody>
      </p:sp>
      <p:pic>
        <p:nvPicPr>
          <p:cNvPr id="7" name="Imatge 6" descr="FONDO-GRIS-OSCURO.jpg"/>
          <p:cNvPicPr>
            <a:picLocks noChangeAspect="1"/>
          </p:cNvPicPr>
          <p:nvPr/>
        </p:nvPicPr>
        <p:blipFill>
          <a:blip r:embed="rId2" cstate="print"/>
          <a:stretch>
            <a:fillRect/>
          </a:stretch>
        </p:blipFill>
        <p:spPr>
          <a:xfrm>
            <a:off x="0" y="0"/>
            <a:ext cx="9144000" cy="6858000"/>
          </a:xfrm>
          <a:prstGeom prst="rect">
            <a:avLst/>
          </a:prstGeom>
        </p:spPr>
      </p:pic>
      <p:sp>
        <p:nvSpPr>
          <p:cNvPr id="6" name="QuadreDeText 5"/>
          <p:cNvSpPr txBox="1"/>
          <p:nvPr/>
        </p:nvSpPr>
        <p:spPr>
          <a:xfrm>
            <a:off x="357158" y="0"/>
            <a:ext cx="8429684" cy="707886"/>
          </a:xfrm>
          <a:prstGeom prst="rect">
            <a:avLst/>
          </a:prstGeom>
          <a:noFill/>
        </p:spPr>
        <p:txBody>
          <a:bodyPr wrap="square" rtlCol="0">
            <a:spAutoFit/>
          </a:bodyPr>
          <a:lstStyle/>
          <a:p>
            <a:pPr algn="ctr"/>
            <a:r>
              <a:rPr lang="ca-ES" sz="4000" b="1" dirty="0" smtClean="0">
                <a:effectLst>
                  <a:outerShdw blurRad="38100" dist="38100" dir="2700000" algn="tl">
                    <a:srgbClr val="000000">
                      <a:alpha val="43137"/>
                    </a:srgbClr>
                  </a:outerShdw>
                </a:effectLst>
              </a:rPr>
              <a:t>DESCRIPTION OF MAIN CHARACTERS </a:t>
            </a:r>
            <a:endParaRPr lang="ca-ES" sz="4000" b="1" dirty="0">
              <a:effectLst>
                <a:outerShdw blurRad="38100" dist="38100" dir="2700000" algn="tl">
                  <a:srgbClr val="000000">
                    <a:alpha val="43137"/>
                  </a:srgbClr>
                </a:outerShdw>
              </a:effectLst>
            </a:endParaRPr>
          </a:p>
        </p:txBody>
      </p:sp>
      <p:sp>
        <p:nvSpPr>
          <p:cNvPr id="9" name="QuadreDeText 8"/>
          <p:cNvSpPr txBox="1"/>
          <p:nvPr/>
        </p:nvSpPr>
        <p:spPr>
          <a:xfrm>
            <a:off x="0" y="825579"/>
            <a:ext cx="9144000" cy="5693866"/>
          </a:xfrm>
          <a:prstGeom prst="rect">
            <a:avLst/>
          </a:prstGeom>
          <a:noFill/>
        </p:spPr>
        <p:txBody>
          <a:bodyPr wrap="square" rtlCol="0">
            <a:spAutoFit/>
          </a:bodyPr>
          <a:lstStyle/>
          <a:p>
            <a:pPr fontAlgn="base">
              <a:buFont typeface="Arial" pitchFamily="34" charset="0"/>
              <a:buChar char="•"/>
            </a:pPr>
            <a:r>
              <a:rPr lang="en-US" sz="2800" b="1" dirty="0" smtClean="0"/>
              <a:t>Nancy</a:t>
            </a:r>
            <a:r>
              <a:rPr lang="en-US" sz="2800" dirty="0" smtClean="0"/>
              <a:t> </a:t>
            </a:r>
            <a:r>
              <a:rPr lang="en-US" sz="2800" dirty="0" smtClean="0">
                <a:sym typeface="Wingdings" pitchFamily="2" charset="2"/>
              </a:rPr>
              <a:t></a:t>
            </a:r>
            <a:r>
              <a:rPr lang="en-US" sz="2800" dirty="0" smtClean="0"/>
              <a:t>A young prostitute and one of Fagin’s former child pickpockets. Nancy is also Bill Sikes’s lover. Her love for Sikes and her sense of moral decency come into conflict when Sikes abuses Oliver. Despite her criminal lifestyle, she is among the noblest characters in the novel.</a:t>
            </a:r>
            <a:endParaRPr lang="ca-ES" sz="2800" dirty="0" smtClean="0"/>
          </a:p>
          <a:p>
            <a:pPr fontAlgn="base">
              <a:buFont typeface="Arial" pitchFamily="34" charset="0"/>
              <a:buChar char="•"/>
            </a:pPr>
            <a:r>
              <a:rPr lang="en-US" sz="2800" b="1" dirty="0" smtClean="0"/>
              <a:t>Mr. </a:t>
            </a:r>
            <a:r>
              <a:rPr lang="en-US" sz="2800" b="1" dirty="0" err="1" smtClean="0"/>
              <a:t>Brownlow</a:t>
            </a:r>
            <a:r>
              <a:rPr lang="en-US" sz="2800" dirty="0" err="1" smtClean="0">
                <a:sym typeface="Wingdings" pitchFamily="2" charset="2"/>
              </a:rPr>
              <a:t></a:t>
            </a:r>
            <a:r>
              <a:rPr lang="en-US" sz="2800" dirty="0" err="1" smtClean="0"/>
              <a:t>A</a:t>
            </a:r>
            <a:r>
              <a:rPr lang="en-US" sz="2800" dirty="0" smtClean="0"/>
              <a:t> well-off, erudite gentleman who serves as Oliver’s first benefactor. Mr. Brownlow owns a portrait of Agnes Fleming and was engaged to Mr. </a:t>
            </a:r>
            <a:r>
              <a:rPr lang="en-US" sz="2800" dirty="0" err="1" smtClean="0"/>
              <a:t>Leeford’s</a:t>
            </a:r>
            <a:r>
              <a:rPr lang="en-US" sz="2800" dirty="0" smtClean="0"/>
              <a:t> sister when she died. Throughout the novel, he behaves with compassion and common sense and emerges as a natural leader.</a:t>
            </a:r>
            <a:endParaRPr lang="ca-ES" sz="2800" dirty="0" smtClean="0"/>
          </a:p>
          <a:p>
            <a:pPr fontAlgn="base">
              <a:buFont typeface="Arial" pitchFamily="34" charset="0"/>
              <a:buChar char="•"/>
            </a:pPr>
            <a:r>
              <a:rPr lang="en-US" sz="2800" dirty="0" smtClean="0"/>
              <a:t> </a:t>
            </a:r>
            <a:r>
              <a:rPr lang="en-US" sz="2800" b="1" dirty="0" err="1" smtClean="0"/>
              <a:t>Monks</a:t>
            </a:r>
            <a:r>
              <a:rPr lang="en-US" sz="2800" dirty="0" err="1" smtClean="0">
                <a:sym typeface="Wingdings" pitchFamily="2" charset="2"/>
              </a:rPr>
              <a:t></a:t>
            </a:r>
            <a:r>
              <a:rPr lang="en-US" sz="2800" dirty="0" err="1" smtClean="0"/>
              <a:t>A</a:t>
            </a:r>
            <a:r>
              <a:rPr lang="en-US" sz="2800" dirty="0" smtClean="0"/>
              <a:t> sickly, vicious young man, prone to violent fits and teeming with inexplicable hatred. With Fagin, he schemes to give Oliver a bad reputation.</a:t>
            </a:r>
            <a:endParaRPr lang="ca-ES" sz="2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28" name="AutoShape 4"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30" name="AutoShape 6" descr="http://www.mediaframe.es/wordpress/wp-content/uploads/2011/05/FONDO-GRIS-OSCURO.jpg"/>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ca-ES"/>
          </a:p>
        </p:txBody>
      </p:sp>
      <p:pic>
        <p:nvPicPr>
          <p:cNvPr id="7" name="Imatge 6" descr="FONDO-GRIS-OSCURO.jpg"/>
          <p:cNvPicPr>
            <a:picLocks noChangeAspect="1"/>
          </p:cNvPicPr>
          <p:nvPr/>
        </p:nvPicPr>
        <p:blipFill>
          <a:blip r:embed="rId2" cstate="print"/>
          <a:stretch>
            <a:fillRect/>
          </a:stretch>
        </p:blipFill>
        <p:spPr>
          <a:xfrm>
            <a:off x="0" y="0"/>
            <a:ext cx="9144000" cy="6858000"/>
          </a:xfrm>
          <a:prstGeom prst="rect">
            <a:avLst/>
          </a:prstGeom>
        </p:spPr>
      </p:pic>
      <p:sp>
        <p:nvSpPr>
          <p:cNvPr id="6" name="QuadreDeText 5"/>
          <p:cNvSpPr txBox="1"/>
          <p:nvPr/>
        </p:nvSpPr>
        <p:spPr>
          <a:xfrm>
            <a:off x="357158" y="0"/>
            <a:ext cx="8429684" cy="707886"/>
          </a:xfrm>
          <a:prstGeom prst="rect">
            <a:avLst/>
          </a:prstGeom>
          <a:noFill/>
        </p:spPr>
        <p:txBody>
          <a:bodyPr wrap="square" rtlCol="0">
            <a:spAutoFit/>
          </a:bodyPr>
          <a:lstStyle/>
          <a:p>
            <a:pPr algn="ctr"/>
            <a:r>
              <a:rPr lang="ca-ES" sz="4000" b="1" dirty="0" smtClean="0">
                <a:effectLst>
                  <a:outerShdw blurRad="38100" dist="38100" dir="2700000" algn="tl">
                    <a:srgbClr val="000000">
                      <a:alpha val="43137"/>
                    </a:srgbClr>
                  </a:outerShdw>
                </a:effectLst>
              </a:rPr>
              <a:t>DESCRIPTION OF MAIN CHARACTERS </a:t>
            </a:r>
            <a:endParaRPr lang="ca-ES" sz="4000" b="1" dirty="0">
              <a:effectLst>
                <a:outerShdw blurRad="38100" dist="38100" dir="2700000" algn="tl">
                  <a:srgbClr val="000000">
                    <a:alpha val="43137"/>
                  </a:srgbClr>
                </a:outerShdw>
              </a:effectLst>
            </a:endParaRPr>
          </a:p>
        </p:txBody>
      </p:sp>
      <p:sp>
        <p:nvSpPr>
          <p:cNvPr id="8" name="QuadreDeText 7"/>
          <p:cNvSpPr txBox="1"/>
          <p:nvPr/>
        </p:nvSpPr>
        <p:spPr>
          <a:xfrm>
            <a:off x="428596" y="928670"/>
            <a:ext cx="8358246" cy="6124754"/>
          </a:xfrm>
          <a:prstGeom prst="rect">
            <a:avLst/>
          </a:prstGeom>
          <a:noFill/>
        </p:spPr>
        <p:txBody>
          <a:bodyPr wrap="square" rtlCol="0">
            <a:spAutoFit/>
          </a:bodyPr>
          <a:lstStyle/>
          <a:p>
            <a:pPr fontAlgn="base">
              <a:buFont typeface="Arial" pitchFamily="34" charset="0"/>
              <a:buChar char="•"/>
            </a:pPr>
            <a:r>
              <a:rPr lang="en-US" sz="2600" b="1" dirty="0" smtClean="0"/>
              <a:t>Bill Sikes </a:t>
            </a:r>
            <a:r>
              <a:rPr lang="en-US" sz="2600" dirty="0" smtClean="0">
                <a:sym typeface="Wingdings" pitchFamily="2" charset="2"/>
              </a:rPr>
              <a:t></a:t>
            </a:r>
            <a:r>
              <a:rPr lang="en-US" sz="2600" dirty="0" smtClean="0"/>
              <a:t>A brutal professional burglar brought up in Fagin’s gang. Sikes is Nancy's pimp and lover, and he treats both her and his dog Bull’s-eye with an odd combination of cruelty and grudging affection. His murder of Nancy is the most heinous of the many crimes that occur in the novel.</a:t>
            </a:r>
            <a:endParaRPr lang="ca-ES" sz="2600" dirty="0" smtClean="0"/>
          </a:p>
          <a:p>
            <a:pPr fontAlgn="base"/>
            <a:r>
              <a:rPr lang="en-US" sz="2600" dirty="0" smtClean="0"/>
              <a:t> </a:t>
            </a:r>
            <a:endParaRPr lang="ca-ES" sz="2600" dirty="0" smtClean="0"/>
          </a:p>
          <a:p>
            <a:pPr fontAlgn="base">
              <a:buFont typeface="Arial" pitchFamily="34" charset="0"/>
              <a:buChar char="•"/>
            </a:pPr>
            <a:r>
              <a:rPr lang="en-US" sz="2600" b="1" dirty="0" smtClean="0"/>
              <a:t>Mr. Bumble </a:t>
            </a:r>
            <a:r>
              <a:rPr lang="en-US" sz="2600" dirty="0" smtClean="0">
                <a:sym typeface="Wingdings" pitchFamily="2" charset="2"/>
              </a:rPr>
              <a:t></a:t>
            </a:r>
            <a:r>
              <a:rPr lang="en-US" sz="2600" dirty="0" smtClean="0"/>
              <a:t>The pompous, self-important beadle—a minor church official—for the workhouse where Oliver is born. Though Mr. Bumble preaches Christian morality, he behaves without compassion toward the paupers under his care. Dickens mercilessly satirizes his self-righteousness, greed, hypocrisy, and folly, of which his name is an obvious symbol.</a:t>
            </a:r>
            <a:endParaRPr lang="ca-ES" sz="2600" dirty="0" smtClean="0"/>
          </a:p>
          <a:p>
            <a:pPr fontAlgn="base"/>
            <a:r>
              <a:rPr lang="en-US" dirty="0" smtClean="0"/>
              <a:t> </a:t>
            </a:r>
            <a:endParaRPr lang="ca-ES" dirty="0" smtClean="0"/>
          </a:p>
          <a:p>
            <a:pPr fontAlgn="base"/>
            <a:r>
              <a:rPr lang="ca-ES" dirty="0" smtClean="0"/>
              <a:t> </a:t>
            </a:r>
          </a:p>
          <a:p>
            <a:endParaRPr lang="ca-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28" name="AutoShape 4"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30" name="AutoShape 6" descr="http://www.mediaframe.es/wordpress/wp-content/uploads/2011/05/FONDO-GRIS-OSCURO.jpg"/>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ca-ES"/>
          </a:p>
        </p:txBody>
      </p:sp>
      <p:pic>
        <p:nvPicPr>
          <p:cNvPr id="7" name="Imatge 6" descr="FONDO-GRIS-OSCURO.jpg"/>
          <p:cNvPicPr>
            <a:picLocks noChangeAspect="1"/>
          </p:cNvPicPr>
          <p:nvPr/>
        </p:nvPicPr>
        <p:blipFill>
          <a:blip r:embed="rId2" cstate="print"/>
          <a:stretch>
            <a:fillRect/>
          </a:stretch>
        </p:blipFill>
        <p:spPr>
          <a:xfrm>
            <a:off x="0" y="0"/>
            <a:ext cx="9144000" cy="6858000"/>
          </a:xfrm>
          <a:prstGeom prst="rect">
            <a:avLst/>
          </a:prstGeom>
        </p:spPr>
      </p:pic>
      <p:sp>
        <p:nvSpPr>
          <p:cNvPr id="6" name="QuadreDeText 5"/>
          <p:cNvSpPr txBox="1"/>
          <p:nvPr/>
        </p:nvSpPr>
        <p:spPr>
          <a:xfrm>
            <a:off x="428596" y="0"/>
            <a:ext cx="8215370" cy="1446550"/>
          </a:xfrm>
          <a:prstGeom prst="rect">
            <a:avLst/>
          </a:prstGeom>
          <a:noFill/>
        </p:spPr>
        <p:txBody>
          <a:bodyPr wrap="square" rtlCol="0">
            <a:spAutoFit/>
          </a:bodyPr>
          <a:lstStyle/>
          <a:p>
            <a:pPr algn="ctr"/>
            <a:r>
              <a:rPr lang="ca-ES" sz="4400" b="1" dirty="0" smtClean="0">
                <a:effectLst>
                  <a:outerShdw blurRad="38100" dist="38100" dir="2700000" algn="tl">
                    <a:srgbClr val="000000">
                      <a:alpha val="43137"/>
                    </a:srgbClr>
                  </a:outerShdw>
                </a:effectLst>
              </a:rPr>
              <a:t>USUAL TOPICS IN DICKENS’ LITERATURE</a:t>
            </a:r>
            <a:endParaRPr lang="ca-ES" sz="4400" b="1" dirty="0">
              <a:effectLst>
                <a:outerShdw blurRad="38100" dist="38100" dir="2700000" algn="tl">
                  <a:srgbClr val="000000">
                    <a:alpha val="43137"/>
                  </a:srgbClr>
                </a:outerShdw>
              </a:effectLst>
            </a:endParaRPr>
          </a:p>
        </p:txBody>
      </p:sp>
      <p:sp>
        <p:nvSpPr>
          <p:cNvPr id="8" name="QuadreDeText 7"/>
          <p:cNvSpPr txBox="1"/>
          <p:nvPr/>
        </p:nvSpPr>
        <p:spPr>
          <a:xfrm>
            <a:off x="571472" y="1785926"/>
            <a:ext cx="8072494" cy="3323987"/>
          </a:xfrm>
          <a:prstGeom prst="rect">
            <a:avLst/>
          </a:prstGeom>
          <a:noFill/>
        </p:spPr>
        <p:txBody>
          <a:bodyPr wrap="square" rtlCol="0">
            <a:spAutoFit/>
          </a:bodyPr>
          <a:lstStyle/>
          <a:p>
            <a:pPr lvl="0">
              <a:buFont typeface="Arial" pitchFamily="34" charset="0"/>
              <a:buChar char="•"/>
            </a:pPr>
            <a:r>
              <a:rPr lang="en-US" sz="3200" dirty="0" smtClean="0"/>
              <a:t>Social </a:t>
            </a:r>
            <a:r>
              <a:rPr lang="en-US" sz="3200" dirty="0" smtClean="0"/>
              <a:t>oppression </a:t>
            </a:r>
            <a:r>
              <a:rPr lang="en-US" sz="3200" dirty="0" smtClean="0"/>
              <a:t>(public social and justice)</a:t>
            </a:r>
          </a:p>
          <a:p>
            <a:pPr lvl="0">
              <a:buFont typeface="Arial" pitchFamily="34" charset="0"/>
              <a:buChar char="•"/>
            </a:pPr>
            <a:r>
              <a:rPr lang="en-US" sz="3200" dirty="0" smtClean="0"/>
              <a:t>Descriptions of English life. How people lived in the nineteenth century.</a:t>
            </a:r>
          </a:p>
          <a:p>
            <a:pPr lvl="0">
              <a:buFont typeface="Arial" pitchFamily="34" charset="0"/>
              <a:buChar char="•"/>
            </a:pPr>
            <a:r>
              <a:rPr lang="en-US" sz="3200" dirty="0" smtClean="0"/>
              <a:t>Wrote about topics of 1770 to 1860.</a:t>
            </a:r>
          </a:p>
          <a:p>
            <a:pPr lvl="0">
              <a:buFont typeface="Arial" pitchFamily="34" charset="0"/>
              <a:buChar char="•"/>
            </a:pPr>
            <a:r>
              <a:rPr lang="en-US" sz="3200" dirty="0" smtClean="0"/>
              <a:t>Crime, child exploitation, theft, handling</a:t>
            </a:r>
          </a:p>
          <a:p>
            <a:pPr lvl="0"/>
            <a:endParaRPr lang="en-US" sz="3200" dirty="0" smtClean="0"/>
          </a:p>
          <a:p>
            <a:endParaRPr lang="ca-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28" name="AutoShape 4"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30" name="AutoShape 6" descr="http://www.mediaframe.es/wordpress/wp-content/uploads/2011/05/FONDO-GRIS-OSCURO.jpg"/>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ca-ES"/>
          </a:p>
        </p:txBody>
      </p:sp>
      <p:pic>
        <p:nvPicPr>
          <p:cNvPr id="7" name="Imatge 6" descr="FONDO-GRIS-OSCURO.jpg"/>
          <p:cNvPicPr>
            <a:picLocks noChangeAspect="1"/>
          </p:cNvPicPr>
          <p:nvPr/>
        </p:nvPicPr>
        <p:blipFill>
          <a:blip r:embed="rId2" cstate="print"/>
          <a:stretch>
            <a:fillRect/>
          </a:stretch>
        </p:blipFill>
        <p:spPr>
          <a:xfrm>
            <a:off x="0" y="0"/>
            <a:ext cx="9144000" cy="6858000"/>
          </a:xfrm>
          <a:prstGeom prst="rect">
            <a:avLst/>
          </a:prstGeom>
        </p:spPr>
      </p:pic>
      <p:sp>
        <p:nvSpPr>
          <p:cNvPr id="6" name="QuadreDeText 5"/>
          <p:cNvSpPr txBox="1"/>
          <p:nvPr/>
        </p:nvSpPr>
        <p:spPr>
          <a:xfrm>
            <a:off x="428596" y="0"/>
            <a:ext cx="8286808" cy="830997"/>
          </a:xfrm>
          <a:prstGeom prst="rect">
            <a:avLst/>
          </a:prstGeom>
          <a:noFill/>
        </p:spPr>
        <p:txBody>
          <a:bodyPr wrap="square" rtlCol="0">
            <a:spAutoFit/>
          </a:bodyPr>
          <a:lstStyle/>
          <a:p>
            <a:pPr algn="ctr"/>
            <a:r>
              <a:rPr lang="ca-ES" sz="4800" b="1" dirty="0" smtClean="0">
                <a:effectLst>
                  <a:outerShdw blurRad="38100" dist="38100" dir="2700000" algn="tl">
                    <a:srgbClr val="000000">
                      <a:alpha val="43137"/>
                    </a:srgbClr>
                  </a:outerShdw>
                </a:effectLst>
              </a:rPr>
              <a:t>TOPICS THE FILM DEALS WITH</a:t>
            </a:r>
            <a:endParaRPr lang="ca-ES" sz="4800" b="1" dirty="0">
              <a:effectLst>
                <a:outerShdw blurRad="38100" dist="38100" dir="2700000" algn="tl">
                  <a:srgbClr val="000000">
                    <a:alpha val="43137"/>
                  </a:srgbClr>
                </a:outerShdw>
              </a:effectLst>
            </a:endParaRPr>
          </a:p>
        </p:txBody>
      </p:sp>
      <p:sp>
        <p:nvSpPr>
          <p:cNvPr id="9" name="QuadreDeText 8"/>
          <p:cNvSpPr txBox="1"/>
          <p:nvPr/>
        </p:nvSpPr>
        <p:spPr>
          <a:xfrm>
            <a:off x="357158" y="1000108"/>
            <a:ext cx="8358246" cy="5786199"/>
          </a:xfrm>
          <a:prstGeom prst="rect">
            <a:avLst/>
          </a:prstGeom>
          <a:noFill/>
        </p:spPr>
        <p:txBody>
          <a:bodyPr wrap="square" rtlCol="0">
            <a:spAutoFit/>
          </a:bodyPr>
          <a:lstStyle/>
          <a:p>
            <a:r>
              <a:rPr lang="en-US" sz="3200" dirty="0" smtClean="0"/>
              <a:t>The film or novel of Oliver Twist, </a:t>
            </a:r>
            <a:r>
              <a:rPr lang="en-US" sz="3200" dirty="0" smtClean="0"/>
              <a:t>deals with</a:t>
            </a:r>
            <a:r>
              <a:rPr lang="en-US" sz="3200" dirty="0" smtClean="0"/>
              <a:t> </a:t>
            </a:r>
            <a:r>
              <a:rPr lang="en-US" sz="3200" dirty="0" smtClean="0"/>
              <a:t>different topics, usual in the 19</a:t>
            </a:r>
            <a:r>
              <a:rPr lang="en-US" sz="3200" baseline="30000" dirty="0" smtClean="0"/>
              <a:t>th</a:t>
            </a:r>
            <a:r>
              <a:rPr lang="en-US" sz="3200" dirty="0" smtClean="0"/>
              <a:t> century, in the Victorian times. In the film, we can see child exploitation typical of that time, because many children don’t have </a:t>
            </a:r>
            <a:r>
              <a:rPr lang="en-US" sz="3200" dirty="0" smtClean="0"/>
              <a:t>a house or a family</a:t>
            </a:r>
            <a:r>
              <a:rPr lang="en-US" sz="3200" dirty="0" smtClean="0"/>
              <a:t>. We can also see delinquency, because in this time there </a:t>
            </a:r>
            <a:r>
              <a:rPr lang="en-US" sz="3200" dirty="0" smtClean="0"/>
              <a:t>were</a:t>
            </a:r>
            <a:r>
              <a:rPr lang="en-US" sz="3200" dirty="0" smtClean="0"/>
              <a:t> </a:t>
            </a:r>
            <a:r>
              <a:rPr lang="en-US" sz="3200" dirty="0" smtClean="0"/>
              <a:t>many rich people, and many poor people, and then the poor children </a:t>
            </a:r>
            <a:r>
              <a:rPr lang="en-US" sz="3200" dirty="0" smtClean="0"/>
              <a:t>stole </a:t>
            </a:r>
            <a:r>
              <a:rPr lang="en-US" sz="3200" dirty="0" smtClean="0"/>
              <a:t>the rich people. Finally we can see kidnapping, because many men </a:t>
            </a:r>
            <a:r>
              <a:rPr lang="en-US" sz="3200" dirty="0" smtClean="0"/>
              <a:t>kidnapped </a:t>
            </a:r>
            <a:r>
              <a:rPr lang="en-US" sz="3200" dirty="0" smtClean="0"/>
              <a:t>children and </a:t>
            </a:r>
            <a:r>
              <a:rPr lang="en-US" sz="3200" dirty="0" smtClean="0"/>
              <a:t>forced them to  </a:t>
            </a:r>
            <a:r>
              <a:rPr lang="en-US" sz="3200" dirty="0" smtClean="0"/>
              <a:t>hard work. </a:t>
            </a:r>
            <a:endParaRPr lang="ca-ES" sz="3200" dirty="0" smtClean="0"/>
          </a:p>
          <a:p>
            <a:endParaRPr lang="ca-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28" name="AutoShape 4" descr="http://www.mediaframe.es/wordpress/wp-content/uploads/2011/05/FONDO-GRIS-OSCUR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sp>
        <p:nvSpPr>
          <p:cNvPr id="1030" name="AutoShape 6" descr="http://www.mediaframe.es/wordpress/wp-content/uploads/2011/05/FONDO-GRIS-OSCURO.jpg"/>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ca-ES"/>
          </a:p>
        </p:txBody>
      </p:sp>
      <p:pic>
        <p:nvPicPr>
          <p:cNvPr id="7" name="Imatge 6" descr="FONDO-GRIS-OSCURO.jpg"/>
          <p:cNvPicPr>
            <a:picLocks noChangeAspect="1"/>
          </p:cNvPicPr>
          <p:nvPr/>
        </p:nvPicPr>
        <p:blipFill>
          <a:blip r:embed="rId2" cstate="print"/>
          <a:stretch>
            <a:fillRect/>
          </a:stretch>
        </p:blipFill>
        <p:spPr>
          <a:xfrm>
            <a:off x="0" y="0"/>
            <a:ext cx="9144000" cy="6858000"/>
          </a:xfrm>
          <a:prstGeom prst="rect">
            <a:avLst/>
          </a:prstGeom>
        </p:spPr>
      </p:pic>
      <p:sp>
        <p:nvSpPr>
          <p:cNvPr id="8" name="QuadreDeText 7"/>
          <p:cNvSpPr txBox="1"/>
          <p:nvPr/>
        </p:nvSpPr>
        <p:spPr>
          <a:xfrm>
            <a:off x="642910" y="928670"/>
            <a:ext cx="7786742" cy="369332"/>
          </a:xfrm>
          <a:prstGeom prst="rect">
            <a:avLst/>
          </a:prstGeom>
          <a:noFill/>
        </p:spPr>
        <p:txBody>
          <a:bodyPr wrap="square" rtlCol="0">
            <a:spAutoFit/>
          </a:bodyPr>
          <a:lstStyle/>
          <a:p>
            <a:endParaRPr lang="ca-ES" dirty="0"/>
          </a:p>
        </p:txBody>
      </p:sp>
      <p:sp>
        <p:nvSpPr>
          <p:cNvPr id="10" name="QuadreDeText 9"/>
          <p:cNvSpPr txBox="1"/>
          <p:nvPr/>
        </p:nvSpPr>
        <p:spPr>
          <a:xfrm>
            <a:off x="571472" y="1214422"/>
            <a:ext cx="8572528" cy="3600986"/>
          </a:xfrm>
          <a:prstGeom prst="rect">
            <a:avLst/>
          </a:prstGeom>
          <a:noFill/>
        </p:spPr>
        <p:txBody>
          <a:bodyPr wrap="square" rtlCol="0">
            <a:spAutoFit/>
          </a:bodyPr>
          <a:lstStyle/>
          <a:p>
            <a:r>
              <a:rPr lang="en-US" sz="3500" b="1" u="sng" dirty="0" smtClean="0"/>
              <a:t>Dickens themes used in the movie:</a:t>
            </a:r>
            <a:endParaRPr lang="en-US" sz="3500" u="sng" dirty="0" smtClean="0"/>
          </a:p>
          <a:p>
            <a:pPr lvl="0">
              <a:buFont typeface="Arial" pitchFamily="34" charset="0"/>
              <a:buChar char="•"/>
            </a:pPr>
            <a:r>
              <a:rPr lang="en-US" sz="3500" b="1" dirty="0" smtClean="0"/>
              <a:t>Child exploitation</a:t>
            </a:r>
            <a:r>
              <a:rPr lang="en-US" sz="3500" b="1" dirty="0" smtClean="0">
                <a:sym typeface="Wingdings" pitchFamily="2" charset="2"/>
              </a:rPr>
              <a:t> </a:t>
            </a:r>
            <a:r>
              <a:rPr lang="en-US" sz="3500" dirty="0" smtClean="0"/>
              <a:t>Oliver</a:t>
            </a:r>
            <a:r>
              <a:rPr lang="en-US" sz="3500" dirty="0" smtClean="0"/>
              <a:t> </a:t>
            </a:r>
            <a:r>
              <a:rPr lang="en-US" sz="3500" dirty="0" smtClean="0"/>
              <a:t>Twist</a:t>
            </a:r>
            <a:r>
              <a:rPr lang="en-US" sz="3500" dirty="0" smtClean="0"/>
              <a:t>  is taken </a:t>
            </a:r>
            <a:r>
              <a:rPr lang="en-US" sz="3500" dirty="0" smtClean="0"/>
              <a:t> </a:t>
            </a:r>
            <a:r>
              <a:rPr lang="en-US" sz="3500" dirty="0" smtClean="0"/>
              <a:t>by a family </a:t>
            </a:r>
            <a:r>
              <a:rPr lang="en-US" sz="3500" dirty="0" smtClean="0"/>
              <a:t>to</a:t>
            </a:r>
            <a:r>
              <a:rPr lang="en-US" sz="3500" dirty="0" smtClean="0"/>
              <a:t> do all the work.</a:t>
            </a:r>
          </a:p>
          <a:p>
            <a:pPr lvl="0">
              <a:buFont typeface="Arial" pitchFamily="34" charset="0"/>
              <a:buChar char="•"/>
            </a:pPr>
            <a:r>
              <a:rPr lang="en-US" sz="3500" b="1" dirty="0" smtClean="0"/>
              <a:t>Delinquency when</a:t>
            </a:r>
            <a:r>
              <a:rPr lang="en-US" sz="3500" dirty="0" smtClean="0"/>
              <a:t> Fagin forces him to steal.</a:t>
            </a:r>
          </a:p>
          <a:p>
            <a:pPr lvl="0">
              <a:buFont typeface="Arial" pitchFamily="34" charset="0"/>
              <a:buChar char="•"/>
            </a:pPr>
            <a:r>
              <a:rPr lang="en-US" sz="3500" b="1" dirty="0" smtClean="0"/>
              <a:t>Abductions or kidnapping</a:t>
            </a:r>
            <a:r>
              <a:rPr lang="en-US" sz="3500" b="1" dirty="0" smtClean="0">
                <a:sym typeface="Wingdings" pitchFamily="2" charset="2"/>
              </a:rPr>
              <a:t> </a:t>
            </a:r>
            <a:r>
              <a:rPr lang="en-US" sz="3500" dirty="0" smtClean="0"/>
              <a:t>Fagin kidnaps Oliver .</a:t>
            </a:r>
          </a:p>
          <a:p>
            <a:endParaRPr lang="ca-ES" dirty="0"/>
          </a:p>
        </p:txBody>
      </p:sp>
      <p:sp>
        <p:nvSpPr>
          <p:cNvPr id="11" name="QuadreDeText 10"/>
          <p:cNvSpPr txBox="1"/>
          <p:nvPr/>
        </p:nvSpPr>
        <p:spPr>
          <a:xfrm>
            <a:off x="571472" y="0"/>
            <a:ext cx="7500990" cy="1200329"/>
          </a:xfrm>
          <a:prstGeom prst="rect">
            <a:avLst/>
          </a:prstGeom>
          <a:noFill/>
        </p:spPr>
        <p:txBody>
          <a:bodyPr wrap="square" rtlCol="0">
            <a:spAutoFit/>
          </a:bodyPr>
          <a:lstStyle/>
          <a:p>
            <a:pPr algn="ctr"/>
            <a:r>
              <a:rPr lang="ca-ES" sz="3600" b="1" dirty="0" smtClean="0">
                <a:effectLst>
                  <a:outerShdw blurRad="38100" dist="38100" dir="2700000" algn="tl">
                    <a:srgbClr val="000000">
                      <a:alpha val="43137"/>
                    </a:srgbClr>
                  </a:outerShdw>
                </a:effectLst>
              </a:rPr>
              <a:t>HOW IS YOUR RESEARCH ON CHARLES DICKENS SEEN IN THE FILM</a:t>
            </a:r>
            <a:endParaRPr lang="ca-ES" sz="36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1424</TotalTime>
  <Words>454</Words>
  <Application>Microsoft Office PowerPoint</Application>
  <PresentationFormat>Presentación en pantalla (4:3)</PresentationFormat>
  <Paragraphs>36</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l'Office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vector>
  </TitlesOfParts>
  <Company>Departament d'Educació</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Generalitat de Catalunya</dc:creator>
  <cp:lastModifiedBy>Joseba</cp:lastModifiedBy>
  <cp:revision>21</cp:revision>
  <dcterms:created xsi:type="dcterms:W3CDTF">2012-01-10T07:27:58Z</dcterms:created>
  <dcterms:modified xsi:type="dcterms:W3CDTF">2012-01-21T11:48:26Z</dcterms:modified>
</cp:coreProperties>
</file>