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2" r:id="rId3"/>
    <p:sldId id="273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4" r:id="rId15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5" autoAdjust="0"/>
    <p:restoredTop sz="94660"/>
  </p:normalViewPr>
  <p:slideViewPr>
    <p:cSldViewPr>
      <p:cViewPr>
        <p:scale>
          <a:sx n="53" d="100"/>
          <a:sy n="53" d="100"/>
        </p:scale>
        <p:origin x="-98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0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7D9DB2E-BC8F-4BC6-B514-40D8D5892602}" type="datetimeFigureOut">
              <a:rPr lang="ca-ES" smtClean="0"/>
              <a:t>17/11/2011</a:t>
            </a:fld>
            <a:endParaRPr lang="ca-E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a-ES" dirty="0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118FEFF-887C-4B87-AB88-2544FF358E00}" type="slidenum">
              <a:rPr lang="ca-ES" smtClean="0"/>
              <a:t>‹#›</a:t>
            </a:fld>
            <a:endParaRPr lang="ca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9DB2E-BC8F-4BC6-B514-40D8D5892602}" type="datetimeFigureOut">
              <a:rPr lang="ca-ES" smtClean="0"/>
              <a:t>17/11/2011</a:t>
            </a:fld>
            <a:endParaRPr lang="ca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FEFF-887C-4B87-AB88-2544FF358E00}" type="slidenum">
              <a:rPr lang="ca-ES" smtClean="0"/>
              <a:t>‹#›</a:t>
            </a:fld>
            <a:endParaRPr lang="ca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9DB2E-BC8F-4BC6-B514-40D8D5892602}" type="datetimeFigureOut">
              <a:rPr lang="ca-ES" smtClean="0"/>
              <a:t>17/11/2011</a:t>
            </a:fld>
            <a:endParaRPr lang="ca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FEFF-887C-4B87-AB88-2544FF358E00}" type="slidenum">
              <a:rPr lang="ca-ES" smtClean="0"/>
              <a:t>‹#›</a:t>
            </a:fld>
            <a:endParaRPr lang="ca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7D9DB2E-BC8F-4BC6-B514-40D8D5892602}" type="datetimeFigureOut">
              <a:rPr lang="ca-ES" smtClean="0"/>
              <a:t>17/11/2011</a:t>
            </a:fld>
            <a:endParaRPr lang="ca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118FEFF-887C-4B87-AB88-2544FF358E00}" type="slidenum">
              <a:rPr lang="ca-ES" smtClean="0"/>
              <a:t>‹#›</a:t>
            </a:fld>
            <a:endParaRPr lang="ca-ES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a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7D9DB2E-BC8F-4BC6-B514-40D8D5892602}" type="datetimeFigureOut">
              <a:rPr lang="ca-ES" smtClean="0"/>
              <a:t>17/11/2011</a:t>
            </a:fld>
            <a:endParaRPr lang="ca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a-ES" dirty="0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118FEFF-887C-4B87-AB88-2544FF358E00}" type="slidenum">
              <a:rPr lang="ca-ES" smtClean="0"/>
              <a:t>‹#›</a:t>
            </a:fld>
            <a:endParaRPr lang="ca-E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9DB2E-BC8F-4BC6-B514-40D8D5892602}" type="datetimeFigureOut">
              <a:rPr lang="ca-ES" smtClean="0"/>
              <a:t>17/11/2011</a:t>
            </a:fld>
            <a:endParaRPr lang="ca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FEFF-887C-4B87-AB88-2544FF358E00}" type="slidenum">
              <a:rPr lang="ca-ES" smtClean="0"/>
              <a:t>‹#›</a:t>
            </a:fld>
            <a:endParaRPr lang="ca-ES" dirty="0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9DB2E-BC8F-4BC6-B514-40D8D5892602}" type="datetimeFigureOut">
              <a:rPr lang="ca-ES" smtClean="0"/>
              <a:t>17/11/2011</a:t>
            </a:fld>
            <a:endParaRPr lang="ca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FEFF-887C-4B87-AB88-2544FF358E00}" type="slidenum">
              <a:rPr lang="ca-ES" smtClean="0"/>
              <a:t>‹#›</a:t>
            </a:fld>
            <a:endParaRPr lang="ca-ES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7D9DB2E-BC8F-4BC6-B514-40D8D5892602}" type="datetimeFigureOut">
              <a:rPr lang="ca-ES" smtClean="0"/>
              <a:t>17/11/2011</a:t>
            </a:fld>
            <a:endParaRPr lang="ca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118FEFF-887C-4B87-AB88-2544FF358E00}" type="slidenum">
              <a:rPr lang="ca-ES" smtClean="0"/>
              <a:t>‹#›</a:t>
            </a:fld>
            <a:endParaRPr lang="ca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a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9DB2E-BC8F-4BC6-B514-40D8D5892602}" type="datetimeFigureOut">
              <a:rPr lang="ca-ES" smtClean="0"/>
              <a:t>17/11/2011</a:t>
            </a:fld>
            <a:endParaRPr lang="ca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FEFF-887C-4B87-AB88-2544FF358E00}" type="slidenum">
              <a:rPr lang="ca-ES" smtClean="0"/>
              <a:t>‹#›</a:t>
            </a:fld>
            <a:endParaRPr lang="ca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7D9DB2E-BC8F-4BC6-B514-40D8D5892602}" type="datetimeFigureOut">
              <a:rPr lang="ca-ES" smtClean="0"/>
              <a:t>17/11/2011</a:t>
            </a:fld>
            <a:endParaRPr lang="ca-ES" dirty="0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118FEFF-887C-4B87-AB88-2544FF358E00}" type="slidenum">
              <a:rPr lang="ca-ES" smtClean="0"/>
              <a:t>‹#›</a:t>
            </a:fld>
            <a:endParaRPr lang="ca-ES" dirty="0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a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7D9DB2E-BC8F-4BC6-B514-40D8D5892602}" type="datetimeFigureOut">
              <a:rPr lang="ca-ES" smtClean="0"/>
              <a:t>17/11/2011</a:t>
            </a:fld>
            <a:endParaRPr lang="ca-ES" dirty="0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118FEFF-887C-4B87-AB88-2544FF358E00}" type="slidenum">
              <a:rPr lang="ca-ES" smtClean="0"/>
              <a:t>‹#›</a:t>
            </a:fld>
            <a:endParaRPr lang="ca-ES" dirty="0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a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7D9DB2E-BC8F-4BC6-B514-40D8D5892602}" type="datetimeFigureOut">
              <a:rPr lang="ca-ES" smtClean="0"/>
              <a:t>17/11/2011</a:t>
            </a:fld>
            <a:endParaRPr lang="ca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a-ES" dirty="0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118FEFF-887C-4B87-AB88-2544FF358E00}" type="slidenum">
              <a:rPr lang="ca-ES" smtClean="0"/>
              <a:t>‹#›</a:t>
            </a:fld>
            <a:endParaRPr lang="ca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wav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1.xml"/><Relationship Id="rId10" Type="http://schemas.openxmlformats.org/officeDocument/2006/relationships/audio" Target="../media/audio1.wav"/><Relationship Id="rId4" Type="http://schemas.openxmlformats.org/officeDocument/2006/relationships/audio" Target="../media/media2.wav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568952" cy="1761669"/>
          </a:xfrm>
        </p:spPr>
        <p:txBody>
          <a:bodyPr>
            <a:noAutofit/>
          </a:bodyPr>
          <a:lstStyle/>
          <a:p>
            <a:r>
              <a:rPr lang="ca-ES" sz="6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ELS DRETS DELS INFANTS</a:t>
            </a:r>
            <a:endParaRPr lang="ca-ES" sz="6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EL MON SERIA MES FELIC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9552" y="5758237"/>
            <a:ext cx="465584" cy="883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7744" y="1844824"/>
            <a:ext cx="6396316" cy="47972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Àudio 7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59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6836">
        <p14:flash/>
        <p:sndAc>
          <p:stSnd>
            <p:snd r:embed="rId6" name="drumroll.wav"/>
          </p:stSnd>
        </p:sndAc>
      </p:transition>
    </mc:Choice>
    <mc:Fallback xmlns="">
      <p:transition spd="slow" advClick="0" advTm="6836">
        <p:fade/>
        <p:sndAc>
          <p:stSnd>
            <p:snd r:embed="rId10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100000" numSld="999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4400" dirty="0" smtClean="0">
                <a:latin typeface="Calibri" pitchFamily="34" charset="0"/>
                <a:cs typeface="Calibri" pitchFamily="34" charset="0"/>
              </a:rPr>
              <a:t>PRINCIPI 7:</a:t>
            </a:r>
            <a:endParaRPr lang="ca-ES" sz="4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a-ES" dirty="0" smtClean="0"/>
              <a:t>Tots </a:t>
            </a:r>
            <a:r>
              <a:rPr lang="ca-ES" dirty="0" smtClean="0"/>
              <a:t>els </a:t>
            </a:r>
            <a:r>
              <a:rPr lang="ca-ES" dirty="0" smtClean="0"/>
              <a:t>nens </a:t>
            </a:r>
            <a:r>
              <a:rPr lang="ca-ES" dirty="0" smtClean="0"/>
              <a:t>tenen dret a divertir-se i a una educació gratuïta.</a:t>
            </a:r>
          </a:p>
          <a:p>
            <a:endParaRPr lang="ca-ES" dirty="0"/>
          </a:p>
          <a:p>
            <a:endParaRPr lang="ca-ES" dirty="0" smtClean="0"/>
          </a:p>
          <a:p>
            <a:endParaRPr lang="ca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47" y="2780927"/>
            <a:ext cx="3240360" cy="3199855"/>
          </a:xfrm>
          <a:prstGeom prst="rect">
            <a:avLst/>
          </a:prstGeom>
        </p:spPr>
      </p:pic>
      <p:pic>
        <p:nvPicPr>
          <p:cNvPr id="7170" name="Picture 2" descr="http://t2.gstatic.com/images?q=tbn:ANd9GcSPdtFZ_nkrpYYRV8wgjB3VYx0nxH7xDpGGp_pkl0Md1v9vziT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80927"/>
            <a:ext cx="3811362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13902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344">
        <p:fade/>
      </p:transition>
    </mc:Choice>
    <mc:Fallback xmlns="">
      <p:transition spd="slow" advTm="834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4400" dirty="0" smtClean="0">
                <a:latin typeface="Calibri" pitchFamily="34" charset="0"/>
                <a:cs typeface="Calibri" pitchFamily="34" charset="0"/>
              </a:rPr>
              <a:t>PRINCIPI 8:</a:t>
            </a:r>
            <a:endParaRPr lang="ca-ES" sz="4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a-ES" dirty="0" smtClean="0">
                <a:latin typeface="Calibri" pitchFamily="34" charset="0"/>
                <a:cs typeface="Calibri" pitchFamily="34" charset="0"/>
              </a:rPr>
              <a:t>Els nens han de ser </a:t>
            </a:r>
            <a:r>
              <a:rPr lang="ca-ES" dirty="0" smtClean="0">
                <a:latin typeface="Calibri" pitchFamily="34" charset="0"/>
                <a:cs typeface="Calibri" pitchFamily="34" charset="0"/>
              </a:rPr>
              <a:t>els </a:t>
            </a:r>
            <a:r>
              <a:rPr lang="ca-ES" dirty="0" smtClean="0">
                <a:latin typeface="Calibri" pitchFamily="34" charset="0"/>
                <a:cs typeface="Calibri" pitchFamily="34" charset="0"/>
              </a:rPr>
              <a:t>primers sempre en rebre protecció i socors.</a:t>
            </a:r>
            <a:endParaRPr lang="ca-ES" dirty="0">
              <a:latin typeface="Calibri" pitchFamily="34" charset="0"/>
              <a:cs typeface="Calibri" pitchFamily="34" charset="0"/>
            </a:endParaRPr>
          </a:p>
          <a:p>
            <a:endParaRPr lang="ca-ES" dirty="0" smtClean="0"/>
          </a:p>
          <a:p>
            <a:endParaRPr lang="ca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204864"/>
            <a:ext cx="4079150" cy="4410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319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49">
        <p:dissolve/>
      </p:transition>
    </mc:Choice>
    <mc:Fallback xmlns="">
      <p:transition spd="slow" advTm="13149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7467600" cy="1143000"/>
          </a:xfrm>
        </p:spPr>
        <p:txBody>
          <a:bodyPr>
            <a:normAutofit/>
          </a:bodyPr>
          <a:lstStyle/>
          <a:p>
            <a:r>
              <a:rPr lang="ca-ES" sz="4400" dirty="0" smtClean="0">
                <a:latin typeface="Calibri" pitchFamily="34" charset="0"/>
                <a:cs typeface="Calibri" pitchFamily="34" charset="0"/>
              </a:rPr>
              <a:t>PRINCIPI 9:</a:t>
            </a:r>
            <a:endParaRPr lang="ca-ES" sz="4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a-ES" dirty="0" smtClean="0">
                <a:latin typeface="Calibri" pitchFamily="34" charset="0"/>
                <a:cs typeface="Calibri" pitchFamily="34" charset="0"/>
              </a:rPr>
              <a:t>L’infant té </a:t>
            </a:r>
            <a:r>
              <a:rPr lang="ca-ES" dirty="0" smtClean="0">
                <a:latin typeface="Calibri" pitchFamily="34" charset="0"/>
                <a:cs typeface="Calibri" pitchFamily="34" charset="0"/>
              </a:rPr>
              <a:t>dret a no ser maltractat </a:t>
            </a:r>
            <a:r>
              <a:rPr lang="ca-ES" dirty="0" smtClean="0">
                <a:latin typeface="Calibri" pitchFamily="34" charset="0"/>
                <a:cs typeface="Calibri" pitchFamily="34" charset="0"/>
              </a:rPr>
              <a:t>ni </a:t>
            </a:r>
            <a:r>
              <a:rPr lang="ca-ES" dirty="0" smtClean="0">
                <a:latin typeface="Calibri" pitchFamily="34" charset="0"/>
                <a:cs typeface="Calibri" pitchFamily="34" charset="0"/>
              </a:rPr>
              <a:t>explotat laboralment. </a:t>
            </a:r>
            <a:endParaRPr lang="ca-E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780928"/>
            <a:ext cx="3893430" cy="38076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t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630" y="2320163"/>
            <a:ext cx="3135664" cy="47291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662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85">
        <p14:prism isInverted="1"/>
      </p:transition>
    </mc:Choice>
    <mc:Fallback xmlns="">
      <p:transition spd="slow" advTm="918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4400" dirty="0" smtClean="0">
                <a:latin typeface="Calibri" pitchFamily="34" charset="0"/>
                <a:cs typeface="Calibri" pitchFamily="34" charset="0"/>
              </a:rPr>
              <a:t>PRINCIPI 10:</a:t>
            </a:r>
            <a:endParaRPr lang="ca-ES" sz="4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a-ES" dirty="0" smtClean="0">
                <a:latin typeface="Calibri" pitchFamily="34" charset="0"/>
                <a:cs typeface="Calibri" pitchFamily="34" charset="0"/>
              </a:rPr>
              <a:t>Tots tenim dret a rebre una educació amb solidaritat, amistat i justícia a tot el món.</a:t>
            </a:r>
            <a:endParaRPr lang="ca-E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20888"/>
            <a:ext cx="5097563" cy="422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04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496">
        <p14:reveal/>
      </p:transition>
    </mc:Choice>
    <mc:Fallback xmlns="">
      <p:transition spd="slow" advTm="949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29081" y="692696"/>
            <a:ext cx="7467600" cy="952058"/>
          </a:xfrm>
        </p:spPr>
        <p:txBody>
          <a:bodyPr>
            <a:normAutofit fontScale="90000"/>
          </a:bodyPr>
          <a:lstStyle/>
          <a:p>
            <a:pPr algn="ctr"/>
            <a:r>
              <a:rPr lang="ca-ES" sz="10000" dirty="0">
                <a:latin typeface="Calibri" pitchFamily="34" charset="0"/>
                <a:cs typeface="Calibri" pitchFamily="34" charset="0"/>
              </a:rPr>
              <a:t>FI</a:t>
            </a:r>
          </a:p>
        </p:txBody>
      </p:sp>
      <p:sp>
        <p:nvSpPr>
          <p:cNvPr id="4" name="AutoShape 2" descr="data:image/jpg;base64,/9j/4AAQSkZJRgABAQAAAQABAAD/2wBDAAkGBwgHBgkIBwgKCgkLDRYPDQwMDRsUFRAWIB0iIiAdHx8kKDQsJCYxJx8fLT0tMTU3Ojo6Iys/RD84QzQ5Ojf/2wBDAQoKCg0MDRoPDxo3JR8lNzc3Nzc3Nzc3Nzc3Nzc3Nzc3Nzc3Nzc3Nzc3Nzc3Nzc3Nzc3Nzc3Nzc3Nzc3Nzc3Nzf/wAARCACOALcDASIAAhEBAxEB/8QAHAABAAMAAwEBAAAAAAAAAAAAAAQFBgECAwcI/8QAPBAAAgEDAwMCBAMFBwMFAAAAAQIDAAQRBRIhBjFBE1EiYXGBFDKRByNCobEVM1LB0eHwFiQmNGKCkvH/xAAaAQEAAwEBAQAAAAAAAAAAAAAAAgMEAQUG/8QAKxEAAgIBBAIBAwIHAAAAAAAAAAECAxEEEiExE0EiYXGBBZEyobHB4fDx/9oADAMBAAIRAxEAPwD7jSlKAUpSgFKUoBSlKAUrxubmG1iaW4lSKNfzM7AAfrUey1fT79itle287gZKxyAkD6VzKBOpTNZDrvrM9L/hoYbT8RcXCsy722oApAOT3zzRtJZZOuuVklCC5Zr6V8u0f9qzyXaR6vp8cNu5A9aBy2zPkg+K+nI4YAqQQRkEea5Gal0Tv09lDxYsHelcZpUik5pSlAKUpQClKUApSlAKUpQClKUApSlAKVwTiuizRuxVHUt5AYHFAZvqDSF1a8EuqzOml26/BCjYaSQ8EnHywB9672s9lZII7XSkSEewG7vntj3571I6lDm2jZM/upNzgDwexx55rPTaiiR4kYbQOWyAKwai2cJ/FGiqqEllm0tLhLmMSxMWjbtngj5Vn+r9EtOovStb95EggbcBGwUyMR79wAPbv9qkdPuIrcvM4jWRy6o5x4AH9KkahPAzb4GJkxzxwQPI/XvWiUm68vghD42cHzzXP2eW8No0mkSvuRTmGZshvv4/52r6LoZk0/pmwOpyossNpGJ5GbABCjJzUGCP8VuieaONGPIY/E3vivPry5kttCEEOQJ2EZbHAXHYnx4qque2DmaZzndKNUn7Olx1taRXewRO9qGKtOp5+oHkVdaXren6nt/CXMbOy7vT3fEPfI8VnU6V09oMNNN6mPzbxgfbFZ/T7OfRerYbeGQMd4AcpjKt34+9UV6m1S+fTND02lsg/G2pJZ59n1WldA3Fcgg16Z5J2pSlAKUpQClKUApSlAKUpQCuD2rmuGPHegPnOu9WrrHVV70ha+tFFBAWubmGXY7N8OUXyBhuT39sVl5+g7TT5G1Lpm/vNL1GEbkkaTej+SGzyQfr9q56i6b1npnr6fqOGze60e4lJmlhO5oY3C79yjkYIJBGePatNpl1b3q21xazxzW86epHIkofADEYI8cjkH715WstvqsUov4muiNc4YfZpbPXYNX0Oxu7EwyzXUO9FkyNrBec45GG4+9fNdd0HWZdXjfU7d7m4uV9WOOEFggBI28Dx/n3rY2VnNpGqS6hpO0xzkte2jpneTz6iEdm75GOcjtjnV3Sm7RRCzrJ8JJUnGM8gmtacb4ZTMs4NPDMx0J00tlDO99btFcNJhoS6sjIMFcgZ7HNXuswqhgWKMdmwqgDyKoOoOpU0TUZLbTIlutQkKmaFTtjiAwOWAOCcqO3Gcn52cet2kkVm+rwXFndXMjRRQFzIeO5BTIx2Of1qbinDYWRhKvEsHto1pDeJNLKCyNgJ4xxkkY+v8q99TsYVsvwx+OKRgvpOSeO/fPjvS6v9J0GGG3utQjti392rsNz+O3c12lAuzDdCQTWoj3Boz+Yfr8h+lc8e2vauw5Sct7Il1ZzQ2R/BgSyKAoRycMO2O/PH9KaDobQXcmo38qTXchO1kOVUYHA4+VTNPVZUM0pHpISVBbge/6Dz9aznUHWFtp96iaPOt5OPhkhBzH57v7/AK1VXSo/ORap2Tfjh7Omq6hc3F5MGlYKjkKgbhcVN0HVrn1dkrl03Befme9U1n+K16WS7jgVZeDLHGfy/IZrR6HpkqSK8kbIF77u5rFF2u7dHps2WKuFW2Sw16NKDXNcD5VzXtHkilKUApSlAKUpQClKUBGubgxsI1B3t+X4SR+o7feqm/E0X703EqN8mPzPYcdgfFXbAepz7cVTairSSyBo8hB8Jc4BP9OQce/ehbW8Ml2l6slgJZ8BhlXA5yR/r3+9YqLo6a2vrnWdEENmt1NmWweMNFJH23DB+F8cgj3PFaCCPcGTdn49+McHsMfcD+deurapNHpE4022zdGPZAMgJu7d8gcfPFVzipLDJOtxlx7MlqPVkWmh7WELLcx7CyyKVIJ4K7hkbh9xWibrGzt9L0u4/DyvPqARorWIZfae5x/zOa+dav03PpHTgu9QWRr2eYiU53fh12nJZhkbie58ce/Op6VsV9KTqbWAEPo7rdQfht4AOCvsSMgfLnyaz0RcHtR6F9NHjU0884+7LrVIOmp9Xhkuby0g1A7JWDOI5XXuAeQSD7NnzXjrXTd7qGtjWdL1TY6RiOFTGsiKO5K5PBz5rJdPWh6k1uS41TTmmt7tjtlEm0RY7DA5PAA7+M136wkm0vULTp/QJZ4DbxtM5gmaPJIJ77ucKhPPfNWb01lrgrWnlGzxxlzjnppI0nU3Teq6stvETaTBLcI9xLCpl385YNxtPbtjmrK11bS+ltKstN1rV4BcxoEwzZdvsMn71lOntfvNV6n0vfeT+mbUCWISnYXDAEkecg+R7Gve/wBIv+l7vU9VeODUbCZjJO0vEqoSSQCcjjPY4BwPpXVLPyiiEqXHFVj+qX+TZSvHq+lvPpEySJOpXeCQCO1YDTOlVudQaxsgEhjYiZxztHt/t2rfdJ3Nhe6LHc6Y7tDJwd4AZWUBcHAxwABx7VSmePQuoLlbDTjJcaicB/VADSryQQcY4bd35zUL6lYk2+P6lenvnQ5KK5J8Fjb6Dq0LxBhbTxekxY9mBGCf+eTV1+KSS4eFXHwYViCDhiM4PtxWM1fUdReY22ot6RQh/SUJjBHBzk/PzUHS9Sez1dZGLNDKwWUkk71P8R+YPP0rHXra4WupLCz+wnTOyO+Tyz6RDI24rJjIPBHY17VXxSSMqFsFvUKhh5UNj/KrCvWTyYxSlKAUpSgFKUoBSlcGgOHAb6jzUAXdn/aRtHl/7pEV9jf4WJAI8clT8+K9Z7wrI0cSB2X82TgLxWO6lMjaiJpAQVt9wZJMAYLfw++CfirNPVQi3HPJJQbawX4SKXVZrX1PTmA9RVK5DLk5/wAuxqv6g1CfT73StKgjjna8lOFY4VETBJIxnzx88VnjrFylzDIZiJbZGUO3Jwe+c96kQtbavqFleXt5cS3cRxGYYiBHk5xuHjPftVcNVGx4XZrdLhzPoubLqbTZ57yIiS3gtJGj/EFf3cjA4I4858ee9TL06M+gpDeX0X4O7RVSWSTZ6oxkcjHgeMcVS/8AS2pQ6NPZWEthOJ5Ml7iNlbbzzuXncDgg/Ksv+0RZ2u7HTWl9dtPsA8pxtDMWAZse/wCX/wCxq+U3GOWSp08LrVGMsGxt+idIhvIprLfE6ssg2XTnIzwcc5HHviuw6R/8nfWJJZZjLKTIkrLtVcDbtwM+AMH5/SsZ09dS3+tXWqoxRLHTiqnbgqyrgAfcOal9AJq+oSxyJ1HKFjcCS1ldpHZQT3z2zjvUYzi8JIstptipSnPlJZzn36L/AEzoiTTOoJdRtbhPRMh2xMOFQsGI+vGBzivLqLo3WNVknRNdujZyyF/w8jZXBOQOCOB7fSoWl9YXw6rurK8uN9u00kcKbVG0hsKPfn+v1qJH1rri6FqF2ZYmlinRIyYOwJ54455Heu7oY+hx1aryKTfPGH9+jfdOaRD09o8VjG5bZyzn+JvJqHrmjnVZ7KQTtAIpg25OGHBHB+jfyFUHTF91FqLXN1PqtjcxrEcQW5DbWwcZG0Y5A81SdK6pfT6wV1XUpVuUcCS2mjwxYMMYPAx/r7Yz3cmkscFDomt8t3K7/J9CHS2mhCCkjORgyPISSfeoNv07a3tq1tcK8Mtu5T1I8AsDz5GD3q+M9yrANGmCMgf710ySCo3q553LkeOfrzmq3RTnoo8k8Yye9vbekkSbsrGoC8c9sZNSaixlo2T4i6ng7u/yqUORWhNMrFKUqQFKUoBSlKAUpSgIk1oHkLoxVj3GMgmst1Lp6i8tmuxBIskcke/8rgcEhc+/fj/CPGa2fmqXqCfTYns/7SgjklEha2MgyFkxjOfHDYrNPT1Zc2iUd0vjEzsHTosk0m8nKTyG5HrHb8PpsOO/tgH7mtPrcmzTpo4GRbhU3QqxwCw7A47A9qhX9zNcWzRyiNwSAQuQVOM8e9eVlNOtwu0eu+3auRkgDjP+/wA685a+qMlCv39P3NDhOa3S9Fbp3WsX9oDS7q2nhvs7TE+1l3YzgOD2x2yPvUe/bpnqK81Fbe5EGqSQPA7u/ACsAGK5/wAQXB85Fd7zTrnTeoX1FoY/SmhHxBu8gzgfLAxWW1SUv0cNPHrm5uLtEZJ8bRt+M7SOcZUfpXpKUnH5IuhCtyTreOvZo+nOk7yx0TVo2ltppLqBlh9ByR2xyWAx5rz6UTX9JmgsH0WCOInDXBAL49yQeR/zmqPpW6lh06GZ5blXudSit0MRH5ETcc58YIBx5Fe+j9Va9eTafBI8gF3Op9UovxRsvCjjjvn9K4nHjBdZG6Xk3Yf++jt/0tqlzpWpmawkjvBetcQEsv7xTwQOfOSfsK7r0nqidG3kDWbC8lnjcRmRdxCtyfbtjueauNQ6su9O1+5gkt/UsIjGGmTGYy/bOf8AX/KqiTXNclOut+Mle3s4p8ERqAjq2E585ANGoZEZ6mUV1jKa/sT+nLTqLT4rkQ2Gm2kZgO3YhDPJg7S5yexx/Oo2l6XrmrdTWd7qKWsCwKVZoWyWGD2yWz384Hy711E91HcWovdVuJLT8EJbjaPzNv2heMkEk4OPaoHT2qnpiKS7tmiERl2z6XL8E4Unh1Jxk+D4OAeOakucIhiTcmsbmfVzH6XxKcjOMNnPPgV1RiJFDOpbGQPYZ5H6Yqju9aj1qbTrPQrpJGmkE87g/wB3Cp+IEeCSQuD7n2rSPFG/51B+ZFWOCfR5zTj2QNTdpDBaQFvWeVGyv8CqwJJ9hxj55q0HausaKgwq4Gc13FdjHBEUpSpAUpSgFKUoBSlKA4NfO/2n3QS80+HcBhGYg/M4/wAq+i1Eu7C0vV23ltDOvtIgb+tcayaNLeqLVY1nBiulNVF/am2mkVngw2W/iTPcfMHirwWl5bRw3OlKkjyKA0c0hCjP8WeTjzj9KyH7Rb3TOizA2jafHFqN2jhSP7tEGMnZ2JzjA7eazvT3VPUSzzQ3WurcXE8SyQQz7ZIpFYZxlQGVhzkDt7GvNWmqptlY/wDhrtj5m7KlhP0TuoOvbi6ii0/UEkjt1uWW7eyUCSZAx2iMMeM4GTnPPHtWs0LTb46fDcXVgIrTaptbHaPUtUHYHjO7H6YrJ9KdAS6nZw65NqjrMgYxW9uArRyrldpck9iPat7Z6k9r0/bWl9LK1+sSpK0ikMTjk5/lmtU7Y1xc59Fd6hxCr8/chPDpKLAPSWJIJGaNU4Cs2cnA98mvWKw01VsfRDhLM5gVdxC5GPvx7162zQaobSzMKFY8l3IyxA+fjOf51JvdJtrFFNu1wN2fh9YkYx8/mRUa742V710jM96e1sw9/ol7f9T3ZlZoNPeSJ3lk+FXCIoGM9+c/TNXGk9OWbvc+rO9y1zvE6xOypJuYkZ88Zx3FW5t7X+0LdolaWNnUFZyTyTg9/rn7VoLi1QxAQoqleVC8Z967DbLLjyXW6m1xjF8cFZpul2lrJFEIUi9JdqIgwAM5HPfHf75qn/aLpem6lZx2yxB9YP8A6JYsbifn42d85+3OK9bzXJC5kRWRYnAYvwcA/wAs4I+uPernQ3/GtNfmEJvYqhI+LHsTV6i1HkywuxPMXyj5ItzqnQ+vSwWskE100IjdVjLpkgNgdjkcc/yq2Tqvqq1EWoXM4aB3CmKSNAjEclRgZ7DuP9q4vEtV6iu5dVLRvHLJuIUliOSAPkeOaob68udTaKwtBNK7MVSIZblv6fM/I1D+E+gjVCxJyS6WWfc9LvotSsYLuBgUljVwMg4yAcH9al1V9OWcmn6RZWjyI6QW8calBwQqgZz86tKuR89LGXjoUpShwUpSgFKUoBSlKAVwa5pQHx79uehXk89nrMUcklrDE0U5Xn0uchiPY85PyFfLLeW3t0kk2SCfCtBNHIFVGBySwwc5HHiv1kyK6lXUMDwQRnNVEPSvT8F6LyHRdPjuQciRbZQQfft3qqVeXk206vZDY0Zv9mWnanb9E7rqSW3u7uZ7hS6jcoY5GQffv/8AKpGuakb5TFbgNsYMpGAcf7/atZfwvNZzRQna7oVB7V80ljubXLSQ3FqM/Ef71R9fI+/j615/6k7FWoQ6ZVXbDyOcy+0e3n2PeQX8dvPGv76OeHaoHfBOe3zq4vJZnjjNymNo5KrwScdjk57VX9E2Zltprm5XfHKw2ArhWAHfB79/pVxqEZku1TxtBUDGQM8kZqVdWzTJPhsOxO3dnKKhHb8RE0eA6vn4h24I5/WrYafcTI0k14+9lwpTsv6YqH+DihLSMp3NkE8ZPtk1O0SUywyKGyqMApHbt4ppUovY3/MlfJSWUU8ujf8AcuPWe4djufcO3fjnOe+Dmp8drJEAFZgB2wcYqw2+lKQV/MxYH3965bnAUEsfFXWKU5csrrcYrCRU3ug2GuhH1CEPJE+13BKl1x24+o/SpOi9N6Xo8sslhZwxO/G8DL7eOCx575q0toRDHtzuJOWPua9q1QTwskXZLG3PBwBjtXNKVMrFKUoBSlKAUpSgFKUoBSlKAUpSgODUNtMtXuZJ5IxIZFwyyfEv6HiptcYqLin2gcKoUAAAAccV43dqlyoVsgjsw7ipFKSipLDBUyabcSsFluFMY/8Aacn68/8A75qwtoFt4widvc9zXtSq69PXXLdFcnXJvs6lQRgjI+dFRV/KoH0FdqVacFKUroFKUoBSlKAUpS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1028" name="Picture 4" descr="http://t2.gstatic.com/images?q=tbn:ANd9GcQsKxg2ELYYjQeu-m-R1bM44ZBop4fF7hOI7ZFghiLGhjJ3vXF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7" y="1290493"/>
            <a:ext cx="4115417" cy="316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1.gstatic.com/images?q=tbn:ANd9GcQMF1z2SzyJNW0qBtLFoeVN_cXffab5TNmjclUIkulKvC-3CcG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143" y="7937"/>
            <a:ext cx="3751329" cy="29772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itinere.info/consell/09-10/img/drets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636912"/>
            <a:ext cx="3238500" cy="36766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QuadreDeText 2"/>
          <p:cNvSpPr txBox="1"/>
          <p:nvPr/>
        </p:nvSpPr>
        <p:spPr>
          <a:xfrm>
            <a:off x="6619655" y="5617656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mtClean="0"/>
              <a:t>Laia Carreras</a:t>
            </a:r>
            <a:endParaRPr lang="ca-ES" dirty="0" smtClean="0"/>
          </a:p>
          <a:p>
            <a:r>
              <a:rPr lang="ca-ES" dirty="0" smtClean="0"/>
              <a:t>Maria </a:t>
            </a:r>
            <a:r>
              <a:rPr lang="ca-ES" dirty="0" err="1" smtClean="0"/>
              <a:t>Pairó</a:t>
            </a:r>
            <a:endParaRPr lang="ca-ES" dirty="0" smtClean="0"/>
          </a:p>
          <a:p>
            <a:r>
              <a:rPr lang="ca-ES" dirty="0" smtClean="0"/>
              <a:t>Blanca Moya</a:t>
            </a:r>
          </a:p>
          <a:p>
            <a:r>
              <a:rPr lang="ca-ES" dirty="0" smtClean="0"/>
              <a:t>Carolina París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20587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39552" y="1247690"/>
            <a:ext cx="7467600" cy="4873752"/>
          </a:xfrm>
        </p:spPr>
        <p:txBody>
          <a:bodyPr/>
          <a:lstStyle/>
          <a:p>
            <a:r>
              <a:rPr lang="ca-ES" dirty="0" smtClean="0">
                <a:latin typeface="Calibri" pitchFamily="34" charset="0"/>
                <a:cs typeface="Calibri" pitchFamily="34" charset="0"/>
              </a:rPr>
              <a:t>Tots els nens i nenes del món tenim una sèrie de drets que podem exercitar i deures que hem de complir.</a:t>
            </a:r>
          </a:p>
          <a:p>
            <a:r>
              <a:rPr lang="ca-ES" dirty="0" smtClean="0">
                <a:latin typeface="Calibri" pitchFamily="34" charset="0"/>
                <a:cs typeface="Calibri" pitchFamily="34" charset="0"/>
              </a:rPr>
              <a:t>Tenir </a:t>
            </a:r>
            <a:r>
              <a:rPr lang="ca-ES" dirty="0" smtClean="0">
                <a:latin typeface="Calibri" pitchFamily="34" charset="0"/>
                <a:cs typeface="Calibri" pitchFamily="34" charset="0"/>
              </a:rPr>
              <a:t>drets </a:t>
            </a:r>
            <a:r>
              <a:rPr lang="ca-ES" dirty="0" smtClean="0">
                <a:latin typeface="Calibri" pitchFamily="34" charset="0"/>
                <a:cs typeface="Calibri" pitchFamily="34" charset="0"/>
              </a:rPr>
              <a:t>no comporta fer el que vulguis, </a:t>
            </a:r>
            <a:r>
              <a:rPr lang="ca-ES" dirty="0" smtClean="0">
                <a:latin typeface="Calibri" pitchFamily="34" charset="0"/>
                <a:cs typeface="Calibri" pitchFamily="34" charset="0"/>
              </a:rPr>
              <a:t>sinó que </a:t>
            </a:r>
            <a:r>
              <a:rPr lang="ca-ES" dirty="0" smtClean="0">
                <a:latin typeface="Calibri" pitchFamily="34" charset="0"/>
                <a:cs typeface="Calibri" pitchFamily="34" charset="0"/>
              </a:rPr>
              <a:t>et garanteix les necessitats bàsiques reconegudes de tot </a:t>
            </a:r>
            <a:r>
              <a:rPr lang="ca-ES" dirty="0" smtClean="0">
                <a:latin typeface="Calibri" pitchFamily="34" charset="0"/>
                <a:cs typeface="Calibri" pitchFamily="34" charset="0"/>
              </a:rPr>
              <a:t>ésser </a:t>
            </a:r>
            <a:r>
              <a:rPr lang="ca-ES" dirty="0" smtClean="0">
                <a:latin typeface="Calibri" pitchFamily="34" charset="0"/>
                <a:cs typeface="Calibri" pitchFamily="34" charset="0"/>
              </a:rPr>
              <a:t>humà.</a:t>
            </a:r>
            <a:endParaRPr lang="ca-E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http://t3.gstatic.com/images?q=tbn:ANd9GcTvYG6tIKCOl17uTbrXNqiZqOnSNY-iHbZ8_tJ_wLkfOFB6k4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852936"/>
            <a:ext cx="358322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QuadreDeText 3"/>
          <p:cNvSpPr txBox="1"/>
          <p:nvPr/>
        </p:nvSpPr>
        <p:spPr>
          <a:xfrm>
            <a:off x="899592" y="332656"/>
            <a:ext cx="34701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INTRODUCCIÓ</a:t>
            </a:r>
            <a:endParaRPr lang="ca-ES" sz="4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4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4662">
        <p:push dir="u"/>
      </p:transition>
    </mc:Choice>
    <mc:Fallback xmlns="">
      <p:transition spd="slow" advClick="0" advTm="14662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67600" cy="1143000"/>
          </a:xfrm>
        </p:spPr>
        <p:txBody>
          <a:bodyPr>
            <a:noAutofit/>
          </a:bodyPr>
          <a:lstStyle/>
          <a:p>
            <a:r>
              <a:rPr lang="ca-ES" sz="4400" dirty="0" smtClean="0">
                <a:latin typeface="Calibri" pitchFamily="34" charset="0"/>
                <a:cs typeface="Calibri" pitchFamily="34" charset="0"/>
              </a:rPr>
              <a:t>CONVENCIÓ DELS DRETS DELS INFANTS:</a:t>
            </a:r>
            <a:endParaRPr lang="ca-ES" sz="4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1772816"/>
            <a:ext cx="7467600" cy="4873752"/>
          </a:xfrm>
        </p:spPr>
        <p:txBody>
          <a:bodyPr>
            <a:normAutofit/>
          </a:bodyPr>
          <a:lstStyle/>
          <a:p>
            <a:r>
              <a:rPr lang="ca-ES" dirty="0" smtClean="0">
                <a:latin typeface="Calibri" pitchFamily="34" charset="0"/>
                <a:cs typeface="Calibri" pitchFamily="34" charset="0"/>
              </a:rPr>
              <a:t>És un tractat internacional de les Nacions Unides, que estableix els drets civils, polítics, econòmics, socials i culturals de la infància. Va ser adoptada el 22 del Novembre del 1989. Consta de 54 articles.</a:t>
            </a:r>
          </a:p>
          <a:p>
            <a:r>
              <a:rPr lang="ca-ES" dirty="0" smtClean="0">
                <a:latin typeface="Calibri" pitchFamily="34" charset="0"/>
                <a:cs typeface="Calibri" pitchFamily="34" charset="0"/>
              </a:rPr>
              <a:t>Ara introduirem els 10 principis més importants.</a:t>
            </a:r>
            <a:endParaRPr lang="ca-E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 descr="http://t3.gstatic.com/images?q=tbn:ANd9GcTOBsm4ZBLInBOmckAXVtg8NmlQgMH-QB1RNeAVJS0-mVa_kC4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98293"/>
            <a:ext cx="2592288" cy="25922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t3.gstatic.com/images?q=tbn:ANd9GcTRdOR3LGBNluOvUb6kuZ67Ku_q49WDA1IM_9rCqpqy68Ilj30Ac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220" y="3834898"/>
            <a:ext cx="2566666" cy="297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5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2881">
        <p14:ripple/>
      </p:transition>
    </mc:Choice>
    <mc:Fallback xmlns="">
      <p:transition spd="slow" advClick="0" advTm="1288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4400" dirty="0" smtClean="0">
                <a:latin typeface="Calibri" pitchFamily="34" charset="0"/>
                <a:cs typeface="Calibri" pitchFamily="34" charset="0"/>
              </a:rPr>
              <a:t>PRINCIPI 1:</a:t>
            </a:r>
            <a:endParaRPr lang="ca-ES" sz="4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95536" y="1556792"/>
            <a:ext cx="8064896" cy="4572000"/>
          </a:xfrm>
        </p:spPr>
        <p:txBody>
          <a:bodyPr/>
          <a:lstStyle/>
          <a:p>
            <a:r>
              <a:rPr lang="ca-ES" dirty="0" smtClean="0">
                <a:latin typeface="Calibri" pitchFamily="34" charset="0"/>
                <a:cs typeface="Calibri" pitchFamily="34" charset="0"/>
              </a:rPr>
              <a:t>Tots els nens i </a:t>
            </a:r>
            <a:r>
              <a:rPr lang="ca-ES" dirty="0" smtClean="0">
                <a:latin typeface="Calibri" pitchFamily="34" charset="0"/>
                <a:cs typeface="Calibri" pitchFamily="34" charset="0"/>
              </a:rPr>
              <a:t>nenes </a:t>
            </a:r>
            <a:r>
              <a:rPr lang="ca-ES" dirty="0" smtClean="0">
                <a:latin typeface="Calibri" pitchFamily="34" charset="0"/>
                <a:cs typeface="Calibri" pitchFamily="34" charset="0"/>
              </a:rPr>
              <a:t>han de ser reconeguts sense discriminació </a:t>
            </a:r>
            <a:r>
              <a:rPr lang="ca-ES" dirty="0" smtClean="0">
                <a:latin typeface="Calibri" pitchFamily="34" charset="0"/>
                <a:cs typeface="Calibri" pitchFamily="34" charset="0"/>
              </a:rPr>
              <a:t>de</a:t>
            </a:r>
            <a:r>
              <a:rPr lang="ca-E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a-ES" dirty="0" smtClean="0">
                <a:latin typeface="Calibri" pitchFamily="34" charset="0"/>
                <a:cs typeface="Calibri" pitchFamily="34" charset="0"/>
              </a:rPr>
              <a:t>raça, </a:t>
            </a:r>
            <a:r>
              <a:rPr lang="ca-ES" dirty="0" smtClean="0">
                <a:latin typeface="Calibri" pitchFamily="34" charset="0"/>
                <a:cs typeface="Calibri" pitchFamily="34" charset="0"/>
              </a:rPr>
              <a:t>color </a:t>
            </a:r>
            <a:r>
              <a:rPr lang="ca-ES" dirty="0" smtClean="0">
                <a:latin typeface="Calibri" pitchFamily="34" charset="0"/>
                <a:cs typeface="Calibri" pitchFamily="34" charset="0"/>
              </a:rPr>
              <a:t>de la </a:t>
            </a:r>
            <a:r>
              <a:rPr lang="ca-ES" dirty="0" smtClean="0">
                <a:latin typeface="Calibri" pitchFamily="34" charset="0"/>
                <a:cs typeface="Calibri" pitchFamily="34" charset="0"/>
              </a:rPr>
              <a:t>pell,  sexe o  </a:t>
            </a:r>
            <a:r>
              <a:rPr lang="ca-ES" dirty="0" smtClean="0">
                <a:latin typeface="Calibri" pitchFamily="34" charset="0"/>
                <a:cs typeface="Calibri" pitchFamily="34" charset="0"/>
              </a:rPr>
              <a:t>posició </a:t>
            </a:r>
            <a:r>
              <a:rPr lang="ca-ES" dirty="0" smtClean="0">
                <a:latin typeface="Calibri" pitchFamily="34" charset="0"/>
                <a:cs typeface="Calibri" pitchFamily="34" charset="0"/>
              </a:rPr>
              <a:t>econòmica</a:t>
            </a:r>
            <a:r>
              <a:rPr lang="ca-ES" dirty="0">
                <a:latin typeface="Calibri" pitchFamily="34" charset="0"/>
                <a:cs typeface="Calibri" pitchFamily="34" charset="0"/>
              </a:rPr>
              <a:t>.</a:t>
            </a:r>
            <a:endParaRPr lang="ca-ES" dirty="0" smtClean="0">
              <a:latin typeface="Calibri" pitchFamily="34" charset="0"/>
              <a:cs typeface="Calibri" pitchFamily="34" charset="0"/>
            </a:endParaRPr>
          </a:p>
          <a:p>
            <a:endParaRPr lang="ca-E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 descr="http://www.enredate.org/images/img4d35903cc99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08" y="2708920"/>
            <a:ext cx="3182080" cy="22274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7" name="Picture 5" descr="C:\Users\usuario\Downloads\principi 1 mafalda en color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2" y="3834389"/>
            <a:ext cx="4875425" cy="257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95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1895">
        <p:push dir="u"/>
      </p:transition>
    </mc:Choice>
    <mc:Fallback xmlns="">
      <p:transition spd="slow" advTm="11895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4400" dirty="0" smtClean="0">
                <a:latin typeface="Calibri" pitchFamily="34" charset="0"/>
                <a:cs typeface="Calibri" pitchFamily="34" charset="0"/>
              </a:rPr>
              <a:t>PRINCIPI 2:</a:t>
            </a:r>
            <a:endParaRPr lang="ca-ES" sz="4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87208" cy="1468760"/>
          </a:xfrm>
        </p:spPr>
        <p:txBody>
          <a:bodyPr>
            <a:normAutofit/>
          </a:bodyPr>
          <a:lstStyle/>
          <a:p>
            <a:r>
              <a:rPr lang="ca-ES" dirty="0" smtClean="0">
                <a:latin typeface="Calibri" pitchFamily="34" charset="0"/>
                <a:cs typeface="Calibri" pitchFamily="34" charset="0"/>
              </a:rPr>
              <a:t>Tots els </a:t>
            </a:r>
            <a:r>
              <a:rPr lang="ca-ES" dirty="0" smtClean="0">
                <a:latin typeface="Calibri" pitchFamily="34" charset="0"/>
                <a:cs typeface="Calibri" pitchFamily="34" charset="0"/>
              </a:rPr>
              <a:t>infants </a:t>
            </a:r>
            <a:r>
              <a:rPr lang="ca-ES" dirty="0" smtClean="0">
                <a:latin typeface="Calibri" pitchFamily="34" charset="0"/>
                <a:cs typeface="Calibri" pitchFamily="34" charset="0"/>
              </a:rPr>
              <a:t>han de tenir dret a una protecció especial perquè puguin créixer.</a:t>
            </a:r>
          </a:p>
          <a:p>
            <a:endParaRPr lang="ca-E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36912"/>
            <a:ext cx="4089648" cy="3657600"/>
          </a:xfrm>
        </p:spPr>
      </p:pic>
      <p:pic>
        <p:nvPicPr>
          <p:cNvPr id="4098" name="Picture 2" descr="http://t3.gstatic.com/images?q=tbn:ANd9GcSd0tiZV9Z1b8iUQ_NgU-uJSLQ1-aYbn3Bwj5tp0TcZ8Yt6i44de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2636912"/>
            <a:ext cx="2016224" cy="26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19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8721">
        <p14:honeycomb/>
      </p:transition>
    </mc:Choice>
    <mc:Fallback xmlns="">
      <p:transition spd="slow" advTm="872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4400" dirty="0" smtClean="0">
                <a:latin typeface="Calibri" pitchFamily="34" charset="0"/>
                <a:cs typeface="Calibri" pitchFamily="34" charset="0"/>
              </a:rPr>
              <a:t>PRINCIPI 3:</a:t>
            </a:r>
            <a:endParaRPr lang="ca-ES" sz="4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15200" cy="1252736"/>
          </a:xfrm>
        </p:spPr>
        <p:txBody>
          <a:bodyPr/>
          <a:lstStyle/>
          <a:p>
            <a:r>
              <a:rPr lang="ca-ES" dirty="0" smtClean="0">
                <a:latin typeface="Calibri" pitchFamily="34" charset="0"/>
                <a:cs typeface="Calibri" pitchFamily="34" charset="0"/>
              </a:rPr>
              <a:t>Tothom </a:t>
            </a:r>
            <a:r>
              <a:rPr lang="ca-ES" dirty="0" smtClean="0">
                <a:latin typeface="Calibri" pitchFamily="34" charset="0"/>
                <a:cs typeface="Calibri" pitchFamily="34" charset="0"/>
              </a:rPr>
              <a:t>té </a:t>
            </a:r>
            <a:r>
              <a:rPr lang="ca-ES" dirty="0" smtClean="0">
                <a:latin typeface="Calibri" pitchFamily="34" charset="0"/>
                <a:cs typeface="Calibri" pitchFamily="34" charset="0"/>
              </a:rPr>
              <a:t>dret a tenir un nom i una nacionalitat</a:t>
            </a:r>
            <a:r>
              <a:rPr lang="ca-ES" dirty="0" smtClean="0"/>
              <a:t>.</a:t>
            </a:r>
          </a:p>
          <a:p>
            <a:endParaRPr lang="ca-ES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36912"/>
            <a:ext cx="4026155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4" name="Picture 2" descr="C:\Users\usuario\Downloads\principi 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184" y="2276872"/>
            <a:ext cx="2627319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89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937">
        <p:split orient="vert"/>
      </p:transition>
    </mc:Choice>
    <mc:Fallback xmlns="">
      <p:transition spd="slow" advTm="593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4400" dirty="0" smtClean="0">
                <a:latin typeface="Calibri" pitchFamily="34" charset="0"/>
                <a:cs typeface="Calibri" pitchFamily="34" charset="0"/>
              </a:rPr>
              <a:t>PRINCIPI 4:</a:t>
            </a:r>
            <a:endParaRPr lang="ca-ES" sz="4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87208" cy="1612776"/>
          </a:xfrm>
        </p:spPr>
        <p:txBody>
          <a:bodyPr/>
          <a:lstStyle/>
          <a:p>
            <a:r>
              <a:rPr lang="ca-ES" dirty="0" smtClean="0">
                <a:latin typeface="Calibri" pitchFamily="34" charset="0"/>
                <a:cs typeface="Calibri" pitchFamily="34" charset="0"/>
              </a:rPr>
              <a:t>Els </a:t>
            </a:r>
            <a:r>
              <a:rPr lang="ca-ES" dirty="0" smtClean="0">
                <a:latin typeface="Calibri" pitchFamily="34" charset="0"/>
                <a:cs typeface="Calibri" pitchFamily="34" charset="0"/>
              </a:rPr>
              <a:t>nens </a:t>
            </a:r>
            <a:r>
              <a:rPr lang="ca-ES" dirty="0" smtClean="0">
                <a:latin typeface="Calibri" pitchFamily="34" charset="0"/>
                <a:cs typeface="Calibri" pitchFamily="34" charset="0"/>
              </a:rPr>
              <a:t>tenim dret a tenir un habitatge, una </a:t>
            </a:r>
            <a:r>
              <a:rPr lang="ca-ES" dirty="0" smtClean="0">
                <a:latin typeface="Calibri" pitchFamily="34" charset="0"/>
                <a:cs typeface="Calibri" pitchFamily="34" charset="0"/>
              </a:rPr>
              <a:t>alimentació </a:t>
            </a:r>
            <a:r>
              <a:rPr lang="ca-ES" dirty="0" smtClean="0">
                <a:latin typeface="Calibri" pitchFamily="34" charset="0"/>
                <a:cs typeface="Calibri" pitchFamily="34" charset="0"/>
              </a:rPr>
              <a:t>i serveis mèdics. </a:t>
            </a:r>
          </a:p>
          <a:p>
            <a:endParaRPr lang="ca-ES" dirty="0"/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348880"/>
            <a:ext cx="3744416" cy="4140300"/>
          </a:xfrm>
        </p:spPr>
      </p:pic>
      <p:sp>
        <p:nvSpPr>
          <p:cNvPr id="4" name="AutoShape 2" descr="data:image/jpg;base64,/9j/4AAQSkZJRgABAQAAAQABAAD/2wBDAAkGBwgHBgkIBwgKCgkLDRYPDQwMDRsUFRAWIB0iIiAdHx8kKDQsJCYxJx8fLT0tMTU3Ojo6Iys/RD84QzQ5Ojf/2wBDAQoKCg0MDRoPDxo3JR8lNzc3Nzc3Nzc3Nzc3Nzc3Nzc3Nzc3Nzc3Nzc3Nzc3Nzc3Nzc3Nzc3Nzc3Nzc3Nzc3Nzf/wAARCACFAMQDASIAAhEBAxEB/8QAHAABAAIDAQEBAAAAAAAAAAAAAAUGAwQHAQII/8QAQBAAAgEDAwEGAwcBBQYHAAAAAQIDAAQRBRIhMQYTIkFRYRRxgQcVIzJCkaFSM0NicrEkgrLB0eE0g5LCw9Lw/8QAGgEBAAMBAQEAAAAAAAAAAAAAAAIDBAEFBv/EACsRAAICAQQCAAQGAwAAAAAAAAABAgMRBBIhMQVBEyJRYQYUMkKhwXGB8P/aAAwDAQACEQMRAD8A7jSlKAUpSgFKUoBSvCcVE6pfmOVYra7jSUZaSMRGWQr08Kg5HPng1Gc1FZYRLZFYPjLc95tlVjEcOq8lfmOtRS2ouEEk9xeSFhkh5Sn7quAP2rLHawRlGSJQ6DCuRlh9TzXm2eUqh0myxVtkpHLHIqtG6srDIIOcivsHNQVzZnu5WsisVweUDE93u5Byo9cnOPnXmmajDp0VtYX00cSxxrFHNdSKj3DAD8q56fPBz5Y5rVp9ZVf+l8/Qi4uJP1hmmWJC7hioGSVGa19UvTZWrzH4cIoyzTymNQPmAc/tXMtQ7WXMsneWkBtXVuNk7lWHywCP3FW2XRr7J1UzseInT7PUbW8VTBKrEgkL58cH/UfvWaO5glWNo5VZZBlMH8w9q4nc9o9SlmjmJjWSPJygK7mIZdxAIycN8uBxxWhFqeqQyW863FzKluBFGrSPsAI/L4SP6ent7VR+dhnhGpePm1ltI7+rK35SCM44r6rluh9stRCPcTabc3UVue6+F09NscC+rDBJPpk4GK6FomsWOt6el7p06ywtwcHlD/S3oR6VphZGfKMllUq38xIUpSplYpSlAKUpQClKUApSlAKUpQClKxXLSJA7QRiWQDwoW2gn3PkKA1b/AFBLeWO3QPJcSciOMZIXzJPRR7n+TxWpbQBj326NQ7FysAAVj6lurV8uymQ/FObqfHMMKeFfmP8A7H9q3It3dIXjERwMoGBC+1eZqpN9FkT01jdlQZcgD3/asp54qD1eWWSKO5t1kuYVKyJBFtBlOOPExAA8QP0rzI0OyWC1GVNWR98jIwjW3EoH6ixYjb88jH1rAZZLyLuZWRmMywwyhQcSDqwBGDg5GP8ACfWsLXEFjaJcXMHcvIcNHGDK24ksVGB4uST0rFdb4dS0WCG2kjthc8zIBtiOxlUEHkElhg4IzwccZ3UaSuM8kpRai8kf20a4mnt47xLVZlXOI5Gdh5bsHhQecY5PrVTlj64GceVWbXLeGLUpI4Jprk4zLcSYO584IBHXGOfTp5YES8S5O9W56bfX/wDf61PUJytaNWmko1po0LXTTdWt9Pji1CcnONxP5eOvHPtx61OabbWtvqMuhzxGTTtVhFxBnIZDtzjd1yAOD1GB61YdKtLddEhgRU2TQ7nIH5iwyT+5/gVmGn2/d2alObMKIn/UMY8/fHNSiox/yclOcu3wV+60a9t0+LS6aO9tplRLqMDNxAzYAlU8OVyDk+9XLs0dVjS4ttZgtlmiZds1tGVSYEfmxjAPHTJqH1e9hitprZn/AB3jIjQggM2CQu7GATjAHX2qyaJqS6nYLchFXJxhH3qfQhsDIIwQcedbKXlGO/hkjSlKvM4pSlAKUpQClKUApSlAKUpQCsN4iyWsqujOpXlFbaW9s5FZq8PTmgK7PNcpJFawQmJdgItoFG8e7P8AkQD2yT5eh+LaKU372nfsTEgaZlJIj3ZxGp9eMljlj7ZGJ2+vbawh7+7lWOPIUEgkkngAAckn0HNVO4v7vUGuUtYo7OK43qFxhz+kyyEYI6YAHPqfIVOjd0d3YJN9Wigt7ueNQba0PdKxJHey8DYvryQM5/MSOoqOgknije3SN5RbxKIwfDuwSuATx0QH61HLBJfWsZm7ruY17u3hEB+G7vBBJQMTkjkHORx7g/Md/qtkyrcWD39jjC3VtOJJVx13qcFvmOfUHrVM9HOEcxWSyq2G7l4NuLtJpDwmSS/itwpcOLk92VKEhs59CCCR6V9Pc22s2V7DH3wgMbA3O1kUnHVDwTjg5HHvUbJLY3Uwv7LRr3UJ1fcsYKqu4fq2u4XPvjNb0dzb31vMdcv7bT7WMbbi3ZiH6BmVpGwMYPIUefWq40SeGk/9l7uXOWmRkyziyhkmhEaLZG8KIM91GACckgZY8nHkBgdK0xHcXEMd1bW7vbiQfiBl8Sk7SwGd2A3njyz05qe1nWJ9ShmtbSzOJLcrFbKyxzmBhgySs/EEZx5gsQMgZyBp2lnf6f8ADI1hAy25Z4ktbhlMAYY7ss4/EVizFT4RlQOuKtsp53x7K67njayVkW9t4be20+OI+HxzTnwpjHkOSTk+gGD7Z2LuD4qDuu+nhBOS0LlG+QI5wa9t5o7iISQtvTJGfMEcEEeRB4I6g1qXMeqnf8He2i5J2ia1Ztvtw4z+1Ydzzjo2Y4yuTcuJ47W3aaeQrEhGWJ884HzJPH1rNoRSx1KWzjVVhug1wqqoG2QEb/ocqfnmoa3051db3W70XcsfKDb3cEPuqZOW9zk8cY5qf0O0lmuTqUyNGmwx28bjDFSQWc56ZwMD0HPXjTp8ufDyjPe1t5J6va8r2t5jFKUoBSlKAUpSgFKUoBSvCQOprSbV9MHH3jZj/wA9f+tAb1aup3sOnWE15cbu7iXcQoyT6AD1JwK0j2m0RXZDqlruU4IEgPNe6hLFqmh3hs5FlBibYR0LAZH84oCuvDLJNLfXkneXa4j3de5LlcqnoqgqAepwxPWvbiP/AGO67khTJIsCnOMKCFxny6t9TWd2UWt5JuDL3neZz5YV68lBEcynnZeDI+bKf/dmtMUkihttmNEQlu7Ta48JAwkgPp/Sevyr5hBZmbCCQnDEFo2OOmR6+9YprDvLmVhK0UhnZd6/qDDcm5T4WA5XkZ9CKxR3GoCZLae3WYSISjR4YAqfEuwtu3D1BOQMgeVd3Y7GMnmq7YYWuHtVllU7Yo5lVhI54UK45BJOOT9POsEGiCK5mt5L1Z9P03GGv0Muy4I3TSA7gD+bqwJXLgYBxWG31yD72aSKRm+CQLBbSsSrXUmFjySAy7Qxzk8b+gNTG1NM02CyULNJISgWcAfESMSXBPQMxLHnAJNZNRck0kaaK8ptmpp7yW9pJeSxzSzSSSTzyLBiaVNxVJVXknbGAvd9So4B6HZbZboAEjbT3X8w8aQKw5JGfFCeAQOUPtyuhp0thFd6g8Um2aMd/PNdErJFBGu3a278hQ/lJyCGLeIEmt+3uFBe6tVZrcs0kiRxnfE46usZ5IOfEg5ycjOcnqeeSL7NO6sI7Rptu+1aZwwvbb82SMKZDyJBngFgfIHDYY1C01rtudZudGln06O7t135ntWEboP194MhVI5BIwenByBeG7qG0Vomkk02ZGchPGLdSOWQdWhPIK8lcjGAOI3VLNLu3S0mvfhnZUFpeHEkcnnGJP0thuVPGSTjByKjKuEu0SU5Lpmj2XvNWlxqN8PvJpGLWv4QEUYBxuBzgg9QEBcDzPSunxajZtHGzXVvlxxiUcnzAzX5m1S47YLrl5ooPcXN1cr3i2wEccjjOHx0zhc54PHtXQey+g22iWztcAX+oTjdcXMuHJbCnAzzjxfwaqtthTFYRZXXK19nYI5onbakiMfRWBrJmudoLOOVylnGkiFl3xoFJA255GP6hUgt49ujkXdzGEViSXLYC9SAc1RHXR9plr0kvTLrSqtb6ldxnu/jmkbdt/GjUnOM44C+XNZ/vTUdw2vaMo6/hNn+Gq1aqtlT080WKlc4svtTSeLvW0S7eIs22S3dXDIDw2CQQCMGpfTftH7OX13BZ/E3EFzOyoiXFrIgLN0G7G3k8detaSkuFK+evrSgPqvGBI4/mva8JoCKls9Vul2z3tvbqSDiCDcwx/ickH/0/wDWtf7nkBx94XTHHla24/8Ajrakh1xmYxX1gqknaGs3JA8s/iDNYmm1LTUa61W+s5bZBykNoyOWPAAJc+fligPJLGe3ty8uu3dvEgyWKW6hR7nu8UGvaTcb7WHU7drh4zsWRwpbyyM4zz6VD3t/au8d12gvrGLY2YbYzDZF7tk+N/fGB5epqvbHtT2f1GxMKz/eCxu8biO2eZQWQqATjA5YHg58IHnXRgsmkES6NZ2ryI04G28I6RsmO8B645O0Z8jkZrbYFrG5mP8Ae5lUeeMDb/wg/vXL5ftA0DRIptPsLW6Rgx2BIu7i7pgCUdTz13EEDjdjpkV0PSO0OndpNKgutJlVhcOEaI/nhOMsrDywPpzxV0JZ4ZXOOGbs8ebuTqfwkfaOuVdiP+YrU1FC8E3wb93M8DXMEoAOyVAArj3wQD6gVIrIonupwfDEFQ/NQWP/ABfxWjct93WDTyAk2tg2QOTkBeMfMVN4xyRWckXp0CanbiBTbHT1QF7aWXvXln/VNOwOMLjIGeTg8YGEVpc6lbNcXMrLZyWsjRpMm4zQJnb3sZ8PiyDxg4x0ORXLPs4s9Z026kj1bS9RHZ64H+3IUdVwOQSvUjIAIHUcHjiu26s8oheBJO6vr7NtaKi/2QxksSPIAZJ6DAUcnnGtlnKw8F+Wis3dxpmlaVEby7jWe8tLdrjvJizyZeMsMEk42DgDyFfH3tFfa5BqXZ6V2+Kmm75WhaNbyOMKoYNjKsmNu4gDy5Fa2tditMBmlmS7t2WWOOZ7RTJHcgqoUYLbozjaMk7Qeas9tprW01oh7i3ZblbfuoFAWOHuG2xL64LbifPk8DAE0vRw1YbhJk+P0xlhl35vLac91k85LAcRyZ6SDKPjBOCCK7rWswWVvFKoeKyvUcNpwhUzyMSN3cr+WND4t7ElDgFASc1atT0hbsSw5Tv3Rri0kcf2bhvEpxgmMtjK5wQSDVJ7Pdk7nX9TuNV7TzySnvWjlRvC0zqSpX/CgwRgdc+nJxV6yMpzrlxKP856aJ/Dbxj2RGmX+oahrEMlhYwG3VkjcrEe5PQbZJ25ZwFADk5z09D0e4tntGVbpVltpTtjkY5ZGI/K58/QN55APPJkna3s9MkhsooBFFENlumAgB4UEDov/SsJtYrLSrsXxjeKTGYoUKICcAKi5JBJx59TnAryPK6lQnCSfL4xjl/dPrg1VRdbMHdRsWJB8XXk+mP+X8VmESsTuycg5BPXIwRWKEOscYkbc4QBj6kDms4NVqTXs9JxWM4PtIk3AnJIOcn1xj/SnwsfdlIhtYKQmDwDt2g/QVjErM5SJScdX8hxn69azQpJPM8dtG1xKpGeQEjPlk+X8mtFanJ8dmexxS5OVr2snt7OO3igsLcwwwxyR2tt4o9hXvVZjwOVfjp5ZOVNTPZLsbqmuapHqF4hXSu/Fxm9hKyM27J7tMDZyDyfU43dR0TTuxWkW+pvqlxbRzX0jB2PPdq4/Uqnoff15qzYr3k21yeS/seY+VK+qV04fEzMkTMiF2AyEGAW9ueKjDe6o4bu9KRCuf7e7Cg/LaG/nFfeqK0pSPub5lU7t1tL3efYkOpNRrWFz4ZIbbUgwOQH1Z+PmNxB+XSgK8+udp9XZo7a8ttJTvZIz3NqbhxtOM7mIVc9fymltp1vfq66hqGoam8LbJPipWVSf8i4X+Kx6V8VBfa1bzqySxzCQIrByQRnHQZz8ql7eYyKN0EkTEZIZeB7Z9ayznLODdVXHang07Ts9oti4ez0mxhf+uO3UN++Kqetac7atr1kHMcV3AlwmFHEgG0kH/dWr7mqz2iXutb06fGFlSSBj5ZIBH/Ca7TJ7xfFbODjc3ZXtBq93PfWumym3lfeszkIm09BkkZx048xXdvsy7E6Zo/Za1mTc19eRLNNdLlHBIBC+wHTB+oqvaLdGxtxazSljbyOiKRgINx4xnr7+3HFT2k67c2N2kVlGbmOZ+bTdggnqyHy45IPHnx56YwsSbng5PQ2Rp+L6J2bR762srlW1C1ljIdzJcQ92RnJO5gduP8Ad6VHRNqOpCO6MNrHBOImxvfcFVi2cFR1BHBxX2Z7nW9UlXUMQW1pgx2CuH73P5ZmYdVPIA6ZBzk9JbPHSvlfOebspm9NR37/AO/spppT+ZnzIqyo0cih0YYZW5BHnmq7p2pWlrr1xp8129xqTbYoLmUAqiH+6GOhGFJ/qOPMVtdrr+807SDPZbQ28I0jY8AOcEA+ecCuWOTuJLZPrnJJ9c1r/Bvi7bYT1DniL4x9/qzD5PXrTyjBLL/o60dl5IFSIS2VpOBFubd8Xcg5z/lRsk9fEpOPAM/drELu7e6EgdIZGhtnIyJJiMSTZ88coBjgK3ka5ha6/qthAkVrfyxxRRssaEKwjBGPDkHHt/3qzx9o00bS7U6rrunW84gMa2ZA/CUgAHwkncF9QRzjjrX0etj+Tcfifu6xlkdLqY6jOzPH1LbZRtJPJdyHIbMcCgcJGDxz5lsbj9PSo6bSJbe7bULV3nMcrSxWoO0eMnvRnOCTnjPQj3qqX/2tdm9NtY4tKjuL4xrsRFQxgYHHJ8vlVQ1b7ZdauEKadZ21iTxvJMrD9xj+K+Iq0flbdVLUJbdz9/RPhY7PT31pYOkWMepRpGn3VIi/C/DS7nXO0N+C3XHCltwzwemetSt7Mbq82ggwW54wch5MdfoD+5PpX501Htj2k1QbLzWbuQN+hH2A/RcVbPs/s/tCjWKPR9PnbT1Y5ju1EcXPJwWwf2r2Z+NttkrbGty6STx/IrvjGXK4Otu4QZA3N5KOpNfK948gRgzyfohgBZvqR/rwPLJrc0TQNWuIx99Ja2KjrFZSmQv77iq7fPoCfcVabKwtrGPu7WJY1PJxyWPqSeSfc1Onx8v38F9usi/0kPYaE7xobsiGPH/h4mPTyywx+w/c1OW1vFbRLDBEkcajhVGAKygYGK9r066oVrEUYJzlN5kxSlKsIilKUB5gUwK+LgBoWDSGMYyXBxj61DTvpM6hJdaJUc4S/wC7P7qQaAh9YjS07Y94Ot7bfyh/71sYzUd2lTTLe50y6s75riZLkIQ180xCtweGY/xX3K8cbL8YJk/G/Dy5OT5fl6D51ltWJG6iXym6ar/bNGXT4bpRzbXEcjH0XOD/AATUtp9xLcJLJKMLvITMZU4Hrnr86+NYt1vdLurcjPeRMMfSoReJZLZrcmUvVre7vL67mtVjZ7eGItFEuJJVwVL/AOJgFGeM4HtWlpetyWEspaPvoZoWhdQ2G2nzXqCfY8HocVq61qE0M1jdRTSQyXNiWjmRfFDImDu4IPRmHFQlp2n064ma311Xs7snd8fbKHSVjzukiyME+qEcnpXqwsjjbPou0XkK41PTalZh6x2i7WXaS2sZoBa2wWJLgys4iWIRxlVVoo4l3AJ4Q/X82eBVl1Ht92W05T32sW7n+iDMjD5gVz+zi0u8hM1h2jt7h1GRBHp85mc+ip1PzGRVUsPsx7Yak4aDRJoo2yd87pGAPqc/xXjeS8PpNbZGyWcpevZRq56WvbHStte8lk7a9pbrWr6J4JbiPTJI0ltomG3eMkb8efIPX0qOg1J3GJ0BxyXXr+1XJewOrr2Ms9J1aO3XU7N3+75YptwlRjuaFsgYPUr5cVR44Gjdo5UZJFO1lZcFT5gj619D46FVNCqqWMHgamv4kszWUy5R9jNfm0/474KHuTH3ir8SoZ1+vAJ9zXJbbQNUuSSlqcbiC7sABzyc55rrWgdooodN+7dagur2yGTHGt0yrg/oZejJ14OR7Vq3lyNX1W4uppbGxaY5AmlWGMAKAFBI5OP3xXLFZZPNr4RbRVXVHFa7K/2O+yy47STyxz6rBa9ztZ1SMyMQT5cgeVdR0P7Fey+neK9E+oyes7bVH+6KyfZpYCDUJLiG8gu1MDLI9oxeFTuG0B8AM3DZA6cV0esU9u75ejQQum9lOz2luHsNE0+Bx/eJbru/fGamQAOgr2lRB5gV7SlAKUpQClKUApSlAeEZHNatzDcZX4T4cLjnvVJ/bBrbpQFe1vTdR1DS7m0PwY7xCAyIwYNjggluuapzHXpdLisZezOp3N1GAGk76OJCwPXeWzj6V1LFYriHvoym+RM+cbbT+9RlFS7JwsceijWth2wvyBcWmm6THjmR5jdP9AAoH81hk0Oznkkh1TtpdzoR+JbWrRxD5ZQFgPrVsPZrSXbdcWnxRHQ3UjTbflvJx9KlIYYoBiGJIweoRQKKEfodds32ynaX2Z7KwzRw2egTSAjaZZ7dyqjHmZOfLyzVltNE0qzQLa6daRAdNkKj/lUhSpFZFX+rW2n7t8M7bTtJSLAB/wAzYB+hqMPaiaYlbKyjLdQJLkHI+UYc59eOKnpLC0muhdTWsMk4TuxI6AsFznGfStlVVVCqoCjoAOBQFfjv7m+ja3u9KlkWQgHC7EUeZyxycdRwD7VAdquyKag8Ut6ZSyDH3hCgMmAOBMmPEP8AEuCMVf8AA9KYrqk4vKONZOHSdkdXjO+yt01K2Jws9lKrA/MEgg1Zfsz0S4GqXF/cwtDHbqYVVsHe5xu6enH1OPI1e7vQtKvJjNdadbSynq7RjJrdt4IreJIoI0jjQYVEGAo9hV09TZKO1hJI+woHTge1fVKVQdFKUoBSlKAUpSgFKUoBSlKAUpSgFKUoBSlKAUpSgFKUoBSlKAUpSgFKUoBSlKAUpSgFKUoBSlKAUpS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5" name="AutoShape 4" descr="data:image/jpg;base64,/9j/4AAQSkZJRgABAQAAAQABAAD/2wBDAAkGBwgHBgkIBwgKCgkLDRYPDQwMDRsUFRAWIB0iIiAdHx8kKDQsJCYxJx8fLT0tMTU3Ojo6Iys/RD84QzQ5Ojf/2wBDAQoKCg0MDRoPDxo3JR8lNzc3Nzc3Nzc3Nzc3Nzc3Nzc3Nzc3Nzc3Nzc3Nzc3Nzc3Nzc3Nzc3Nzc3Nzc3Nzc3Nzf/wAARCACFAMQDASIAAhEBAxEB/8QAHAABAAIDAQEBAAAAAAAAAAAAAAUGAwQHAQII/8QAQBAAAgEDAwEGAwcBBQYHAAAAAQIDAAQRBRIhMQYTIkFRYRRxgQcVIzJCkaFSM0NicrEkgrLB0eE0g5LCw9Lw/8QAGgEBAAMBAQEAAAAAAAAAAAAAAAIDBAEFBv/EACsRAAICAQQCAAQGAwAAAAAAAAABAgMRBBIhMQVBEyJRYQYUMkKhwXGB8P/aAAwDAQACEQMRAD8A7jSlKAUpSgFKUoBSvCcVE6pfmOVYra7jSUZaSMRGWQr08Kg5HPng1Gc1FZYRLZFYPjLc95tlVjEcOq8lfmOtRS2ouEEk9xeSFhkh5Sn7quAP2rLHawRlGSJQ6DCuRlh9TzXm2eUqh0myxVtkpHLHIqtG6srDIIOcivsHNQVzZnu5WsisVweUDE93u5Byo9cnOPnXmmajDp0VtYX00cSxxrFHNdSKj3DAD8q56fPBz5Y5rVp9ZVf+l8/Qi4uJP1hmmWJC7hioGSVGa19UvTZWrzH4cIoyzTymNQPmAc/tXMtQ7WXMsneWkBtXVuNk7lWHywCP3FW2XRr7J1UzseInT7PUbW8VTBKrEgkL58cH/UfvWaO5glWNo5VZZBlMH8w9q4nc9o9SlmjmJjWSPJygK7mIZdxAIycN8uBxxWhFqeqQyW863FzKluBFGrSPsAI/L4SP6ent7VR+dhnhGpePm1ltI7+rK35SCM44r6rluh9stRCPcTabc3UVue6+F09NscC+rDBJPpk4GK6FomsWOt6el7p06ywtwcHlD/S3oR6VphZGfKMllUq38xIUpSplYpSlAKUpQClKUApSlAKUpQClKxXLSJA7QRiWQDwoW2gn3PkKA1b/AFBLeWO3QPJcSciOMZIXzJPRR7n+TxWpbQBj326NQ7FysAAVj6lurV8uymQ/FObqfHMMKeFfmP8A7H9q3It3dIXjERwMoGBC+1eZqpN9FkT01jdlQZcgD3/asp54qD1eWWSKO5t1kuYVKyJBFtBlOOPExAA8QP0rzI0OyWC1GVNWR98jIwjW3EoH6ixYjb88jH1rAZZLyLuZWRmMywwyhQcSDqwBGDg5GP8ACfWsLXEFjaJcXMHcvIcNHGDK24ksVGB4uST0rFdb4dS0WCG2kjthc8zIBtiOxlUEHkElhg4IzwccZ3UaSuM8kpRai8kf20a4mnt47xLVZlXOI5Gdh5bsHhQecY5PrVTlj64GceVWbXLeGLUpI4Jprk4zLcSYO584IBHXGOfTp5YES8S5O9W56bfX/wDf61PUJytaNWmko1po0LXTTdWt9Pji1CcnONxP5eOvHPtx61OabbWtvqMuhzxGTTtVhFxBnIZDtzjd1yAOD1GB61YdKtLddEhgRU2TQ7nIH5iwyT+5/gVmGn2/d2alObMKIn/UMY8/fHNSiox/yclOcu3wV+60a9t0+LS6aO9tplRLqMDNxAzYAlU8OVyDk+9XLs0dVjS4ttZgtlmiZds1tGVSYEfmxjAPHTJqH1e9hitprZn/AB3jIjQggM2CQu7GATjAHX2qyaJqS6nYLchFXJxhH3qfQhsDIIwQcedbKXlGO/hkjSlKvM4pSlAKUpQClKUApSlAKUpQCsN4iyWsqujOpXlFbaW9s5FZq8PTmgK7PNcpJFawQmJdgItoFG8e7P8AkQD2yT5eh+LaKU372nfsTEgaZlJIj3ZxGp9eMljlj7ZGJ2+vbawh7+7lWOPIUEgkkngAAckn0HNVO4v7vUGuUtYo7OK43qFxhz+kyyEYI6YAHPqfIVOjd0d3YJN9Wigt7ueNQba0PdKxJHey8DYvryQM5/MSOoqOgknije3SN5RbxKIwfDuwSuATx0QH61HLBJfWsZm7ruY17u3hEB+G7vBBJQMTkjkHORx7g/Md/qtkyrcWD39jjC3VtOJJVx13qcFvmOfUHrVM9HOEcxWSyq2G7l4NuLtJpDwmSS/itwpcOLk92VKEhs59CCCR6V9Pc22s2V7DH3wgMbA3O1kUnHVDwTjg5HHvUbJLY3Uwv7LRr3UJ1fcsYKqu4fq2u4XPvjNb0dzb31vMdcv7bT7WMbbi3ZiH6BmVpGwMYPIUefWq40SeGk/9l7uXOWmRkyziyhkmhEaLZG8KIM91GACckgZY8nHkBgdK0xHcXEMd1bW7vbiQfiBl8Sk7SwGd2A3njyz05qe1nWJ9ShmtbSzOJLcrFbKyxzmBhgySs/EEZx5gsQMgZyBp2lnf6f8ADI1hAy25Z4ktbhlMAYY7ss4/EVizFT4RlQOuKtsp53x7K67njayVkW9t4be20+OI+HxzTnwpjHkOSTk+gGD7Z2LuD4qDuu+nhBOS0LlG+QI5wa9t5o7iISQtvTJGfMEcEEeRB4I6g1qXMeqnf8He2i5J2ia1Ztvtw4z+1Ydzzjo2Y4yuTcuJ47W3aaeQrEhGWJ884HzJPH1rNoRSx1KWzjVVhug1wqqoG2QEb/ocqfnmoa3051db3W70XcsfKDb3cEPuqZOW9zk8cY5qf0O0lmuTqUyNGmwx28bjDFSQWc56ZwMD0HPXjTp8ufDyjPe1t5J6va8r2t5jFKUoBSlKAUpSgFKUoBSvCQOprSbV9MHH3jZj/wA9f+tAb1aup3sOnWE15cbu7iXcQoyT6AD1JwK0j2m0RXZDqlruU4IEgPNe6hLFqmh3hs5FlBibYR0LAZH84oCuvDLJNLfXkneXa4j3de5LlcqnoqgqAepwxPWvbiP/AGO67khTJIsCnOMKCFxny6t9TWd2UWt5JuDL3neZz5YV68lBEcynnZeDI+bKf/dmtMUkihttmNEQlu7Ta48JAwkgPp/Sevyr5hBZmbCCQnDEFo2OOmR6+9YprDvLmVhK0UhnZd6/qDDcm5T4WA5XkZ9CKxR3GoCZLae3WYSISjR4YAqfEuwtu3D1BOQMgeVd3Y7GMnmq7YYWuHtVllU7Yo5lVhI54UK45BJOOT9POsEGiCK5mt5L1Z9P03GGv0Muy4I3TSA7gD+bqwJXLgYBxWG31yD72aSKRm+CQLBbSsSrXUmFjySAy7Qxzk8b+gNTG1NM02CyULNJISgWcAfESMSXBPQMxLHnAJNZNRck0kaaK8ptmpp7yW9pJeSxzSzSSSTzyLBiaVNxVJVXknbGAvd9So4B6HZbZboAEjbT3X8w8aQKw5JGfFCeAQOUPtyuhp0thFd6g8Um2aMd/PNdErJFBGu3a278hQ/lJyCGLeIEmt+3uFBe6tVZrcs0kiRxnfE46usZ5IOfEg5ycjOcnqeeSL7NO6sI7Rptu+1aZwwvbb82SMKZDyJBngFgfIHDYY1C01rtudZudGln06O7t135ntWEboP194MhVI5BIwenByBeG7qG0Vomkk02ZGchPGLdSOWQdWhPIK8lcjGAOI3VLNLu3S0mvfhnZUFpeHEkcnnGJP0thuVPGSTjByKjKuEu0SU5Lpmj2XvNWlxqN8PvJpGLWv4QEUYBxuBzgg9QEBcDzPSunxajZtHGzXVvlxxiUcnzAzX5m1S47YLrl5ooPcXN1cr3i2wEccjjOHx0zhc54PHtXQey+g22iWztcAX+oTjdcXMuHJbCnAzzjxfwaqtthTFYRZXXK19nYI5onbakiMfRWBrJmudoLOOVylnGkiFl3xoFJA255GP6hUgt49ujkXdzGEViSXLYC9SAc1RHXR9plr0kvTLrSqtb6ldxnu/jmkbdt/GjUnOM44C+XNZ/vTUdw2vaMo6/hNn+Gq1aqtlT080WKlc4svtTSeLvW0S7eIs22S3dXDIDw2CQQCMGpfTftH7OX13BZ/E3EFzOyoiXFrIgLN0G7G3k8detaSkuFK+evrSgPqvGBI4/mva8JoCKls9Vul2z3tvbqSDiCDcwx/ickH/0/wDWtf7nkBx94XTHHla24/8Ajrakh1xmYxX1gqknaGs3JA8s/iDNYmm1LTUa61W+s5bZBykNoyOWPAAJc+fligPJLGe3ty8uu3dvEgyWKW6hR7nu8UGvaTcb7WHU7drh4zsWRwpbyyM4zz6VD3t/au8d12gvrGLY2YbYzDZF7tk+N/fGB5epqvbHtT2f1GxMKz/eCxu8biO2eZQWQqATjA5YHg58IHnXRgsmkES6NZ2ryI04G28I6RsmO8B645O0Z8jkZrbYFrG5mP8Ae5lUeeMDb/wg/vXL5ftA0DRIptPsLW6Rgx2BIu7i7pgCUdTz13EEDjdjpkV0PSO0OndpNKgutJlVhcOEaI/nhOMsrDywPpzxV0JZ4ZXOOGbs8ebuTqfwkfaOuVdiP+YrU1FC8E3wb93M8DXMEoAOyVAArj3wQD6gVIrIonupwfDEFQ/NQWP/ABfxWjct93WDTyAk2tg2QOTkBeMfMVN4xyRWckXp0CanbiBTbHT1QF7aWXvXln/VNOwOMLjIGeTg8YGEVpc6lbNcXMrLZyWsjRpMm4zQJnb3sZ8PiyDxg4x0ORXLPs4s9Z026kj1bS9RHZ64H+3IUdVwOQSvUjIAIHUcHjiu26s8oheBJO6vr7NtaKi/2QxksSPIAZJ6DAUcnnGtlnKw8F+Wis3dxpmlaVEby7jWe8tLdrjvJizyZeMsMEk42DgDyFfH3tFfa5BqXZ6V2+Kmm75WhaNbyOMKoYNjKsmNu4gDy5Fa2tditMBmlmS7t2WWOOZ7RTJHcgqoUYLbozjaMk7Qeas9tprW01oh7i3ZblbfuoFAWOHuG2xL64LbifPk8DAE0vRw1YbhJk+P0xlhl35vLac91k85LAcRyZ6SDKPjBOCCK7rWswWVvFKoeKyvUcNpwhUzyMSN3cr+WND4t7ElDgFASc1atT0hbsSw5Tv3Rri0kcf2bhvEpxgmMtjK5wQSDVJ7Pdk7nX9TuNV7TzySnvWjlRvC0zqSpX/CgwRgdc+nJxV6yMpzrlxKP856aJ/Dbxj2RGmX+oahrEMlhYwG3VkjcrEe5PQbZJ25ZwFADk5z09D0e4tntGVbpVltpTtjkY5ZGI/K58/QN55APPJkna3s9MkhsooBFFENlumAgB4UEDov/SsJtYrLSrsXxjeKTGYoUKICcAKi5JBJx59TnAryPK6lQnCSfL4xjl/dPrg1VRdbMHdRsWJB8XXk+mP+X8VmESsTuycg5BPXIwRWKEOscYkbc4QBj6kDms4NVqTXs9JxWM4PtIk3AnJIOcn1xj/SnwsfdlIhtYKQmDwDt2g/QVjErM5SJScdX8hxn69azQpJPM8dtG1xKpGeQEjPlk+X8mtFanJ8dmexxS5OVr2snt7OO3igsLcwwwxyR2tt4o9hXvVZjwOVfjp5ZOVNTPZLsbqmuapHqF4hXSu/Fxm9hKyM27J7tMDZyDyfU43dR0TTuxWkW+pvqlxbRzX0jB2PPdq4/Uqnoff15qzYr3k21yeS/seY+VK+qV04fEzMkTMiF2AyEGAW9ueKjDe6o4bu9KRCuf7e7Cg/LaG/nFfeqK0pSPub5lU7t1tL3efYkOpNRrWFz4ZIbbUgwOQH1Z+PmNxB+XSgK8+udp9XZo7a8ttJTvZIz3NqbhxtOM7mIVc9fymltp1vfq66hqGoam8LbJPipWVSf8i4X+Kx6V8VBfa1bzqySxzCQIrByQRnHQZz8ql7eYyKN0EkTEZIZeB7Z9ayznLODdVXHang07Ts9oti4ez0mxhf+uO3UN++Kqetac7atr1kHMcV3AlwmFHEgG0kH/dWr7mqz2iXutb06fGFlSSBj5ZIBH/Ca7TJ7xfFbODjc3ZXtBq93PfWumym3lfeszkIm09BkkZx048xXdvsy7E6Zo/Za1mTc19eRLNNdLlHBIBC+wHTB+oqvaLdGxtxazSljbyOiKRgINx4xnr7+3HFT2k67c2N2kVlGbmOZ+bTdggnqyHy45IPHnx56YwsSbng5PQ2Rp+L6J2bR762srlW1C1ljIdzJcQ92RnJO5gduP8Ad6VHRNqOpCO6MNrHBOImxvfcFVi2cFR1BHBxX2Z7nW9UlXUMQW1pgx2CuH73P5ZmYdVPIA6ZBzk9JbPHSvlfOebspm9NR37/AO/spppT+ZnzIqyo0cih0YYZW5BHnmq7p2pWlrr1xp8129xqTbYoLmUAqiH+6GOhGFJ/qOPMVtdrr+807SDPZbQ28I0jY8AOcEA+ecCuWOTuJLZPrnJJ9c1r/Bvi7bYT1DniL4x9/qzD5PXrTyjBLL/o60dl5IFSIS2VpOBFubd8Xcg5z/lRsk9fEpOPAM/drELu7e6EgdIZGhtnIyJJiMSTZ88coBjgK3ka5ha6/qthAkVrfyxxRRssaEKwjBGPDkHHt/3qzx9o00bS7U6rrunW84gMa2ZA/CUgAHwkncF9QRzjjrX0etj+Tcfifu6xlkdLqY6jOzPH1LbZRtJPJdyHIbMcCgcJGDxz5lsbj9PSo6bSJbe7bULV3nMcrSxWoO0eMnvRnOCTnjPQj3qqX/2tdm9NtY4tKjuL4xrsRFQxgYHHJ8vlVQ1b7ZdauEKadZ21iTxvJMrD9xj+K+Iq0flbdVLUJbdz9/RPhY7PT31pYOkWMepRpGn3VIi/C/DS7nXO0N+C3XHCltwzwemetSt7Mbq82ggwW54wch5MdfoD+5PpX501Htj2k1QbLzWbuQN+hH2A/RcVbPs/s/tCjWKPR9PnbT1Y5ju1EcXPJwWwf2r2Z+NttkrbGty6STx/IrvjGXK4Otu4QZA3N5KOpNfK948gRgzyfohgBZvqR/rwPLJrc0TQNWuIx99Ja2KjrFZSmQv77iq7fPoCfcVabKwtrGPu7WJY1PJxyWPqSeSfc1Onx8v38F9usi/0kPYaE7xobsiGPH/h4mPTyywx+w/c1OW1vFbRLDBEkcajhVGAKygYGK9r066oVrEUYJzlN5kxSlKsIilKUB5gUwK+LgBoWDSGMYyXBxj61DTvpM6hJdaJUc4S/wC7P7qQaAh9YjS07Y94Ot7bfyh/71sYzUd2lTTLe50y6s75riZLkIQ180xCtweGY/xX3K8cbL8YJk/G/Dy5OT5fl6D51ltWJG6iXym6ar/bNGXT4bpRzbXEcjH0XOD/AATUtp9xLcJLJKMLvITMZU4Hrnr86+NYt1vdLurcjPeRMMfSoReJZLZrcmUvVre7vL67mtVjZ7eGItFEuJJVwVL/AOJgFGeM4HtWlpetyWEspaPvoZoWhdQ2G2nzXqCfY8HocVq61qE0M1jdRTSQyXNiWjmRfFDImDu4IPRmHFQlp2n064ma311Xs7snd8fbKHSVjzukiyME+qEcnpXqwsjjbPou0XkK41PTalZh6x2i7WXaS2sZoBa2wWJLgys4iWIRxlVVoo4l3AJ4Q/X82eBVl1Ht92W05T32sW7n+iDMjD5gVz+zi0u8hM1h2jt7h1GRBHp85mc+ip1PzGRVUsPsx7Yak4aDRJoo2yd87pGAPqc/xXjeS8PpNbZGyWcpevZRq56WvbHStte8lk7a9pbrWr6J4JbiPTJI0ltomG3eMkb8efIPX0qOg1J3GJ0BxyXXr+1XJewOrr2Ms9J1aO3XU7N3+75YptwlRjuaFsgYPUr5cVR44Gjdo5UZJFO1lZcFT5gj619D46FVNCqqWMHgamv4kszWUy5R9jNfm0/474KHuTH3ir8SoZ1+vAJ9zXJbbQNUuSSlqcbiC7sABzyc55rrWgdooodN+7dagur2yGTHGt0yrg/oZejJ14OR7Vq3lyNX1W4uppbGxaY5AmlWGMAKAFBI5OP3xXLFZZPNr4RbRVXVHFa7K/2O+yy47STyxz6rBa9ztZ1SMyMQT5cgeVdR0P7Fey+neK9E+oyes7bVH+6KyfZpYCDUJLiG8gu1MDLI9oxeFTuG0B8AM3DZA6cV0esU9u75ejQQum9lOz2luHsNE0+Bx/eJbru/fGamQAOgr2lRB5gV7SlAKUpQClKUApSlAeEZHNatzDcZX4T4cLjnvVJ/bBrbpQFe1vTdR1DS7m0PwY7xCAyIwYNjggluuapzHXpdLisZezOp3N1GAGk76OJCwPXeWzj6V1LFYriHvoym+RM+cbbT+9RlFS7JwsceijWth2wvyBcWmm6THjmR5jdP9AAoH81hk0Oznkkh1TtpdzoR+JbWrRxD5ZQFgPrVsPZrSXbdcWnxRHQ3UjTbflvJx9KlIYYoBiGJIweoRQKKEfodds32ynaX2Z7KwzRw2egTSAjaZZ7dyqjHmZOfLyzVltNE0qzQLa6daRAdNkKj/lUhSpFZFX+rW2n7t8M7bTtJSLAB/wAzYB+hqMPaiaYlbKyjLdQJLkHI+UYc59eOKnpLC0muhdTWsMk4TuxI6AsFznGfStlVVVCqoCjoAOBQFfjv7m+ja3u9KlkWQgHC7EUeZyxycdRwD7VAdquyKag8Ut6ZSyDH3hCgMmAOBMmPEP8AEuCMVf8AA9KYrqk4vKONZOHSdkdXjO+yt01K2Jws9lKrA/MEgg1Zfsz0S4GqXF/cwtDHbqYVVsHe5xu6enH1OPI1e7vQtKvJjNdadbSynq7RjJrdt4IreJIoI0jjQYVEGAo9hV09TZKO1hJI+woHTge1fVKVQdFKUoBSlKAUpSgFKUoBSlKAUpSgFKUoBSlKAUpSgFKUoBSlKAUpSgFKUoBSlKAUpSgFKUoBSlKAUpSg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6" name="AutoShape 6" descr="data:image/jpg;base64,/9j/4AAQSkZJRgABAQAAAQABAAD/2wBDAAkGBwgHBgkIBwgKCgkLDRYPDQwMDRsUFRAWIB0iIiAdHx8kKDQsJCYxJx8fLT0tMTU3Ojo6Iys/RD84QzQ5Ojf/2wBDAQoKCg0MDRoPDxo3JR8lNzc3Nzc3Nzc3Nzc3Nzc3Nzc3Nzc3Nzc3Nzc3Nzc3Nzc3Nzc3Nzc3Nzc3Nzc3Nzc3Nzf/wAARCACLALsDASIAAhEBAxEB/8QAHAAAAgIDAQEAAAAAAAAAAAAABAUCAwEGBwAI/8QAUBAAAQMCBAEHBwYKBwYHAAAAAQIDEQAEBRIhMUEGExQiUWFxFTKBkbHB0TRyc5KhshYjJDM2QlJTYtImNUNEdIKiF1RVY4PhZJOUwtPi8f/EABoBAAIDAQEAAAAAAAAAAAAAAAAEAQMFAgb/xAAuEQABBAEDAwMDBAIDAAAAAAABAAIDEQQSMVETFCEFQWEiMnEVkaGxI1JCgdH/2gAMAwEAAhEDEQA/AOnYh8te8fdQTmYeHZRuI/LXvH3UG6sJG004zYLKk+4qCTOm1eUhQEzIrGdpQ3yq99VhwhUZpFdqurXnbNK0SDQYtFZoExTJDidZMzVqWcysyDr41ySrmClGxsIIUo6Uzbt0o82oW6lDqqAoxIqlzkwxoUUiKlFSArMVxatpVxUSJBFXRUSKlFIC5twqYpTcWpSdNRWwOUsuW1KXptXbSqnNSdSIqpbVMn2QnYUIpJnarAVWUvdbiqCNaYuMKImDQq2lDhUqLQ8V4ATVhQaxkNFI1KMa16pRWDUIVtor8st/pUfeFdPrl1n8st/pU+0V1KqZt0zBstbxKemPREzx8KWPqOzifSKZ4kfy1753uoJ5GZPD1xV7NgkJPvKVulJ0k91eQ4tvSAR31c9auK1SmfAiqeivjdtceFdEqWNVoczapTB7Jq5q4cb0mqG0LQRmSpM7SIq3LxqslXtCPZv1DVQnuq9GLQNWj9aliAZrKdqRy5HMI0pzHYDdpr5YH7n/AFVnyyP3P+qgsMSld+ylxIUkk6HbY1nllilrg+CXF1Yosl3Ta0p5tSQd1AHSl2ySFpdabjg6sgjYLJRflnWOYP1q95YH7j/VWucheU6MZexAYw3h9uhlLZbhARM5s2++wrYMbQyhTBt0thK0FUoA63YaBLIWaw5d5GI7GlMUjfIXnMWTkUrmPNE+dRbKefYacyxnQlUdkiYrXniQy780+ytnskxas9zSfYKtxpXuJspOZgFUqXLREdaDQTliiSUxNNHloTKVKSD3mKV3inEddpzfgNadbaVeFStMaGPChHW0EkkJqDq31HVKz3xQzgfOmVz1GrgVQWrK0286Gqnl2rDWdwdWTKs0dnd31S4FpMKBHiIryy2Ldpb68jaVhSlEgRBB494rq1xppZ56zLJeIUGtZWXAkRx3FQLlqtguMpcUJgEqEbx2a1B++sHYSLxoJETLiZ38anc3VtcNKFs6F5ASqFgx2beFQpU7Rv8AK2NR+dR7RXTq5raiLtgf81PtFdJpebdN4+xWuYl8ue8fdS+++SOeFHYn8ue8fdSm5UspWkqlMHSKvaPpCSd95S5ixzpDjmIrSsmS1KMoE6DVM7RxqCbe5eWotXiWUiAE5UknvkmsMWKDlW7fLCirMpIWuO2NqjcWpcPOu3zlqzEJDeXM4ZPApJ9lQXBotylz2sGpxoIppCkXrLTjynjzSjmJG8p7NKaIt1L1FJbZ20YfaUX3nAhJBU6iVEmNdPDsrbMOdtrhGZmFDtqvqMdsUQZMUppjgSgejqRqYqhSSlZSeFbGWEkebSPEG+bvVpA4A/ZSWX5aFp49gqeEf1ix4n2GtD5d8lcTt7/Esbdbt02RezA871oMAaR21uts+q2fQ8hIJTtO1XYpejFrJdnfWzTlu5GZMqEwZ3B7qTpjmaXLXwM2TDnEjNjv+LXJ+T/JnEOUq7lvDSxLCUlZfcKfOmIgHsNdexRpbFtYNOxnbYCVRtIAFAYIza4Gt5WEYeyyp4JDhBWqQJjc95oi9vHb5xBW2AUiBkBoY1rI6G5VnqfqT86W9mjYe6DfP4h35h9lbSwMtu12ZEj7K1W6EW7wUIISZHooxOL4wGQpWEraaSnVxwCI7Yzz9lM4YslY+Q4ABR5TtqXesZMoK0hOZWw62/20ErC1pBy4hZK7hI99ZxG7cvbFD7gTzrbi0EJEDYEe2vHCjE+UbTw5o/z1qDwN1nHyTQVC7N9PmvWqv+pHuqktXidAm3I/xA+FEOYc8kfi7y1V/wBI/wA9D9EvAoS8wUyJytn+epC5r4VDk9IX4D2mrMgcYaSqQM0kgSdDNQ3dX4D31N9rnLVLUhOYakzAGbXbump91B2VgZtxup36o+NYuEoFs4lrOSofrCOBqPMNMN5GVJVMk5Qd/SJqbVnYsWkMpbFwUgLWEHMe3WKlQSi7CzWt5hwpMZknfwroFahhis7FmrtbbP2CtupabdM4uxWqYtnGIvkDSfdS97rNOaa5TVuMY1YMYxc271wG3EKAUFAxsOPpqs3VpcsrNu+y4Sk+asE1YyVhFApJ5+spaLW0t7LpDjjqnwZyJfXGYnaNo8Oyl7jinXC44cylbmrrlK22WkOOlZUSszHVPACAOAofTUlSUgAklRgCs/Jk1PI9l571GZ82R0m+a2HyvUVh189YXKXWjx6yeChQKnBzjSEp0WD1p7KmlSVFQSoKAOWRO9UNdRsJYwz44EtcH/z+l0y1fRcMIeb81aQRSrG0xdpV+02PaaS4LiWJtWimLKzcuENK0KQDEiYkkUWu5xK6ObEbJy2yiGyvJr9VR+2mZxqhte5wZ+qxr63Cc4QJtZH7R4+FCYsMt8ysxqkTJ7Ff96BTh/S5Wm3SuDBVlryrBTDqGi0hDjogCB1hI0+2lzJcYbpTQjqS7T+9cCbG5Wkg5WlnQ/wml+FXtna2uS4u7dpQM5VupSYgcCaAucHTbt889a24SFAaJEyTA4UW1hl04gKTCUqhWq96sMry4HSuRG0NI1bpfiTqbhOIOsuJWhWaFJMg9UDQ+ip3nKZKrYsPJZbDicozuQT4VTiUptbpJOoS4gnvEgn1ii7bE8NtGclnhiGurEoQlE9p0qzDsucaXGT4aBaWtK/Jn0mYCkL9OoPuqxrDlLZbWcStUFSQSgo1TI286qEqGdYGykEAeBB9gNEWuFu3THPdNYZBJ6qmySIPzhWifCQHn5UTh6wf6xtCPmH+aomxUP79afVP81XHCFJPWxW1j6KP/fUXbBtttSjiTRCQTCECT9tQXAeSh1NFlBJQVvLCZOg29NXrtyt23YUtaAfPUggEDU7nvily7p1XmKU2jgE++si4fcKUZxnJCUqXqBJ3NUDKYXUslnqsT5NFeOU3GE2wGt6/HH8pT8Kw7YWrDanG33HFJGgU/mHqoddo/bBIunEqUomClBSOHealb2Dzls1dLfcgthZbS0kDUbSZPqplaia4OSba1ngAPUYrc60XCVuBpkAdUOkT/nNb1VE26ZxdiuLctT/SrEvpB90UjAiO0caectf0qxH6QfdFJK89J95WXL97vyU9w5xTti3mUSpKlJJJk7z76uWErQpIUFEjUA6ie2lOGXIZcU24oBDhEHsNM3mM6s6DkdGygPbTDXam+FkgRxZeqUke4I9iqmy44hCwtVswwmHrlwgBR/ZSOO2//eM2S1LT1WShsyrOtXWWSeA4CoMMhdws3HWLR6qSZSgnUkDt76vuX0WzKnXNk7JG5PZ41LQKtP8Aq+aCThxtseP+vcV+/v8AwmOGPPNJfLTq0ArA6pgGAPj9lMWH3XnMrrq1j+IzFaAl51K1OBxQWpRUSkkak05wDErpzE2Wnni42qQcwBO2mu9Xd60xmMtTuA/pFjOFvljiCLNotrZdXKs0oyxt3moXl+l+7t3mmXQGgZzZRJlJga9xq3C7Vq5W4HATlEiDFexi3bYetw0nKlSFk8ZIKfjQHSdL4W2Ws6nyoX+KC7tuZTaupJUkypSYEKB4Gpt40tptLZslHKkAHnRrp4Uxbwu0KUqyHUA70Dgtuy+Hi82F5CInhvXf+XUD7lc1FpISTE3FLsr5woKCpLqwkGYnMRTNGA4KlCC+pxw7ku3jm/gFAVRyiQhs3iG0hKAzsNhKTSnLAEgDvkVbitou1GlVkyABvhTukIauFJZILaVQnKZEbeyqg2+4o80y2pI0zOOhPuqC7i3b/OXVunuU8mfVNULxPD0eddNqP8CVK91OmeJu7gs/UEaLe4/W6Gjxuv8A61XdNLbt1ku2ytIhtxSj90CgF43Yp80vL+a2I+0ihnsfbKVBuyUobSt4ewJ99Ly5kOkjUqMgtfG5o9wsuOnncgkAFMkDhJnx4VY2pRaSVaKUnOBsY4GhDd279uoylLgSSEkagxwql++bZOS1IcWVBS3VCcxHbO/siswODTZPhZkjGSwMaGaXA1+1eb+Vs5UpQGcqJjiZrIK1zGYjaBWrHHMQggONpniGU+8UO9f3b/566eX4rMeqnXepsAoNWp1gugYU4GgltzqkPaA6HUjhW+VwPDQDidnp/eG9ePniu9jaiPJM9kiqTuE7UCuLctf0rxH6QfdFJad8tf0pxH6QfdFJKypPvP5KzpfvP5KxG9FsYg8ykApDiRsFGCPTQor1ctcWnwqHxteKcLTB2/LD7hS0CVhKtVQBpQVw+5cOBbqwTwAEAeAqV2QXtN8ifZVJqXSOPhX5MUbZ3OA8+P6C9ReFL5vEbVQ4OJn0mKE4VJCyhaVjdJB9VcLlhpwK6ayu4SqbV51C1b82AZ9YNTuk3sNvXi3VITKUlaUjeOwA8Klh101a3KH3lKS3B1SknfbQVfi+J2t7btN2zi1q54KP4pQgQeJFPsAMZ8r0xP1Dwq0oxcthabq6yFMgw3t9Wh7W1ubhANsu6CR+s0+pE+MEU2ZxqyRbIaPSJSmD+IX8KDwjEmrG3Db7L6pIOZCQQNBuJn7K7ppIty5BNGglGOsO21hfIeUtTvMKJUtwrOqTxJNc9IB3E+NdG5T3Td3aYk6zmyFogFaSk+aOBrnRpOatXhZnqW7FEDsrOs14Vk61Ssxe4V6K9FeBihCy2oIJME9UiB3iKjHhWdqk2lK8xUCQlJOhjwrpjS92kbrrUdNKB3r3Gi7a1F0pDbLT6nVqypQlYMn6tSv7E2YyvNuoWRKcy0kEdug19Bp8el5Bj6gAIq9xt+6r1irUMN1xKzj/AHhv7wrvQ2FcEwwxiVkP/EN/eFd7GwrnC2K1cDZy4vy0/SrEfpB90UkqaytxRU4FLUTJUoyfWagE51wnSSAPTUuwy5xIO6H4Jc4utYPhWRrV3QpBIeHf1VR7KqWwlK8vPpKo80JV7Y7qud6PkNFkJVsULvAkBUQAFEgb9lZMUNJJlMz215IMTPGdDNUdief4THYE7uRNYI012oRawCYnMe+qzmJTqZ31qOyPKjsCP+S6fZ3jBtGCt9oLLaZClgEad9XC7tp+UM/+an41ydaW1alKSSTMgTVammyodRAHzas7b5WuJCAAut9JtZ+UMz9In417pVsI/KLf0OJ+NciKEAwUI0MRA3qK0Nkg82jvMUdt8qeqV1TG7pheE3aQ+0pRaIADgJP21ou9IiEpVKQmeyKypbiusVqHga5diavdJZUJnIN1See2vA1r5UsT1lEHtJrBW4AIWoadprnsjylf08/7fwtirBrW1KVBAW4FD+LSoLecESVbcFGaOyPKP08/7Lb7UCVlSQqAIkTxFTS60olKEt76wjePsrV7DElWYfPNl0uIAGZRGXvFCrv19GtGBbOJumLvnTd8+r8Y1GjeSYHD1TxNbOHLDjRNaWBxvyTwqHemvcT9S3yzuuivham0lsoUhSUko6qhCtUwQY2NVP3Fu7asWtmhabe3QoI5xZUoyQSZ2jbQVq11jzj7LjRYSkLTEyTQflZQucPfas1su27JRcqXcKWLtZ/WynzdzoI4DhT82ZjCZpY0VVH4BRFiZXbuic6gTdexIW3YYD5SspH9u398V3sbV8mKuHC6pYcWkqVmgKIjwO9TGJX408oX3/qV/GsCKHpE+d1oY0BiBs7roT34P80sW6sYS7lOVLgayz3wZiqrVOF9FClG/wCnhKiNG+ZnWP4qXlXnJ4eO1ZbUpDazBDikwI0jv7qcgLeq0u2tWThxidpHmk/s7xtq2tUqvFMtMlZubQW4ULqTIBMcR1ddokUpDTYXnUlSl6azApFb3g5615tdx0ovOJu7ZTENtticigvcqOkyTvwimN7eKFu4WmlqcykpSTE908J7a14J8Rwe925N0T/SysiLLHTjbVNFWAB4+eUSbVgmcrqTxGcb+qrEK5NAAPHG+dA6+RLGUnjEmYpNh94yLpssO3T1uq2SbjnbYNBt6dUo2lPjPiZqx3LnOSQCokA7x3xWfkyY8jA6NtH3TuNHOx5EjrFeEa15EVdvc+cRFmQCxzXNlzvzTp6quH4LbA4/3SGPjSckRoCT2+6oGREAQKSTqPw44JzM4qMUFxJH5KlrmwP82s71m9PJ5TC+hDGukf2YuEshsnvymfVS9WidQY8TVagSesctCE1aVyZDTfS/LofKQV80ljLm4lMmY8aHv/IalMeTvKoGf8d0kNTk/gynffel+kGR6YrGYER/+UIThZ5JoklPKRXdFt8aDJwJWKQk4v5PKD+65/P93L9tLl7yesB21jMNZO/fRSE5P4JcfwlB+ba/Gg7Q4Apy58oeWA2HDzBtQyVFPDPm0zRHm6UBMnXQ92lQJ1OwHed6KQmrg5Km3VzS+UhdE5S6m2yzwzRw8NaHsxye5hPlLy+boA5+hi35rcwU5zm2iZ4zS8QOO4jUb1BUzJM9/bRSEffDk90YjDDjofJEG9DAbidfzZmYq7+iJELVypKgNcqbSPRJmlEAnXx1qOpPfxoQjrg4Eby2Foca6AM3Sjchjnu7mspy9s5qJUORp3PKv6tn8aTEj1dlQJ1jU93bQhMWhgAvn+knGxh5SOjlkW/Pk/rZ5OWOyKJjkX+3ys9Vn8aRwOEkCoqkkwFUIXR+UGHt4ZjF3YsKWptpQCS4QSdAdYgcaXkSIk085bfpRiP0g+6KScaynzyB5AKxZMiQPIB91EpB01jsmvc2IgmRWTUlaRXPXk5XHcy8qvmhAEn0VE26O1R8TVp4V6o68nKO5l5VIt0jifTFYNqg8VegxV9eqevJyp7mXlD9Eb4z6KwbNsgAqUQNdYomvcKOvJyjuZeUL0FoyMy9e8fConD2v2nPWPhRYrNHXk5UdzLygzh7ZBla9fD4VjyayP1ln0j4UYdzWU6jWjrycqe5l5QPktkgytzXvHwrHkpkbLcHpHwo+s8Kjryco7mXlLjhLB/Xc9Y+FeOEsR57vrHwpiePjUTR15OUdzLylxwa3JnnHR4EfCvJwW2TPXdPiR8KZcayaOvJyo7mXlKzgtuf7V71j4VHyFbHTnn47Mw+FNeNeG9T15OUdxLygLPk7avXTDCn7gJccSgkKTIBIHZFdH/2L4H/AMWxj67P/wAVafhv9Z2f+Ib+8K72NqcxHueDqK0MKRzwdRX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5128" name="Picture 8" descr="http://t0.gstatic.com/images?q=tbn:ANd9GcRYwT2am7pPGu5aup1YBLSjOfun731h1_FzfVlXOVgEP_AZ5RJX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780928"/>
            <a:ext cx="337769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9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242">
        <p14:doors dir="vert"/>
      </p:transition>
    </mc:Choice>
    <mc:Fallback xmlns="">
      <p:transition spd="slow" advTm="724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4400" dirty="0" smtClean="0">
                <a:latin typeface="Calibri" pitchFamily="34" charset="0"/>
                <a:cs typeface="Calibri" pitchFamily="34" charset="0"/>
              </a:rPr>
              <a:t>PRINCIPI 5:</a:t>
            </a:r>
            <a:endParaRPr lang="ca-ES" sz="4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a-ES" dirty="0" smtClean="0">
                <a:latin typeface="Calibri" pitchFamily="34" charset="0"/>
                <a:cs typeface="Calibri" pitchFamily="34" charset="0"/>
              </a:rPr>
              <a:t>L’infant que tingui discapacitats físiques o </a:t>
            </a:r>
            <a:r>
              <a:rPr lang="ca-ES" dirty="0" smtClean="0">
                <a:latin typeface="Calibri" pitchFamily="34" charset="0"/>
                <a:cs typeface="Calibri" pitchFamily="34" charset="0"/>
              </a:rPr>
              <a:t>mentals </a:t>
            </a:r>
            <a:r>
              <a:rPr lang="ca-ES" dirty="0" smtClean="0">
                <a:latin typeface="Calibri" pitchFamily="34" charset="0"/>
                <a:cs typeface="Calibri" pitchFamily="34" charset="0"/>
              </a:rPr>
              <a:t>té dret a tenir una educació </a:t>
            </a:r>
            <a:r>
              <a:rPr lang="ca-ES" dirty="0">
                <a:latin typeface="Calibri" pitchFamily="34" charset="0"/>
                <a:cs typeface="Calibri" pitchFamily="34" charset="0"/>
              </a:rPr>
              <a:t> </a:t>
            </a:r>
            <a:r>
              <a:rPr lang="ca-ES" dirty="0" smtClean="0">
                <a:latin typeface="Calibri" pitchFamily="34" charset="0"/>
                <a:cs typeface="Calibri" pitchFamily="34" charset="0"/>
              </a:rPr>
              <a:t>i una atenció </a:t>
            </a:r>
            <a:r>
              <a:rPr lang="ca-ES" dirty="0" smtClean="0">
                <a:latin typeface="Calibri" pitchFamily="34" charset="0"/>
                <a:cs typeface="Calibri" pitchFamily="34" charset="0"/>
              </a:rPr>
              <a:t>especials.</a:t>
            </a:r>
            <a:endParaRPr lang="ca-ES" dirty="0" smtClean="0">
              <a:latin typeface="Calibri" pitchFamily="34" charset="0"/>
              <a:cs typeface="Calibri" pitchFamily="34" charset="0"/>
            </a:endParaRPr>
          </a:p>
          <a:p>
            <a:endParaRPr lang="ca-ES" dirty="0">
              <a:latin typeface="Calibri" pitchFamily="34" charset="0"/>
              <a:cs typeface="Calibri" pitchFamily="34" charset="0"/>
            </a:endParaRPr>
          </a:p>
          <a:p>
            <a:endParaRPr lang="ca-E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09" y="2996951"/>
            <a:ext cx="6570111" cy="302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0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8342">
        <p14:pan dir="u"/>
      </p:transition>
    </mc:Choice>
    <mc:Fallback xmlns="">
      <p:transition spd="slow" advTm="834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4400" dirty="0" smtClean="0">
                <a:latin typeface="Calibri" pitchFamily="34" charset="0"/>
                <a:cs typeface="Calibri" pitchFamily="34" charset="0"/>
              </a:rPr>
              <a:t>PRINCIPI 6:</a:t>
            </a:r>
            <a:endParaRPr lang="ca-ES" sz="4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a-ES" dirty="0" smtClean="0"/>
              <a:t>Dret a ser estimat per part de tota la gent que l'envolta.</a:t>
            </a:r>
          </a:p>
          <a:p>
            <a:endParaRPr lang="ca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680737"/>
            <a:ext cx="3273152" cy="2454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 descr="http://t2.gstatic.com/images?q=tbn:ANd9GcSsxp5h6HOY_Ne9k6sE6aVvXKIkA45wT1Y6yGi2tfd63eAiv_5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4944"/>
            <a:ext cx="2829218" cy="34563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00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9046">
        <p14:shred/>
      </p:transition>
    </mc:Choice>
    <mc:Fallback xmlns="">
      <p:transition spd="slow" advTm="904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463</TotalTime>
  <Words>296</Words>
  <Application>Microsoft Office PowerPoint</Application>
  <PresentationFormat>Presentació en pantalla (4:3)</PresentationFormat>
  <Paragraphs>33</Paragraphs>
  <Slides>14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14</vt:i4>
      </vt:variant>
    </vt:vector>
  </HeadingPairs>
  <TitlesOfParts>
    <vt:vector size="15" baseType="lpstr">
      <vt:lpstr>Mirador</vt:lpstr>
      <vt:lpstr>  ELS DRETS DELS INFANTS</vt:lpstr>
      <vt:lpstr>Presentació del PowerPoint</vt:lpstr>
      <vt:lpstr>CONVENCIÓ DELS DRETS DELS INFANTS:</vt:lpstr>
      <vt:lpstr>PRINCIPI 1:</vt:lpstr>
      <vt:lpstr>PRINCIPI 2:</vt:lpstr>
      <vt:lpstr>PRINCIPI 3:</vt:lpstr>
      <vt:lpstr>PRINCIPI 4:</vt:lpstr>
      <vt:lpstr>PRINCIPI 5:</vt:lpstr>
      <vt:lpstr>PRINCIPI 6:</vt:lpstr>
      <vt:lpstr>PRINCIPI 7:</vt:lpstr>
      <vt:lpstr>PRINCIPI 8:</vt:lpstr>
      <vt:lpstr>PRINCIPI 9:</vt:lpstr>
      <vt:lpstr>PRINCIPI 10:</vt:lpstr>
      <vt:lpstr>FI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ELS DRETS DELS INFANTS</dc:title>
  <dc:creator>alumne</dc:creator>
  <cp:lastModifiedBy>alumne</cp:lastModifiedBy>
  <cp:revision>30</cp:revision>
  <dcterms:created xsi:type="dcterms:W3CDTF">2011-11-14T17:33:17Z</dcterms:created>
  <dcterms:modified xsi:type="dcterms:W3CDTF">2011-11-17T08:48:16Z</dcterms:modified>
</cp:coreProperties>
</file>