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sz="3200" dirty="0" smtClean="0"/>
              <a:t>IMC</a:t>
            </a:r>
            <a:r>
              <a:rPr lang="ca-ES" sz="3200" baseline="0" dirty="0" smtClean="0"/>
              <a:t> </a:t>
            </a:r>
            <a:r>
              <a:rPr lang="ca-ES" sz="3200" dirty="0" smtClean="0"/>
              <a:t> majors</a:t>
            </a:r>
            <a:r>
              <a:rPr lang="ca-ES" sz="3200" baseline="0" dirty="0" smtClean="0"/>
              <a:t> de 18 anys ( 2003)</a:t>
            </a:r>
            <a:endParaRPr lang="ca-ES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2526235700587008E-2"/>
          <c:y val="0.10063341727462381"/>
          <c:w val="0.88442973549387049"/>
          <c:h val="0.735045797380537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Full1!$A$2:$A$5</c:f>
              <c:strCache>
                <c:ptCount val="4"/>
                <c:pt idx="0">
                  <c:v>Normopès o pes insuficient ( ˂25 Kg/m2)</c:v>
                </c:pt>
                <c:pt idx="1">
                  <c:v>Sobrepès de grau I ( 25,0 - 26,9 Kg/ m2)</c:v>
                </c:pt>
                <c:pt idx="2">
                  <c:v>Sobrepès de grau II (27 - 29,9 Kg/ m2)</c:v>
                </c:pt>
                <c:pt idx="3">
                  <c:v>Obesitat ( ≥30 Kg/ m2)</c:v>
                </c:pt>
              </c:strCache>
            </c:strRef>
          </c:cat>
          <c:val>
            <c:numRef>
              <c:f>Full1!$B$2:$B$5</c:f>
              <c:numCache>
                <c:formatCode>General</c:formatCode>
                <c:ptCount val="4"/>
                <c:pt idx="0">
                  <c:v>40.299999999999997</c:v>
                </c:pt>
                <c:pt idx="1">
                  <c:v>21.9</c:v>
                </c:pt>
                <c:pt idx="2">
                  <c:v>22.3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Full1!$C$1</c:f>
              <c:strCache>
                <c:ptCount val="1"/>
                <c:pt idx="0">
                  <c:v>Dones</c:v>
                </c:pt>
              </c:strCache>
            </c:strRef>
          </c:tx>
          <c:invertIfNegative val="0"/>
          <c:cat>
            <c:strRef>
              <c:f>Full1!$A$2:$A$5</c:f>
              <c:strCache>
                <c:ptCount val="4"/>
                <c:pt idx="0">
                  <c:v>Normopès o pes insuficient ( ˂25 Kg/m2)</c:v>
                </c:pt>
                <c:pt idx="1">
                  <c:v>Sobrepès de grau I ( 25,0 - 26,9 Kg/ m2)</c:v>
                </c:pt>
                <c:pt idx="2">
                  <c:v>Sobrepès de grau II (27 - 29,9 Kg/ m2)</c:v>
                </c:pt>
                <c:pt idx="3">
                  <c:v>Obesitat ( ≥30 Kg/ m2)</c:v>
                </c:pt>
              </c:strCache>
            </c:strRef>
          </c:cat>
          <c:val>
            <c:numRef>
              <c:f>Full1!$C$2:$C$5</c:f>
              <c:numCache>
                <c:formatCode>General</c:formatCode>
                <c:ptCount val="4"/>
                <c:pt idx="0">
                  <c:v>56.2</c:v>
                </c:pt>
                <c:pt idx="1">
                  <c:v>14</c:v>
                </c:pt>
                <c:pt idx="2">
                  <c:v>14</c:v>
                </c:pt>
                <c:pt idx="3">
                  <c:v>13.6</c:v>
                </c:pt>
              </c:numCache>
            </c:numRef>
          </c:val>
        </c:ser>
        <c:ser>
          <c:idx val="2"/>
          <c:order val="2"/>
          <c:tx>
            <c:strRef>
              <c:f>Full1!$D$1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Full1!$A$2:$A$5</c:f>
              <c:strCache>
                <c:ptCount val="4"/>
                <c:pt idx="0">
                  <c:v>Normopès o pes insuficient ( ˂25 Kg/m2)</c:v>
                </c:pt>
                <c:pt idx="1">
                  <c:v>Sobrepès de grau I ( 25,0 - 26,9 Kg/ m2)</c:v>
                </c:pt>
                <c:pt idx="2">
                  <c:v>Sobrepès de grau II (27 - 29,9 Kg/ m2)</c:v>
                </c:pt>
                <c:pt idx="3">
                  <c:v>Obesitat ( ≥30 Kg/ m2)</c:v>
                </c:pt>
              </c:strCache>
            </c:strRef>
          </c:cat>
          <c:val>
            <c:numRef>
              <c:f>Full1!$D$2:$D$5</c:f>
              <c:numCache>
                <c:formatCode>General</c:formatCode>
                <c:ptCount val="4"/>
                <c:pt idx="0">
                  <c:v>48.25</c:v>
                </c:pt>
                <c:pt idx="1">
                  <c:v>17.95</c:v>
                </c:pt>
                <c:pt idx="2">
                  <c:v>18.149999999999999</c:v>
                </c:pt>
                <c:pt idx="3">
                  <c:v>13.3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86560"/>
        <c:axId val="23988096"/>
      </c:barChart>
      <c:catAx>
        <c:axId val="23986560"/>
        <c:scaling>
          <c:orientation val="minMax"/>
        </c:scaling>
        <c:delete val="0"/>
        <c:axPos val="b"/>
        <c:majorTickMark val="none"/>
        <c:minorTickMark val="none"/>
        <c:tickLblPos val="nextTo"/>
        <c:crossAx val="23988096"/>
        <c:crosses val="autoZero"/>
        <c:auto val="1"/>
        <c:lblAlgn val="ctr"/>
        <c:lblOffset val="100"/>
        <c:noMultiLvlLbl val="0"/>
      </c:catAx>
      <c:valAx>
        <c:axId val="23988096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ca-ES" dirty="0" smtClean="0"/>
                  <a:t>% d’adults </a:t>
                </a:r>
                <a:endParaRPr lang="ca-ES" dirty="0"/>
              </a:p>
            </c:rich>
          </c:tx>
          <c:layout>
            <c:manualLayout>
              <c:xMode val="edge"/>
              <c:yMode val="edge"/>
              <c:x val="1.5432098765432098E-3"/>
              <c:y val="0.1469028801163420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23986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3351114448121431"/>
          <c:y val="0.1885116159932847"/>
          <c:w val="0.1111091253977245"/>
          <c:h val="0.1631721475391623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ca-ES" sz="3600" baseline="0" dirty="0" smtClean="0"/>
              <a:t>IMC  població infantil  2003 </a:t>
            </a:r>
            <a:endParaRPr lang="ca-ES" sz="36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Full1!$B$1</c:f>
              <c:strCache>
                <c:ptCount val="1"/>
                <c:pt idx="0">
                  <c:v>Nens</c:v>
                </c:pt>
              </c:strCache>
            </c:strRef>
          </c:tx>
          <c:invertIfNegative val="0"/>
          <c:cat>
            <c:strRef>
              <c:f>Full1!$A$2:$A$5</c:f>
              <c:strCache>
                <c:ptCount val="3"/>
                <c:pt idx="0">
                  <c:v>Normopès o pes insuficient</c:v>
                </c:pt>
                <c:pt idx="1">
                  <c:v>Sobrepès o obesitat</c:v>
                </c:pt>
                <c:pt idx="2">
                  <c:v>No consta</c:v>
                </c:pt>
              </c:strCache>
            </c:strRef>
          </c:cat>
          <c:val>
            <c:numRef>
              <c:f>Full1!$B$2:$B$5</c:f>
              <c:numCache>
                <c:formatCode>General</c:formatCode>
                <c:ptCount val="4"/>
                <c:pt idx="0">
                  <c:v>66.900000000000006</c:v>
                </c:pt>
                <c:pt idx="1">
                  <c:v>25.8</c:v>
                </c:pt>
                <c:pt idx="2">
                  <c:v>7.3</c:v>
                </c:pt>
              </c:numCache>
            </c:numRef>
          </c:val>
        </c:ser>
        <c:ser>
          <c:idx val="1"/>
          <c:order val="1"/>
          <c:tx>
            <c:strRef>
              <c:f>Full1!$C$1</c:f>
              <c:strCache>
                <c:ptCount val="1"/>
                <c:pt idx="0">
                  <c:v>Nenes</c:v>
                </c:pt>
              </c:strCache>
            </c:strRef>
          </c:tx>
          <c:invertIfNegative val="0"/>
          <c:cat>
            <c:strRef>
              <c:f>Full1!$A$2:$A$5</c:f>
              <c:strCache>
                <c:ptCount val="3"/>
                <c:pt idx="0">
                  <c:v>Normopès o pes insuficient</c:v>
                </c:pt>
                <c:pt idx="1">
                  <c:v>Sobrepès o obesitat</c:v>
                </c:pt>
                <c:pt idx="2">
                  <c:v>No consta</c:v>
                </c:pt>
              </c:strCache>
            </c:strRef>
          </c:cat>
          <c:val>
            <c:numRef>
              <c:f>Full1!$C$2:$C$5</c:f>
              <c:numCache>
                <c:formatCode>General</c:formatCode>
                <c:ptCount val="4"/>
                <c:pt idx="0">
                  <c:v>69.099999999999994</c:v>
                </c:pt>
                <c:pt idx="1">
                  <c:v>23.6</c:v>
                </c:pt>
                <c:pt idx="2">
                  <c:v>7.3</c:v>
                </c:pt>
              </c:numCache>
            </c:numRef>
          </c:val>
        </c:ser>
        <c:ser>
          <c:idx val="2"/>
          <c:order val="2"/>
          <c:tx>
            <c:strRef>
              <c:f>Full1!$D$1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Full1!$A$2:$A$5</c:f>
              <c:strCache>
                <c:ptCount val="3"/>
                <c:pt idx="0">
                  <c:v>Normopès o pes insuficient</c:v>
                </c:pt>
                <c:pt idx="1">
                  <c:v>Sobrepès o obesitat</c:v>
                </c:pt>
                <c:pt idx="2">
                  <c:v>No consta</c:v>
                </c:pt>
              </c:strCache>
            </c:strRef>
          </c:cat>
          <c:val>
            <c:numRef>
              <c:f>Full1!$D$2:$D$5</c:f>
              <c:numCache>
                <c:formatCode>General</c:formatCode>
                <c:ptCount val="4"/>
                <c:pt idx="0">
                  <c:v>68</c:v>
                </c:pt>
                <c:pt idx="1">
                  <c:v>24.700000000000003</c:v>
                </c:pt>
                <c:pt idx="2">
                  <c:v>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48000"/>
        <c:axId val="24049536"/>
      </c:barChart>
      <c:catAx>
        <c:axId val="24048000"/>
        <c:scaling>
          <c:orientation val="minMax"/>
        </c:scaling>
        <c:delete val="0"/>
        <c:axPos val="b"/>
        <c:majorTickMark val="none"/>
        <c:minorTickMark val="none"/>
        <c:tickLblPos val="nextTo"/>
        <c:crossAx val="24049536"/>
        <c:crosses val="autoZero"/>
        <c:auto val="1"/>
        <c:lblAlgn val="ctr"/>
        <c:lblOffset val="100"/>
        <c:noMultiLvlLbl val="0"/>
      </c:catAx>
      <c:valAx>
        <c:axId val="24049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40480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8262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88819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8362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9859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099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865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5590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043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209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1834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1438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5FE5C-6965-4D16-AFF7-470ADDE953CB}" type="datetimeFigureOut">
              <a:rPr lang="ca-ES" smtClean="0"/>
              <a:t>01/03/2012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E8ECD-4765-4723-B37F-A01C28C5B85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381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UNA APROXIMACIÓ AL CONCEPTE DE SALUT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FOTOCÒPIA Nº 1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761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Observes diferències entre homes i dones?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El percentatge de dones amb normopès o pes insuficient és un 20 % superior que en els homes</a:t>
            </a:r>
          </a:p>
          <a:p>
            <a:pPr marL="0" indent="0">
              <a:buNone/>
            </a:pPr>
            <a:r>
              <a:rPr lang="ca-ES" dirty="0"/>
              <a:t>	</a:t>
            </a:r>
            <a:r>
              <a:rPr lang="ca-ES" dirty="0" smtClean="0"/>
              <a:t>PERÒ s’ha de tenir en compte= pes insuficient ANORÈXIA= més prevalença en dones</a:t>
            </a:r>
          </a:p>
          <a:p>
            <a:endParaRPr lang="ca-ES" dirty="0"/>
          </a:p>
          <a:p>
            <a:r>
              <a:rPr lang="ca-ES" dirty="0" smtClean="0"/>
              <a:t>Hi ha el mateix percentatge de dones amb sobrepès I, sobrepès II i obesitat.</a:t>
            </a:r>
          </a:p>
          <a:p>
            <a:r>
              <a:rPr lang="ca-ES" dirty="0" smtClean="0"/>
              <a:t>Els percentatges d’obesitat entre dones i homes són pràcticament iguals, essent lleugerament superior el percentatge de dones obeses.</a:t>
            </a:r>
          </a:p>
          <a:p>
            <a:endParaRPr lang="ca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354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QÜESTIONS 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a-ES" dirty="0" smtClean="0"/>
              <a:t>Defineix: 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/>
              <a:t>Taxa de mortalitat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/>
              <a:t>Esperança de vida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/>
              <a:t>Morbiditat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/>
              <a:t>Prevalença</a:t>
            </a:r>
          </a:p>
          <a:p>
            <a:pPr marL="514350" indent="-514350">
              <a:buFont typeface="+mj-lt"/>
              <a:buAutoNum type="arabicPeriod"/>
            </a:pP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17073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contingut 2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66693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a-ES" dirty="0" smtClean="0"/>
              <a:t>Defineix: 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>
                <a:solidFill>
                  <a:schemeClr val="accent2">
                    <a:lumMod val="75000"/>
                  </a:schemeClr>
                </a:solidFill>
              </a:rPr>
              <a:t>Taxa de mortalitat</a:t>
            </a:r>
            <a:r>
              <a:rPr lang="ca-ES" dirty="0" smtClean="0"/>
              <a:t>: Número de morts per cada 1.000 habitants en una regió determinada i en un període de temps determinat.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>
                <a:solidFill>
                  <a:schemeClr val="accent2">
                    <a:lumMod val="75000"/>
                  </a:schemeClr>
                </a:solidFill>
              </a:rPr>
              <a:t>Esperança de vida: </a:t>
            </a:r>
            <a:r>
              <a:rPr lang="ca-ES" dirty="0" smtClean="0"/>
              <a:t>Estimació d’anys que viurà una persona en el moment del seu naixement. 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>
                <a:solidFill>
                  <a:schemeClr val="accent2">
                    <a:lumMod val="75000"/>
                  </a:schemeClr>
                </a:solidFill>
              </a:rPr>
              <a:t>Morbiditat:</a:t>
            </a:r>
            <a:r>
              <a:rPr lang="ca-ES" dirty="0" smtClean="0"/>
              <a:t> Nombre d’afectats per una malaltia determinada,  que acaben morint  en una població i en un moment donat. </a:t>
            </a:r>
          </a:p>
          <a:p>
            <a:pPr marL="514350" indent="-514350">
              <a:buFont typeface="+mj-lt"/>
              <a:buAutoNum type="alphaLcParenR"/>
            </a:pPr>
            <a:r>
              <a:rPr lang="ca-ES" dirty="0" smtClean="0">
                <a:solidFill>
                  <a:schemeClr val="accent2">
                    <a:lumMod val="75000"/>
                  </a:schemeClr>
                </a:solidFill>
              </a:rPr>
              <a:t>Prevalença:</a:t>
            </a:r>
            <a:r>
              <a:rPr lang="ca-ES" dirty="0" smtClean="0"/>
              <a:t>  Número de malalts afectats per una malaltia determinada en un període de temps determinat.</a:t>
            </a:r>
          </a:p>
          <a:p>
            <a:pPr marL="514350" indent="-514350">
              <a:buFont typeface="+mj-lt"/>
              <a:buAutoNum type="arabicPeriod"/>
            </a:pP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30187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Esperança de vida dels espanyols: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Dades del 2009:</a:t>
            </a:r>
          </a:p>
          <a:p>
            <a:pPr marL="0" indent="0">
              <a:buNone/>
            </a:pPr>
            <a:r>
              <a:rPr lang="ca-ES" dirty="0"/>
              <a:t>	</a:t>
            </a:r>
            <a:r>
              <a:rPr lang="ca-ES" dirty="0" smtClean="0"/>
              <a:t>Dones 83,5 anys</a:t>
            </a:r>
          </a:p>
          <a:p>
            <a:pPr marL="0" indent="0">
              <a:buNone/>
            </a:pPr>
            <a:r>
              <a:rPr lang="ca-ES" dirty="0"/>
              <a:t>	</a:t>
            </a:r>
            <a:r>
              <a:rPr lang="ca-ES" dirty="0" smtClean="0"/>
              <a:t>Homes 76,74 anys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Dades del 2010 de població de Barcelona</a:t>
            </a:r>
          </a:p>
          <a:p>
            <a:pPr marL="0" indent="0">
              <a:buNone/>
            </a:pPr>
            <a:r>
              <a:rPr lang="ca-ES" dirty="0"/>
              <a:t>	</a:t>
            </a:r>
            <a:r>
              <a:rPr lang="ca-ES" dirty="0" smtClean="0"/>
              <a:t>Dones 85,3 anys</a:t>
            </a:r>
          </a:p>
          <a:p>
            <a:pPr marL="0" indent="0">
              <a:buNone/>
            </a:pPr>
            <a:r>
              <a:rPr lang="ca-ES" dirty="0"/>
              <a:t>	</a:t>
            </a:r>
            <a:r>
              <a:rPr lang="ca-ES" dirty="0" smtClean="0"/>
              <a:t>Homes 79,2 anys</a:t>
            </a:r>
          </a:p>
          <a:p>
            <a:pPr marL="0" indent="0">
              <a:buNone/>
            </a:pP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31820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ca-ES" sz="3600" b="1" dirty="0" smtClean="0"/>
              <a:t>Factors </a:t>
            </a:r>
            <a:r>
              <a:rPr lang="ca-ES" sz="3600" b="1" dirty="0"/>
              <a:t>han fet augmentar l’esperança de vida a l’estat espanyol durant el segle XX</a:t>
            </a:r>
            <a:r>
              <a:rPr lang="ca-ES" sz="3600" b="1" dirty="0" smtClean="0"/>
              <a:t>.</a:t>
            </a:r>
            <a:endParaRPr lang="ca-ES" sz="3600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 fontScale="85000" lnSpcReduction="10000"/>
          </a:bodyPr>
          <a:lstStyle/>
          <a:p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Descens de la mortalitat infantil</a:t>
            </a:r>
            <a:r>
              <a:rPr lang="ca-ES" dirty="0" smtClean="0"/>
              <a:t>. ( campanyes de vacunació, control embaràs i part segur...)</a:t>
            </a:r>
          </a:p>
          <a:p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Descens de la mortalitat de la població entre 60 i 80 anys.</a:t>
            </a:r>
            <a:r>
              <a:rPr lang="ca-ES" dirty="0" smtClean="0"/>
              <a:t> ( metges especialitzats en tercera edat, centres de dia, tele-avís connectat creu roja..)</a:t>
            </a:r>
          </a:p>
          <a:p>
            <a:r>
              <a:rPr lang="ca-ES" dirty="0" smtClean="0"/>
              <a:t>SOBRETOT AVENÇOS TECNOLÒGICS I CIENTÍFICS ( Fàrmacs, genoma humà, tècniques de diagnòstic per la imatge....) </a:t>
            </a:r>
          </a:p>
          <a:p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Sistema sanitari a l’abast de tothom</a:t>
            </a:r>
            <a:r>
              <a:rPr lang="ca-ES" dirty="0" smtClean="0"/>
              <a:t>.</a:t>
            </a:r>
          </a:p>
          <a:p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Campanyes d’informació i sensibilització</a:t>
            </a:r>
            <a:r>
              <a:rPr lang="ca-ES" dirty="0" smtClean="0"/>
              <a:t> ( tabac, alcohol, malalties cardíaques, salut laboral, hàbits higiènics= minimitzen el contagi malalties infeccioses)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5575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1. Hipòtesis causes alta esperança de vida a Espanya , en comparació a altres països de la UE.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92500" lnSpcReduction="10000"/>
          </a:bodyPr>
          <a:lstStyle/>
          <a:p>
            <a:r>
              <a:rPr lang="ca-ES" dirty="0" smtClean="0"/>
              <a:t>Dieta mediterrània.</a:t>
            </a:r>
          </a:p>
          <a:p>
            <a:r>
              <a:rPr lang="ca-ES" dirty="0" smtClean="0"/>
              <a:t>No estrès: vida al carrer.</a:t>
            </a:r>
          </a:p>
          <a:p>
            <a:r>
              <a:rPr lang="ca-ES" dirty="0" smtClean="0"/>
              <a:t>Hores de sol.</a:t>
            </a:r>
          </a:p>
          <a:p>
            <a:r>
              <a:rPr lang="ca-ES" dirty="0" smtClean="0"/>
              <a:t>Sistema sanitari  a l’abast de tothom.</a:t>
            </a:r>
          </a:p>
          <a:p>
            <a:r>
              <a:rPr lang="ca-ES" dirty="0" smtClean="0"/>
              <a:t>No gaire contaminació ambiental ( Londres </a:t>
            </a:r>
            <a:r>
              <a:rPr lang="ca-ES" dirty="0" err="1" smtClean="0"/>
              <a:t>smog</a:t>
            </a:r>
            <a:r>
              <a:rPr lang="ca-ES" dirty="0" smtClean="0"/>
              <a:t>).</a:t>
            </a:r>
          </a:p>
          <a:p>
            <a:r>
              <a:rPr lang="ca-ES" dirty="0" smtClean="0"/>
              <a:t>Llei antitabac ( fumadors passius, 600.000 fumadors deixen de fumar)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19166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 fontScale="90000"/>
          </a:bodyPr>
          <a:lstStyle/>
          <a:p>
            <a:pPr algn="l"/>
            <a:r>
              <a:rPr lang="ca-ES" dirty="0" smtClean="0"/>
              <a:t>2. PER QUÈ CREUS QUE HI HA MÉS DONES QUE HOMES QUE TENEN UNA PERCEPCIÓ DOLENTA DE LA PRÒPIA SALUT?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48472"/>
          </a:xfrm>
        </p:spPr>
        <p:txBody>
          <a:bodyPr>
            <a:normAutofit fontScale="70000" lnSpcReduction="20000"/>
          </a:bodyPr>
          <a:lstStyle/>
          <a:p>
            <a:r>
              <a:rPr lang="ca-ES" b="1" dirty="0" smtClean="0"/>
              <a:t>Diferències biològiques i per desigualtats socials i econòmiques</a:t>
            </a:r>
            <a:r>
              <a:rPr lang="ca-ES" dirty="0" smtClean="0"/>
              <a:t>.</a:t>
            </a:r>
          </a:p>
          <a:p>
            <a:r>
              <a:rPr lang="ca-ES" dirty="0" smtClean="0"/>
              <a:t>La històrica </a:t>
            </a:r>
            <a:r>
              <a:rPr lang="ca-ES" b="1" dirty="0" smtClean="0"/>
              <a:t>doble càrrega de la dona de treballar fora i dintre de casa </a:t>
            </a:r>
            <a:r>
              <a:rPr lang="ca-ES" dirty="0" smtClean="0"/>
              <a:t>provoca una percepció negativa de la salut ( estar constantment pendent de tots provoca un cansament  crònic)</a:t>
            </a:r>
          </a:p>
          <a:p>
            <a:endParaRPr lang="ca-ES" dirty="0" smtClean="0"/>
          </a:p>
          <a:p>
            <a:r>
              <a:rPr lang="ca-ES" dirty="0" smtClean="0"/>
              <a:t>Menstruació.</a:t>
            </a:r>
          </a:p>
          <a:p>
            <a:r>
              <a:rPr lang="ca-ES" dirty="0" smtClean="0"/>
              <a:t>Embaràs</a:t>
            </a:r>
          </a:p>
          <a:p>
            <a:r>
              <a:rPr lang="ca-ES" dirty="0" smtClean="0"/>
              <a:t>Part.</a:t>
            </a:r>
          </a:p>
          <a:p>
            <a:r>
              <a:rPr lang="ca-ES" dirty="0" smtClean="0"/>
              <a:t>Lactància  materna.</a:t>
            </a:r>
          </a:p>
          <a:p>
            <a:r>
              <a:rPr lang="ca-ES" dirty="0" smtClean="0"/>
              <a:t>Tendència de les dones a  ocupar-se de la salut familiar, dels fills dels pares</a:t>
            </a:r>
            <a:r>
              <a:rPr lang="ca-ES" dirty="0"/>
              <a:t> </a:t>
            </a:r>
            <a:r>
              <a:rPr lang="ca-ES" dirty="0" smtClean="0"/>
              <a:t>propis i dels pares del cònjuge </a:t>
            </a:r>
          </a:p>
          <a:p>
            <a:r>
              <a:rPr lang="ca-ES" dirty="0" smtClean="0"/>
              <a:t>....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9649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23999"/>
              </p:ext>
            </p:extLst>
          </p:nvPr>
        </p:nvGraphicFramePr>
        <p:xfrm>
          <a:off x="179512" y="188640"/>
          <a:ext cx="8784976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743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981612"/>
              </p:ext>
            </p:extLst>
          </p:nvPr>
        </p:nvGraphicFramePr>
        <p:xfrm>
          <a:off x="457200" y="980728"/>
          <a:ext cx="82296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408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396</Words>
  <Application>Microsoft Office PowerPoint</Application>
  <PresentationFormat>Presentació en pantalla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1" baseType="lpstr">
      <vt:lpstr>Tema de l'Office</vt:lpstr>
      <vt:lpstr>UNA APROXIMACIÓ AL CONCEPTE DE SALUT</vt:lpstr>
      <vt:lpstr>QÜESTIONS </vt:lpstr>
      <vt:lpstr>Presentació del PowerPoint</vt:lpstr>
      <vt:lpstr>Esperança de vida dels espanyols:</vt:lpstr>
      <vt:lpstr>Factors han fet augmentar l’esperança de vida a l’estat espanyol durant el segle XX.</vt:lpstr>
      <vt:lpstr>1. Hipòtesis causes alta esperança de vida a Espanya , en comparació a altres països de la UE.</vt:lpstr>
      <vt:lpstr>2. PER QUÈ CREUS QUE HI HA MÉS DONES QUE HOMES QUE TENEN UNA PERCEPCIÓ DOLENTA DE LA PRÒPIA SALUT? </vt:lpstr>
      <vt:lpstr>Presentació del PowerPoint</vt:lpstr>
      <vt:lpstr>Presentació del PowerPoint</vt:lpstr>
      <vt:lpstr>Observes diferències entre homes i dones?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APROXIMACIÓ AL CONCEPTE DE SALUT</dc:title>
  <dc:creator>alumne</dc:creator>
  <cp:lastModifiedBy>alumne</cp:lastModifiedBy>
  <cp:revision>19</cp:revision>
  <dcterms:created xsi:type="dcterms:W3CDTF">2012-01-18T12:40:36Z</dcterms:created>
  <dcterms:modified xsi:type="dcterms:W3CDTF">2012-03-01T19:39:27Z</dcterms:modified>
</cp:coreProperties>
</file>