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83" r:id="rId4"/>
    <p:sldId id="262" r:id="rId5"/>
    <p:sldId id="257" r:id="rId6"/>
    <p:sldId id="288" r:id="rId7"/>
    <p:sldId id="277" r:id="rId8"/>
    <p:sldId id="285" r:id="rId9"/>
    <p:sldId id="289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1" r:id="rId18"/>
    <p:sldId id="272" r:id="rId19"/>
    <p:sldId id="274" r:id="rId20"/>
    <p:sldId id="278" r:id="rId21"/>
    <p:sldId id="280" r:id="rId2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84" autoAdjust="0"/>
  </p:normalViewPr>
  <p:slideViewPr>
    <p:cSldViewPr>
      <p:cViewPr>
        <p:scale>
          <a:sx n="55" d="100"/>
          <a:sy n="55" d="100"/>
        </p:scale>
        <p:origin x="-93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66076-73B6-48A9-B9FE-30D9ABBE6773}" type="datetimeFigureOut">
              <a:rPr lang="ca-ES" smtClean="0"/>
              <a:t>01/03/2012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8FA37-061F-44CF-B084-7DAF827AEA5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1840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5FA69-266E-4A50-835B-6FABAA113373}" type="slidenum">
              <a:rPr lang="ca-ES"/>
              <a:pPr/>
              <a:t>2</a:t>
            </a:fld>
            <a:endParaRPr lang="ca-E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A8940-4B06-44F5-A76E-B554D3CE5AD7}" type="slidenum">
              <a:rPr lang="ca-ES"/>
              <a:pPr/>
              <a:t>16</a:t>
            </a:fld>
            <a:endParaRPr lang="ca-E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A1115-0113-48D9-9A8A-4CEB6B43EA20}" type="slidenum">
              <a:rPr lang="ca-ES"/>
              <a:pPr/>
              <a:t>17</a:t>
            </a:fld>
            <a:endParaRPr lang="ca-E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1A1B5-2BD8-4AFD-9594-7C0535D1D67B}" type="slidenum">
              <a:rPr lang="ca-ES"/>
              <a:pPr/>
              <a:t>18</a:t>
            </a:fld>
            <a:endParaRPr lang="ca-E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2765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4326B-B991-4E4D-98E3-DB17EAB904D6}" type="slidenum">
              <a:rPr 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Salut= concepte subjectiu.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FA37-061F-44CF-B084-7DAF827AEA5A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389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88CEF-00B3-4179-BEA5-E9397FDB280E}" type="slidenum">
              <a:rPr lang="ca-ES"/>
              <a:pPr/>
              <a:t>4</a:t>
            </a:fld>
            <a:endParaRPr lang="ca-E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9520F-B97A-4A93-8223-8423A52BB59D}" type="slidenum">
              <a:rPr lang="ca-ES"/>
              <a:pPr/>
              <a:t>10</a:t>
            </a:fld>
            <a:endParaRPr lang="ca-E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758B4-1B1C-432D-8B1A-4DBFE18890C5}" type="slidenum">
              <a:rPr lang="ca-ES"/>
              <a:pPr/>
              <a:t>11</a:t>
            </a:fld>
            <a:endParaRPr lang="ca-E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3F6C6-84A2-4B50-A422-18C6B8C3E9B3}" type="slidenum">
              <a:rPr lang="ca-ES"/>
              <a:pPr/>
              <a:t>12</a:t>
            </a:fld>
            <a:endParaRPr lang="ca-E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8A66F-C64E-4EA9-A14A-9C45195BA00B}" type="slidenum">
              <a:rPr lang="ca-ES"/>
              <a:pPr/>
              <a:t>13</a:t>
            </a:fld>
            <a:endParaRPr lang="ca-E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7E424-3D35-4BA2-B268-80EC245F4F7F}" type="slidenum">
              <a:rPr lang="ca-ES"/>
              <a:pPr/>
              <a:t>14</a:t>
            </a:fld>
            <a:endParaRPr lang="ca-E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F9F73-DF63-4428-BBC1-84C3FA511D31}" type="slidenum">
              <a:rPr lang="ca-ES"/>
              <a:pPr/>
              <a:t>15</a:t>
            </a:fld>
            <a:endParaRPr lang="ca-E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22" name="Subtíto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20" name="Contenidor de peu de pà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dirty="0"/>
          </a:p>
        </p:txBody>
      </p:sp>
      <p:sp>
        <p:nvSpPr>
          <p:cNvPr id="10" name="Conteni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9" name="Diagrama de flux: procé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agrama de flux: procé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ontenidor de títo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9" name="Contenidor de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24" name="Contenidor de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84F783-B669-4D1A-8965-EE9B73FE8EF6}" type="datetimeFigureOut">
              <a:rPr lang="ca-ES" smtClean="0"/>
              <a:t>01/03/2012</a:t>
            </a:fld>
            <a:endParaRPr lang="ca-ES" dirty="0"/>
          </a:p>
        </p:txBody>
      </p:sp>
      <p:sp>
        <p:nvSpPr>
          <p:cNvPr id="10" name="Contenidor de peu de pà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a-ES" dirty="0"/>
          </a:p>
        </p:txBody>
      </p:sp>
      <p:sp>
        <p:nvSpPr>
          <p:cNvPr id="22" name="Conteni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20AAB8-2DA3-497F-850C-38AD07D62FB9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LA SALUT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QUÈ ÉS?</a:t>
            </a:r>
            <a:endParaRPr lang="ca-ES" dirty="0"/>
          </a:p>
          <a:p>
            <a:r>
              <a:rPr lang="ca-ES" smtClean="0"/>
              <a:t>QUINS FACTORS LA DETERMINEN?</a:t>
            </a: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19383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74063" cy="935038"/>
          </a:xfrm>
        </p:spPr>
        <p:txBody>
          <a:bodyPr/>
          <a:lstStyle/>
          <a:p>
            <a:pPr algn="l"/>
            <a:r>
              <a:rPr lang="ca-ES">
                <a:solidFill>
                  <a:srgbClr val="000066"/>
                </a:solidFill>
                <a:latin typeface="Arial Rounded MT Bold" pitchFamily="34" charset="0"/>
              </a:rPr>
              <a:t>DETERMINANTS DE SALUT: </a:t>
            </a:r>
          </a:p>
        </p:txBody>
      </p: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2987675" y="2852738"/>
            <a:ext cx="2808288" cy="2374900"/>
            <a:chOff x="1882" y="1797"/>
            <a:chExt cx="1769" cy="1496"/>
          </a:xfrm>
        </p:grpSpPr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1882" y="1797"/>
              <a:ext cx="1769" cy="1496"/>
            </a:xfrm>
            <a:prstGeom prst="ellipse">
              <a:avLst/>
            </a:prstGeom>
            <a:solidFill>
              <a:srgbClr val="0000FF">
                <a:alpha val="39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2064" y="2205"/>
              <a:ext cx="1395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a-ES" sz="3200" b="1">
                  <a:solidFill>
                    <a:srgbClr val="663300"/>
                  </a:solidFill>
                  <a:latin typeface="Arial Rounded MT Bold" pitchFamily="34" charset="0"/>
                  <a:cs typeface="Arial" charset="0"/>
                </a:rPr>
                <a:t>PERSONA</a:t>
              </a:r>
            </a:p>
            <a:p>
              <a:pPr algn="ctr"/>
              <a:r>
                <a:rPr lang="ca-ES" sz="3200" b="1">
                  <a:solidFill>
                    <a:srgbClr val="663300"/>
                  </a:solidFill>
                  <a:latin typeface="Arial Rounded MT Bold" pitchFamily="34" charset="0"/>
                  <a:cs typeface="Arial" charset="0"/>
                </a:rPr>
                <a:t>SALUT</a:t>
              </a:r>
            </a:p>
          </p:txBody>
        </p:sp>
      </p:grp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708400" y="2060575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400">
                <a:solidFill>
                  <a:srgbClr val="663300"/>
                </a:solidFill>
                <a:latin typeface="Arial Rounded MT Bold" pitchFamily="34" charset="0"/>
                <a:cs typeface="Arial" charset="0"/>
              </a:rPr>
              <a:t>Biologia</a:t>
            </a:r>
          </a:p>
          <a:p>
            <a:r>
              <a:rPr lang="ca-ES" sz="2400">
                <a:solidFill>
                  <a:srgbClr val="663300"/>
                </a:solidFill>
                <a:latin typeface="Arial Rounded MT Bold" pitchFamily="34" charset="0"/>
                <a:cs typeface="Arial" charset="0"/>
              </a:rPr>
              <a:t>Genètica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827088" y="3500438"/>
            <a:ext cx="2087562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ca-ES" sz="2400">
                <a:solidFill>
                  <a:srgbClr val="663300"/>
                </a:solidFill>
                <a:latin typeface="Arial Rounded MT Bold" pitchFamily="34" charset="0"/>
                <a:cs typeface="Arial" charset="0"/>
              </a:rPr>
              <a:t>Estil de vida. Hàbits de Salut</a:t>
            </a:r>
          </a:p>
          <a:p>
            <a:pPr>
              <a:lnSpc>
                <a:spcPct val="40000"/>
              </a:lnSpc>
              <a:buClr>
                <a:schemeClr val="accent2"/>
              </a:buClr>
            </a:pPr>
            <a:endParaRPr lang="ca-ES" sz="2000">
              <a:solidFill>
                <a:srgbClr val="6633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372225" y="3141663"/>
            <a:ext cx="2286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ca-ES" sz="2400">
                <a:solidFill>
                  <a:srgbClr val="663300"/>
                </a:solidFill>
                <a:latin typeface="Arial Rounded MT Bold" pitchFamily="34" charset="0"/>
                <a:cs typeface="Arial" charset="0"/>
              </a:rPr>
              <a:t>Entorn Social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a-ES" sz="2000">
                <a:solidFill>
                  <a:srgbClr val="663300"/>
                </a:solidFill>
                <a:latin typeface="Arial Rounded MT Bold" pitchFamily="34" charset="0"/>
                <a:cs typeface="Arial" charset="0"/>
              </a:rPr>
              <a:t> Educació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a-ES" sz="2000">
                <a:solidFill>
                  <a:srgbClr val="663300"/>
                </a:solidFill>
                <a:latin typeface="Arial Rounded MT Bold" pitchFamily="34" charset="0"/>
                <a:cs typeface="Arial" charset="0"/>
              </a:rPr>
              <a:t> Vivenda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a-ES" sz="2000">
                <a:solidFill>
                  <a:srgbClr val="663300"/>
                </a:solidFill>
                <a:latin typeface="Arial Rounded MT Bold" pitchFamily="34" charset="0"/>
                <a:cs typeface="Arial" charset="0"/>
              </a:rPr>
              <a:t> Renda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a-ES" sz="2000">
                <a:solidFill>
                  <a:srgbClr val="663300"/>
                </a:solidFill>
                <a:latin typeface="Arial Rounded MT Bold" pitchFamily="34" charset="0"/>
                <a:cs typeface="Arial" charset="0"/>
              </a:rPr>
              <a:t> Treball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ca-ES" sz="2000">
                <a:solidFill>
                  <a:srgbClr val="663300"/>
                </a:solidFill>
                <a:latin typeface="Arial Rounded MT Bold" pitchFamily="34" charset="0"/>
                <a:cs typeface="Arial" charset="0"/>
              </a:rPr>
              <a:t> Amics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132138" y="5589588"/>
            <a:ext cx="26066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sz="2400">
                <a:solidFill>
                  <a:srgbClr val="663300"/>
                </a:solidFill>
                <a:latin typeface="Arial Rounded MT Bold" pitchFamily="34" charset="0"/>
                <a:cs typeface="Arial" charset="0"/>
              </a:rPr>
              <a:t>Sistema Sanitari</a:t>
            </a:r>
          </a:p>
          <a:p>
            <a:pPr algn="ctr">
              <a:lnSpc>
                <a:spcPct val="20000"/>
              </a:lnSpc>
            </a:pPr>
            <a:endParaRPr lang="ca-ES" sz="2400">
              <a:solidFill>
                <a:srgbClr val="6633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3563938" y="1773238"/>
            <a:ext cx="1871662" cy="1439862"/>
          </a:xfrm>
          <a:prstGeom prst="ellipse">
            <a:avLst/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468313" y="3284538"/>
            <a:ext cx="2808287" cy="1584325"/>
          </a:xfrm>
          <a:prstGeom prst="ellipse">
            <a:avLst/>
          </a:prstGeom>
          <a:solidFill>
            <a:srgbClr val="00FF00">
              <a:alpha val="3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843213" y="4941888"/>
            <a:ext cx="3241675" cy="1582737"/>
          </a:xfrm>
          <a:prstGeom prst="ellipse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5435600" y="2852738"/>
            <a:ext cx="3457575" cy="2447925"/>
          </a:xfrm>
          <a:prstGeom prst="ellipse">
            <a:avLst/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215542" y="1804850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accent2"/>
                </a:solidFill>
                <a:latin typeface="Arial Unicode MS" pitchFamily="34" charset="-128"/>
              </a:rPr>
              <a:t>Lalonde 1974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20688"/>
            <a:ext cx="7884368" cy="935038"/>
          </a:xfrm>
        </p:spPr>
        <p:txBody>
          <a:bodyPr/>
          <a:lstStyle/>
          <a:p>
            <a:pPr algn="l"/>
            <a:r>
              <a:rPr lang="ca-ES" dirty="0">
                <a:solidFill>
                  <a:srgbClr val="000066"/>
                </a:solidFill>
                <a:latin typeface="Arial Rounded MT Bold" pitchFamily="34" charset="0"/>
              </a:rPr>
              <a:t>CONCEPTE DE MALALTIA: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00213"/>
            <a:ext cx="7921004" cy="4537075"/>
          </a:xfrm>
        </p:spPr>
        <p:txBody>
          <a:bodyPr/>
          <a:lstStyle/>
          <a:p>
            <a:r>
              <a:rPr lang="ca-ES" sz="3600" dirty="0">
                <a:solidFill>
                  <a:srgbClr val="000066"/>
                </a:solidFill>
                <a:latin typeface="Arial Unicode MS" pitchFamily="34" charset="-128"/>
              </a:rPr>
              <a:t>MANIFESTACIONS CLÍNIQUES </a:t>
            </a:r>
            <a:r>
              <a:rPr lang="ca-ES" sz="3600" dirty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 </a:t>
            </a:r>
            <a:endParaRPr lang="ca-ES" sz="3600" dirty="0" smtClean="0">
              <a:solidFill>
                <a:srgbClr val="000066"/>
              </a:solidFill>
              <a:latin typeface="Arial Unicode MS" pitchFamily="34" charset="-128"/>
              <a:sym typeface="Wingdings" pitchFamily="2" charset="2"/>
            </a:endParaRPr>
          </a:p>
          <a:p>
            <a:pPr marL="82296" indent="0">
              <a:buNone/>
            </a:pPr>
            <a:endParaRPr lang="ca-ES" sz="3600" dirty="0">
              <a:solidFill>
                <a:srgbClr val="000066"/>
              </a:solidFill>
              <a:latin typeface="Arial Unicode MS" pitchFamily="34" charset="-128"/>
              <a:sym typeface="Wingdings" pitchFamily="2" charset="2"/>
            </a:endParaRPr>
          </a:p>
          <a:p>
            <a:pPr marL="82296" indent="0">
              <a:buNone/>
            </a:pPr>
            <a:r>
              <a:rPr lang="ca-ES" sz="3600" dirty="0" smtClean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	Expressió </a:t>
            </a:r>
            <a:r>
              <a:rPr lang="ca-ES" sz="3600" dirty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de les malalties</a:t>
            </a:r>
          </a:p>
          <a:p>
            <a:pPr lvl="2"/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</a:rPr>
              <a:t>Símptomes </a:t>
            </a:r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 </a:t>
            </a:r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</a:rPr>
              <a:t>Subjectius</a:t>
            </a:r>
          </a:p>
          <a:p>
            <a:pPr lvl="2"/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</a:rPr>
              <a:t>Signes </a:t>
            </a:r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 </a:t>
            </a:r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</a:rPr>
              <a:t>Objectius</a:t>
            </a:r>
          </a:p>
          <a:p>
            <a:pPr lvl="2"/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</a:rPr>
              <a:t>Proves complementàries </a:t>
            </a:r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 Confirmació</a:t>
            </a:r>
          </a:p>
          <a:p>
            <a:pPr lvl="2"/>
            <a:endParaRPr lang="ca-ES" sz="2800" dirty="0">
              <a:solidFill>
                <a:srgbClr val="000066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9275"/>
            <a:ext cx="7654305" cy="935038"/>
          </a:xfrm>
        </p:spPr>
        <p:txBody>
          <a:bodyPr/>
          <a:lstStyle/>
          <a:p>
            <a:pPr algn="l"/>
            <a:r>
              <a:rPr lang="ca-ES" dirty="0">
                <a:solidFill>
                  <a:srgbClr val="000066"/>
                </a:solidFill>
                <a:latin typeface="Arial Rounded MT Bold" pitchFamily="34" charset="0"/>
              </a:rPr>
              <a:t>CONCEPTE DE MALALTIA: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557338"/>
            <a:ext cx="7992442" cy="4535958"/>
          </a:xfrm>
        </p:spPr>
        <p:txBody>
          <a:bodyPr/>
          <a:lstStyle/>
          <a:p>
            <a:r>
              <a:rPr lang="ca-ES" sz="2800" b="1" u="sng" dirty="0">
                <a:solidFill>
                  <a:srgbClr val="000066"/>
                </a:solidFill>
                <a:latin typeface="Arial Unicode MS" pitchFamily="34" charset="-128"/>
              </a:rPr>
              <a:t>Malaltia aguda</a:t>
            </a:r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</a:rPr>
              <a:t> </a:t>
            </a:r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 Inici i evolució </a:t>
            </a:r>
            <a:r>
              <a:rPr lang="ca-ES" sz="2800" dirty="0" smtClean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curtes</a:t>
            </a:r>
          </a:p>
          <a:p>
            <a:pPr marL="82296" indent="0">
              <a:buNone/>
            </a:pPr>
            <a:endParaRPr lang="ca-ES" sz="2800" dirty="0">
              <a:solidFill>
                <a:srgbClr val="000066"/>
              </a:solidFill>
              <a:latin typeface="Arial Unicode MS" pitchFamily="34" charset="-128"/>
              <a:sym typeface="Wingdings" pitchFamily="2" charset="2"/>
            </a:endParaRPr>
          </a:p>
          <a:p>
            <a:r>
              <a:rPr lang="ca-ES" sz="2800" b="1" u="sng" dirty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Malaltia crònica</a:t>
            </a:r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  Llarga </a:t>
            </a:r>
            <a:r>
              <a:rPr lang="ca-ES" sz="2800" dirty="0" smtClean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durada</a:t>
            </a:r>
          </a:p>
          <a:p>
            <a:endParaRPr lang="ca-ES" sz="1200" dirty="0">
              <a:solidFill>
                <a:srgbClr val="000066"/>
              </a:solidFill>
              <a:latin typeface="Arial Unicode MS" pitchFamily="34" charset="-128"/>
              <a:sym typeface="Wingdings" pitchFamily="2" charset="2"/>
            </a:endParaRPr>
          </a:p>
          <a:p>
            <a:r>
              <a:rPr lang="ca-ES" sz="2800" b="1" u="sng" dirty="0">
                <a:solidFill>
                  <a:srgbClr val="000066"/>
                </a:solidFill>
                <a:latin typeface="Arial Unicode MS" pitchFamily="34" charset="-128"/>
              </a:rPr>
              <a:t>Malaltia congènita</a:t>
            </a:r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</a:rPr>
              <a:t> </a:t>
            </a:r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 Existeix des del moment del </a:t>
            </a:r>
            <a:r>
              <a:rPr lang="ca-ES" sz="2800" dirty="0" smtClean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naixement</a:t>
            </a:r>
          </a:p>
          <a:p>
            <a:pPr marL="82296" indent="0">
              <a:buNone/>
            </a:pPr>
            <a:endParaRPr lang="ca-ES" sz="2800" dirty="0">
              <a:solidFill>
                <a:srgbClr val="000066"/>
              </a:solidFill>
              <a:latin typeface="Arial Unicode MS" pitchFamily="34" charset="-128"/>
              <a:sym typeface="Wingdings" pitchFamily="2" charset="2"/>
            </a:endParaRPr>
          </a:p>
          <a:p>
            <a:r>
              <a:rPr lang="ca-ES" sz="2800" b="1" u="sng" dirty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Malaltia Hereditària</a:t>
            </a:r>
            <a:r>
              <a:rPr lang="ca-ES" sz="2800" dirty="0">
                <a:solidFill>
                  <a:srgbClr val="000066"/>
                </a:solidFill>
                <a:latin typeface="Arial Unicode MS" pitchFamily="34" charset="-128"/>
                <a:sym typeface="Wingdings" pitchFamily="2" charset="2"/>
              </a:rPr>
              <a:t>  Es transmet genèticament de pares a fills</a:t>
            </a:r>
            <a:endParaRPr lang="ca-ES" sz="2800" dirty="0">
              <a:solidFill>
                <a:srgbClr val="000066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74063" cy="935038"/>
          </a:xfrm>
        </p:spPr>
        <p:txBody>
          <a:bodyPr/>
          <a:lstStyle/>
          <a:p>
            <a:pPr algn="l"/>
            <a:r>
              <a:rPr lang="ca-ES">
                <a:solidFill>
                  <a:srgbClr val="000066"/>
                </a:solidFill>
                <a:latin typeface="Arial Rounded MT Bold" pitchFamily="34" charset="0"/>
              </a:rPr>
              <a:t>DETERMINANTS DE SALUT: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31686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a-ES" sz="3600">
                <a:solidFill>
                  <a:srgbClr val="000066"/>
                </a:solidFill>
                <a:latin typeface="Arial Unicode MS" pitchFamily="34" charset="-128"/>
              </a:rPr>
              <a:t>Biologia humana</a:t>
            </a:r>
          </a:p>
          <a:p>
            <a:pPr marL="609600" indent="-609600">
              <a:lnSpc>
                <a:spcPct val="90000"/>
              </a:lnSpc>
            </a:pPr>
            <a:endParaRPr lang="ca-ES" sz="2400" i="1">
              <a:solidFill>
                <a:srgbClr val="000066"/>
              </a:solidFill>
              <a:latin typeface="Arial Unicode MS" pitchFamily="34" charset="-128"/>
            </a:endParaRPr>
          </a:p>
          <a:p>
            <a:pPr marL="1752600" lvl="3" indent="-381000">
              <a:lnSpc>
                <a:spcPct val="90000"/>
              </a:lnSpc>
            </a:pPr>
            <a:r>
              <a:rPr lang="ca-ES" sz="3200">
                <a:solidFill>
                  <a:srgbClr val="000066"/>
                </a:solidFill>
                <a:latin typeface="Arial Unicode MS" pitchFamily="34" charset="-128"/>
              </a:rPr>
              <a:t> Càrrega genètica, constitució</a:t>
            </a:r>
          </a:p>
          <a:p>
            <a:pPr marL="1752600" lvl="3" indent="-381000">
              <a:lnSpc>
                <a:spcPct val="90000"/>
              </a:lnSpc>
            </a:pPr>
            <a:r>
              <a:rPr lang="ca-ES" sz="3200">
                <a:solidFill>
                  <a:srgbClr val="000066"/>
                </a:solidFill>
                <a:latin typeface="Arial Unicode MS" pitchFamily="34" charset="-128"/>
              </a:rPr>
              <a:t> Desenvolupament</a:t>
            </a:r>
          </a:p>
          <a:p>
            <a:pPr marL="1752600" lvl="3" indent="-381000">
              <a:lnSpc>
                <a:spcPct val="90000"/>
              </a:lnSpc>
            </a:pPr>
            <a:r>
              <a:rPr lang="ca-ES" sz="3200">
                <a:solidFill>
                  <a:srgbClr val="000066"/>
                </a:solidFill>
                <a:latin typeface="Arial Unicode MS" pitchFamily="34" charset="-128"/>
              </a:rPr>
              <a:t> Envelliment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164388" y="1628775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i="1">
                <a:solidFill>
                  <a:srgbClr val="000066"/>
                </a:solidFill>
              </a:rPr>
              <a:t>Lalonde 1974</a:t>
            </a:r>
          </a:p>
        </p:txBody>
      </p:sp>
      <p:pic>
        <p:nvPicPr>
          <p:cNvPr id="12296" name="Picture 8" descr="AD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27488"/>
            <a:ext cx="2730500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74063" cy="935038"/>
          </a:xfrm>
        </p:spPr>
        <p:txBody>
          <a:bodyPr/>
          <a:lstStyle/>
          <a:p>
            <a:pPr algn="l"/>
            <a:r>
              <a:rPr lang="ca-ES">
                <a:solidFill>
                  <a:srgbClr val="000066"/>
                </a:solidFill>
                <a:latin typeface="Arial Rounded MT Bold" pitchFamily="34" charset="0"/>
              </a:rPr>
              <a:t>DETERMINANTS DE SALUT: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60575"/>
            <a:ext cx="8158163" cy="38163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ca-ES" sz="3600">
                <a:solidFill>
                  <a:srgbClr val="000066"/>
                </a:solidFill>
                <a:latin typeface="Arial Unicode MS" pitchFamily="34" charset="-128"/>
              </a:rPr>
              <a:t>Medi ambient</a:t>
            </a:r>
          </a:p>
          <a:p>
            <a:pPr marL="609600" indent="-609600">
              <a:lnSpc>
                <a:spcPct val="90000"/>
              </a:lnSpc>
            </a:pPr>
            <a:endParaRPr lang="ca-ES" sz="2400" i="1">
              <a:solidFill>
                <a:srgbClr val="000066"/>
              </a:solidFill>
              <a:latin typeface="Arial Unicode MS" pitchFamily="34" charset="-128"/>
            </a:endParaRPr>
          </a:p>
          <a:p>
            <a:pPr marL="1752600" lvl="3" indent="-381000">
              <a:lnSpc>
                <a:spcPct val="90000"/>
              </a:lnSpc>
            </a:pPr>
            <a:r>
              <a:rPr lang="ca-ES" sz="3200">
                <a:solidFill>
                  <a:srgbClr val="000066"/>
                </a:solidFill>
                <a:latin typeface="Arial Unicode MS" pitchFamily="34" charset="-128"/>
              </a:rPr>
              <a:t> Contaminació:</a:t>
            </a:r>
          </a:p>
          <a:p>
            <a:pPr marL="2209800" lvl="4" indent="-381000">
              <a:lnSpc>
                <a:spcPct val="90000"/>
              </a:lnSpc>
              <a:buFontTx/>
              <a:buChar char="•"/>
            </a:pPr>
            <a:r>
              <a:rPr lang="ca-ES" sz="2400">
                <a:solidFill>
                  <a:srgbClr val="000066"/>
                </a:solidFill>
                <a:latin typeface="Arial Unicode MS" pitchFamily="34" charset="-128"/>
              </a:rPr>
              <a:t>Física (radiacions), química, biològica, ...</a:t>
            </a:r>
            <a:r>
              <a:rPr lang="ca-ES" sz="3200">
                <a:solidFill>
                  <a:srgbClr val="000066"/>
                </a:solidFill>
                <a:latin typeface="Arial Unicode MS" pitchFamily="34" charset="-128"/>
              </a:rPr>
              <a:t> </a:t>
            </a:r>
          </a:p>
          <a:p>
            <a:pPr marL="1752600" lvl="3" indent="-381000">
              <a:lnSpc>
                <a:spcPct val="90000"/>
              </a:lnSpc>
            </a:pPr>
            <a:r>
              <a:rPr lang="ca-ES" sz="3200">
                <a:solidFill>
                  <a:srgbClr val="000066"/>
                </a:solidFill>
                <a:latin typeface="Arial Unicode MS" pitchFamily="34" charset="-128"/>
              </a:rPr>
              <a:t> Condicionants psicosocials</a:t>
            </a:r>
          </a:p>
          <a:p>
            <a:pPr marL="1752600" lvl="3" indent="-381000">
              <a:lnSpc>
                <a:spcPct val="90000"/>
              </a:lnSpc>
            </a:pPr>
            <a:r>
              <a:rPr lang="ca-ES" sz="3200">
                <a:solidFill>
                  <a:srgbClr val="000066"/>
                </a:solidFill>
                <a:latin typeface="Arial Unicode MS" pitchFamily="34" charset="-128"/>
              </a:rPr>
              <a:t> Condicionaments socio-culturals</a:t>
            </a:r>
          </a:p>
        </p:txBody>
      </p:sp>
      <p:sp>
        <p:nvSpPr>
          <p:cNvPr id="6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rperal@xtec.cat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164388" y="1628775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i="1">
                <a:solidFill>
                  <a:srgbClr val="000066"/>
                </a:solidFill>
              </a:rPr>
              <a:t>Lalonde 1974</a:t>
            </a:r>
          </a:p>
        </p:txBody>
      </p:sp>
      <p:pic>
        <p:nvPicPr>
          <p:cNvPr id="13322" name="Picture 10" descr="Contaminació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2397125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74063" cy="935038"/>
          </a:xfrm>
        </p:spPr>
        <p:txBody>
          <a:bodyPr/>
          <a:lstStyle/>
          <a:p>
            <a:pPr algn="l"/>
            <a:r>
              <a:rPr lang="ca-ES">
                <a:solidFill>
                  <a:srgbClr val="000066"/>
                </a:solidFill>
                <a:latin typeface="Arial Rounded MT Bold" pitchFamily="34" charset="0"/>
              </a:rPr>
              <a:t>DETERMINANTS DE SALUT: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60575"/>
            <a:ext cx="8158163" cy="40322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ca-ES" sz="3600" dirty="0">
                <a:solidFill>
                  <a:srgbClr val="000066"/>
                </a:solidFill>
                <a:latin typeface="Arial Unicode MS" pitchFamily="34" charset="-128"/>
              </a:rPr>
              <a:t>Estil de vida </a:t>
            </a:r>
            <a:r>
              <a:rPr lang="ca-ES" sz="3600" dirty="0" smtClean="0">
                <a:solidFill>
                  <a:srgbClr val="000066"/>
                </a:solidFill>
                <a:latin typeface="Arial Unicode MS" pitchFamily="34" charset="-128"/>
              </a:rPr>
              <a:t>i conductes </a:t>
            </a:r>
            <a:r>
              <a:rPr lang="ca-ES" sz="3600" dirty="0">
                <a:solidFill>
                  <a:srgbClr val="000066"/>
                </a:solidFill>
                <a:latin typeface="Arial Unicode MS" pitchFamily="34" charset="-128"/>
              </a:rPr>
              <a:t>de salut</a:t>
            </a:r>
          </a:p>
          <a:p>
            <a:pPr marL="609600" indent="-609600">
              <a:lnSpc>
                <a:spcPct val="90000"/>
              </a:lnSpc>
            </a:pPr>
            <a:endParaRPr lang="ca-ES" sz="2400" i="1" dirty="0">
              <a:solidFill>
                <a:srgbClr val="000066"/>
              </a:solidFill>
              <a:latin typeface="Arial Unicode MS" pitchFamily="34" charset="-128"/>
            </a:endParaRPr>
          </a:p>
          <a:p>
            <a:pPr marL="1752600" lvl="3" indent="-381000">
              <a:lnSpc>
                <a:spcPct val="90000"/>
              </a:lnSpc>
            </a:pPr>
            <a:r>
              <a:rPr lang="ca-ES" sz="3200" dirty="0">
                <a:solidFill>
                  <a:srgbClr val="000066"/>
                </a:solidFill>
                <a:latin typeface="Arial Unicode MS" pitchFamily="34" charset="-128"/>
              </a:rPr>
              <a:t> Hàbits negatius:</a:t>
            </a:r>
          </a:p>
          <a:p>
            <a:pPr marL="2209800" lvl="4" indent="-381000">
              <a:lnSpc>
                <a:spcPct val="90000"/>
              </a:lnSpc>
              <a:buFontTx/>
              <a:buChar char="•"/>
            </a:pPr>
            <a:r>
              <a:rPr lang="ca-ES" sz="2400" dirty="0">
                <a:solidFill>
                  <a:srgbClr val="000066"/>
                </a:solidFill>
                <a:latin typeface="Arial Unicode MS" pitchFamily="34" charset="-128"/>
              </a:rPr>
              <a:t>Consum de drogues (legals/il·legals), violència, estrès, conducció temerària, incorrecta alimentació, mala utilització dels serveis sanitaris... </a:t>
            </a:r>
          </a:p>
          <a:p>
            <a:pPr marL="1752600" lvl="3" indent="-381000">
              <a:lnSpc>
                <a:spcPct val="90000"/>
              </a:lnSpc>
            </a:pPr>
            <a:r>
              <a:rPr lang="ca-ES" sz="3200" dirty="0">
                <a:solidFill>
                  <a:srgbClr val="000066"/>
                </a:solidFill>
                <a:latin typeface="Arial Unicode MS" pitchFamily="34" charset="-128"/>
              </a:rPr>
              <a:t> Hàbits positius:</a:t>
            </a:r>
          </a:p>
          <a:p>
            <a:pPr marL="2209800" lvl="4" indent="-381000">
              <a:lnSpc>
                <a:spcPct val="90000"/>
              </a:lnSpc>
              <a:buFontTx/>
              <a:buChar char="•"/>
            </a:pPr>
            <a:r>
              <a:rPr lang="ca-ES" sz="2400" dirty="0">
                <a:solidFill>
                  <a:srgbClr val="000066"/>
                </a:solidFill>
                <a:latin typeface="Arial Unicode MS" pitchFamily="34" charset="-128"/>
              </a:rPr>
              <a:t>Alimentació equilibrada, activitat física, ...</a:t>
            </a:r>
            <a:endParaRPr lang="ca-ES" sz="3200" dirty="0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7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rperal@xtec.cat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164388" y="1628775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i="1">
                <a:solidFill>
                  <a:srgbClr val="000066"/>
                </a:solidFill>
              </a:rPr>
              <a:t>Lalonde 1974</a:t>
            </a:r>
          </a:p>
        </p:txBody>
      </p:sp>
      <p:pic>
        <p:nvPicPr>
          <p:cNvPr id="14348" name="Picture 12" descr="Tab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1219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om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1706562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74063" cy="935038"/>
          </a:xfrm>
        </p:spPr>
        <p:txBody>
          <a:bodyPr/>
          <a:lstStyle/>
          <a:p>
            <a:pPr algn="l"/>
            <a:r>
              <a:rPr lang="ca-ES">
                <a:solidFill>
                  <a:srgbClr val="000066"/>
                </a:solidFill>
                <a:latin typeface="Arial Rounded MT Bold" pitchFamily="34" charset="0"/>
              </a:rPr>
              <a:t>DETERMINANTS DE SALUT: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60575"/>
            <a:ext cx="8158163" cy="31686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ca-ES" sz="3600">
                <a:solidFill>
                  <a:srgbClr val="000066"/>
                </a:solidFill>
                <a:latin typeface="Arial Unicode MS" pitchFamily="34" charset="-128"/>
              </a:rPr>
              <a:t>Sistemes d’atenció sanitària</a:t>
            </a:r>
          </a:p>
          <a:p>
            <a:pPr marL="609600" indent="-609600">
              <a:lnSpc>
                <a:spcPct val="90000"/>
              </a:lnSpc>
            </a:pPr>
            <a:endParaRPr lang="ca-ES" sz="2400" i="1">
              <a:solidFill>
                <a:srgbClr val="000066"/>
              </a:solidFill>
              <a:latin typeface="Arial Unicode MS" pitchFamily="34" charset="-128"/>
            </a:endParaRPr>
          </a:p>
          <a:p>
            <a:pPr marL="1752600" lvl="3" indent="-381000">
              <a:lnSpc>
                <a:spcPct val="90000"/>
              </a:lnSpc>
            </a:pPr>
            <a:r>
              <a:rPr lang="ca-ES" sz="3200">
                <a:solidFill>
                  <a:srgbClr val="000066"/>
                </a:solidFill>
                <a:latin typeface="Arial Unicode MS" pitchFamily="34" charset="-128"/>
              </a:rPr>
              <a:t>Accessibilitat i burocratització</a:t>
            </a:r>
          </a:p>
          <a:p>
            <a:pPr marL="1752600" lvl="3" indent="-381000">
              <a:lnSpc>
                <a:spcPct val="90000"/>
              </a:lnSpc>
            </a:pPr>
            <a:r>
              <a:rPr lang="ca-ES" sz="3200">
                <a:solidFill>
                  <a:srgbClr val="000066"/>
                </a:solidFill>
                <a:latin typeface="Arial Unicode MS" pitchFamily="34" charset="-128"/>
              </a:rPr>
              <a:t>Incorrecte utilització dels serveis</a:t>
            </a:r>
          </a:p>
          <a:p>
            <a:pPr marL="1752600" lvl="3" indent="-381000">
              <a:lnSpc>
                <a:spcPct val="90000"/>
              </a:lnSpc>
            </a:pPr>
            <a:r>
              <a:rPr lang="ca-ES" sz="3200">
                <a:solidFill>
                  <a:srgbClr val="000066"/>
                </a:solidFill>
                <a:latin typeface="Arial Unicode MS" pitchFamily="34" charset="-128"/>
              </a:rPr>
              <a:t>Iatrogènia, mala praxis</a:t>
            </a:r>
          </a:p>
          <a:p>
            <a:pPr marL="1752600" lvl="3" indent="-381000">
              <a:lnSpc>
                <a:spcPct val="90000"/>
              </a:lnSpc>
            </a:pPr>
            <a:endParaRPr lang="ca-ES" sz="3200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6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rperal@xtec.cat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164388" y="1628775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i="1">
                <a:solidFill>
                  <a:srgbClr val="000066"/>
                </a:solidFill>
              </a:rPr>
              <a:t>Lalonde 1974</a:t>
            </a:r>
          </a:p>
        </p:txBody>
      </p:sp>
      <p:pic>
        <p:nvPicPr>
          <p:cNvPr id="15369" name="Picture 9" descr="Cuna tèrm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4292600"/>
            <a:ext cx="1577975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6769100" cy="935038"/>
          </a:xfrm>
        </p:spPr>
        <p:txBody>
          <a:bodyPr/>
          <a:lstStyle/>
          <a:p>
            <a:pPr algn="l"/>
            <a:r>
              <a:rPr lang="es-ES" sz="2800" b="1">
                <a:solidFill>
                  <a:srgbClr val="000066"/>
                </a:solidFill>
                <a:latin typeface="Arial Unicode MS" pitchFamily="34" charset="-128"/>
              </a:rPr>
              <a:t>Universal Declaration of Human Rights </a:t>
            </a:r>
            <a:endParaRPr lang="ca-ES" sz="2800" b="1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349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a-ES" sz="2400" b="1">
                <a:solidFill>
                  <a:srgbClr val="000066"/>
                </a:solidFill>
                <a:latin typeface="Arial Unicode MS" pitchFamily="34" charset="-128"/>
              </a:rPr>
              <a:t>Article</a:t>
            </a:r>
            <a:r>
              <a:rPr lang="es-ES" sz="2400" b="1">
                <a:solidFill>
                  <a:srgbClr val="000066"/>
                </a:solidFill>
                <a:latin typeface="Arial Unicode MS" pitchFamily="34" charset="-128"/>
              </a:rPr>
              <a:t> 25</a:t>
            </a:r>
          </a:p>
          <a:p>
            <a:pPr>
              <a:lnSpc>
                <a:spcPct val="80000"/>
              </a:lnSpc>
            </a:pPr>
            <a:r>
              <a:rPr lang="ca-ES" sz="2400" i="1">
                <a:solidFill>
                  <a:srgbClr val="000066"/>
                </a:solidFill>
                <a:latin typeface="Arial Unicode MS" pitchFamily="34" charset="-128"/>
              </a:rPr>
              <a:t>Tota persona té dret a un nivell de vida que asseguri, per a ell i la seva família, la salut i el benestar, especialment quant a alimentació, vestir, habitatge, assistència mèdica i als serveis socials necessaris; també té dret a la seguretat en cas d’atur, malaltia, incapacitat, viduïtat, vellesa o altra manca de mitjans de subsistència independent de la seva voluntat.</a:t>
            </a:r>
          </a:p>
          <a:p>
            <a:pPr>
              <a:lnSpc>
                <a:spcPct val="80000"/>
              </a:lnSpc>
              <a:buFontTx/>
              <a:buNone/>
            </a:pPr>
            <a:endParaRPr lang="ca-ES" sz="2400" i="1">
              <a:solidFill>
                <a:srgbClr val="000066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a-ES" sz="2400" i="1">
                <a:solidFill>
                  <a:srgbClr val="000066"/>
                </a:solidFill>
                <a:latin typeface="Arial Unicode MS" pitchFamily="34" charset="-128"/>
              </a:rPr>
              <a:t>La maternitat i la infantesa tenen dret a una cura i a una assistència especials. Tots els infants, nascuts d’un matrimoni o fora d’un matrimoni, gaudeixen d’igual protecció social. </a:t>
            </a:r>
          </a:p>
          <a:p>
            <a:pPr>
              <a:lnSpc>
                <a:spcPct val="80000"/>
              </a:lnSpc>
            </a:pPr>
            <a:endParaRPr lang="ca-ES" sz="2400" i="1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rperal@xtec.cat</a:t>
            </a:r>
          </a:p>
        </p:txBody>
      </p:sp>
      <p:pic>
        <p:nvPicPr>
          <p:cNvPr id="59400" name="Picture 8" descr="HR 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1800225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6769100" cy="935038"/>
          </a:xfrm>
        </p:spPr>
        <p:txBody>
          <a:bodyPr/>
          <a:lstStyle/>
          <a:p>
            <a:pPr algn="l"/>
            <a:r>
              <a:rPr lang="es-ES" sz="2800" b="1">
                <a:solidFill>
                  <a:srgbClr val="000066"/>
                </a:solidFill>
                <a:latin typeface="Arial Unicode MS" pitchFamily="34" charset="-128"/>
              </a:rPr>
              <a:t>Constitución española de 1978 </a:t>
            </a:r>
            <a:endParaRPr lang="ca-ES" sz="2800" b="1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rperal@xtec.cat</a:t>
            </a:r>
          </a:p>
        </p:txBody>
      </p:sp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349500"/>
            <a:ext cx="880903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0" name="Picture 10" descr="Constitu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65175"/>
            <a:ext cx="1660525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a-ES" smtClean="0">
                <a:solidFill>
                  <a:srgbClr val="7B9899"/>
                </a:solidFill>
              </a:rPr>
              <a:t>SALUT I HÀBITS DE VIDA SALUDABLES</a:t>
            </a:r>
          </a:p>
        </p:txBody>
      </p:sp>
      <p:sp>
        <p:nvSpPr>
          <p:cNvPr id="7" name="Contenidor de contingut 2"/>
          <p:cNvSpPr>
            <a:spLocks noGrp="1"/>
          </p:cNvSpPr>
          <p:nvPr>
            <p:ph idx="1"/>
          </p:nvPr>
        </p:nvSpPr>
        <p:spPr>
          <a:xfrm>
            <a:off x="971599" y="1527175"/>
            <a:ext cx="7834263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a-ES" dirty="0" smtClean="0"/>
              <a:t>FACTORS DE RISC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a-ES" dirty="0" smtClean="0"/>
              <a:t>Mala alimentació (excés de greix i sucres)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a-ES" dirty="0" smtClean="0"/>
              <a:t>Consum de tabac, alcohol i altres drogues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a-ES" dirty="0" smtClean="0"/>
              <a:t>Estrés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a-ES" dirty="0" smtClean="0"/>
              <a:t>Manca d’higiene personal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a-ES" dirty="0" smtClean="0"/>
              <a:t>Certs tipus de feina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a-ES" dirty="0" smtClean="0"/>
              <a:t>Factors socials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a-ES" dirty="0" smtClean="0"/>
              <a:t>Factors ambientals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a-ES" dirty="0" smtClean="0"/>
              <a:t>Exposició a agents cancerígens: fums, alguns conservants...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a-ES" dirty="0" smtClean="0"/>
              <a:t>Aigua  insalubre: pesticides, purins, abocaments...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a-ES" dirty="0" smtClean="0"/>
              <a:t>Contaminació : aire en les ciutats, centrals nuclears o tèrmiques, industries químiques, petrolieres...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a-ES" dirty="0"/>
          </a:p>
        </p:txBody>
      </p:sp>
      <p:pic>
        <p:nvPicPr>
          <p:cNvPr id="16388" name="Imatge 7" descr="cigarr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714625"/>
            <a:ext cx="41671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74063" cy="935038"/>
          </a:xfrm>
        </p:spPr>
        <p:txBody>
          <a:bodyPr/>
          <a:lstStyle/>
          <a:p>
            <a:pPr algn="l"/>
            <a:r>
              <a:rPr lang="ca-ES" dirty="0" smtClean="0">
                <a:solidFill>
                  <a:srgbClr val="000066"/>
                </a:solidFill>
                <a:latin typeface="Arial Rounded MT Bold" pitchFamily="34" charset="0"/>
              </a:rPr>
              <a:t>	CONCEPTE </a:t>
            </a:r>
            <a:r>
              <a:rPr lang="ca-ES" dirty="0">
                <a:solidFill>
                  <a:srgbClr val="000066"/>
                </a:solidFill>
                <a:latin typeface="Arial Rounded MT Bold" pitchFamily="34" charset="0"/>
              </a:rPr>
              <a:t>DE SALUT: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43607" y="2060575"/>
            <a:ext cx="7654305" cy="15124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a-ES" sz="3600" dirty="0">
                <a:solidFill>
                  <a:srgbClr val="000066"/>
                </a:solidFill>
              </a:rPr>
              <a:t>Salut = Associat a l’idea de </a:t>
            </a:r>
            <a:r>
              <a:rPr lang="ca-ES" sz="3600" dirty="0" smtClean="0">
                <a:solidFill>
                  <a:srgbClr val="000066"/>
                </a:solidFill>
              </a:rPr>
              <a:t>benestar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ca-ES" sz="3600" dirty="0">
                <a:solidFill>
                  <a:srgbClr val="000066"/>
                </a:solidFill>
              </a:rPr>
              <a:t>	</a:t>
            </a:r>
            <a:r>
              <a:rPr lang="ca-ES" sz="3600" dirty="0" smtClean="0">
                <a:solidFill>
                  <a:srgbClr val="000066"/>
                </a:solidFill>
              </a:rPr>
              <a:t>	i qualitat de vida</a:t>
            </a:r>
          </a:p>
          <a:p>
            <a:pPr>
              <a:lnSpc>
                <a:spcPct val="90000"/>
              </a:lnSpc>
            </a:pPr>
            <a:endParaRPr lang="ca-ES" sz="3600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endParaRPr lang="ca-ES" sz="3600" dirty="0">
              <a:solidFill>
                <a:srgbClr val="000066"/>
              </a:solidFill>
            </a:endParaRPr>
          </a:p>
        </p:txBody>
      </p:sp>
      <p:sp>
        <p:nvSpPr>
          <p:cNvPr id="5" name="Contenidor de contingut 2"/>
          <p:cNvSpPr txBox="1">
            <a:spLocks/>
          </p:cNvSpPr>
          <p:nvPr/>
        </p:nvSpPr>
        <p:spPr>
          <a:xfrm>
            <a:off x="1187623" y="3573016"/>
            <a:ext cx="6778625" cy="237626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sz="3600" i="1" dirty="0" err="1" smtClean="0">
                <a:solidFill>
                  <a:srgbClr val="002060"/>
                </a:solidFill>
              </a:rPr>
              <a:t>Qualitat</a:t>
            </a:r>
            <a:r>
              <a:rPr lang="es-ES" sz="3600" i="1" dirty="0" smtClean="0">
                <a:solidFill>
                  <a:srgbClr val="002060"/>
                </a:solidFill>
              </a:rPr>
              <a:t> de vida</a:t>
            </a:r>
            <a:r>
              <a:rPr lang="es-ES" sz="3600" dirty="0" smtClean="0">
                <a:solidFill>
                  <a:srgbClr val="002060"/>
                </a:solidFill>
              </a:rPr>
              <a:t>:  </a:t>
            </a:r>
            <a:r>
              <a:rPr lang="es-ES" sz="3600" dirty="0" err="1" smtClean="0">
                <a:solidFill>
                  <a:srgbClr val="002060"/>
                </a:solidFill>
              </a:rPr>
              <a:t>grau</a:t>
            </a:r>
            <a:r>
              <a:rPr lang="es-ES" sz="3600" dirty="0" smtClean="0">
                <a:solidFill>
                  <a:srgbClr val="002060"/>
                </a:solidFill>
              </a:rPr>
              <a:t> de </a:t>
            </a:r>
            <a:r>
              <a:rPr lang="es-ES" sz="3600" dirty="0" err="1" smtClean="0">
                <a:solidFill>
                  <a:srgbClr val="002060"/>
                </a:solidFill>
              </a:rPr>
              <a:t>benestar</a:t>
            </a:r>
            <a:r>
              <a:rPr lang="es-ES" sz="3600" dirty="0" smtClean="0">
                <a:solidFill>
                  <a:srgbClr val="002060"/>
                </a:solidFill>
              </a:rPr>
              <a:t>,  </a:t>
            </a:r>
            <a:r>
              <a:rPr lang="es-ES" sz="3600" dirty="0" err="1" smtClean="0">
                <a:solidFill>
                  <a:srgbClr val="002060"/>
                </a:solidFill>
              </a:rPr>
              <a:t>felicitat</a:t>
            </a:r>
            <a:r>
              <a:rPr lang="es-ES" sz="3600" dirty="0" smtClean="0">
                <a:solidFill>
                  <a:srgbClr val="002060"/>
                </a:solidFill>
              </a:rPr>
              <a:t> i </a:t>
            </a:r>
            <a:r>
              <a:rPr lang="es-ES" sz="3600" dirty="0" err="1" smtClean="0">
                <a:solidFill>
                  <a:srgbClr val="002060"/>
                </a:solidFill>
              </a:rPr>
              <a:t>satisfacció</a:t>
            </a:r>
            <a:r>
              <a:rPr lang="es-ES" sz="3600" dirty="0" smtClean="0">
                <a:solidFill>
                  <a:srgbClr val="002060"/>
                </a:solidFill>
              </a:rPr>
              <a:t> que </a:t>
            </a:r>
            <a:r>
              <a:rPr lang="es-ES" sz="3600" dirty="0" err="1" smtClean="0">
                <a:solidFill>
                  <a:srgbClr val="002060"/>
                </a:solidFill>
              </a:rPr>
              <a:t>ens</a:t>
            </a:r>
            <a:r>
              <a:rPr lang="es-ES" sz="3600" dirty="0" smtClean="0">
                <a:solidFill>
                  <a:srgbClr val="002060"/>
                </a:solidFill>
              </a:rPr>
              <a:t> </a:t>
            </a:r>
            <a:r>
              <a:rPr lang="es-ES" sz="3600" dirty="0" err="1" smtClean="0">
                <a:solidFill>
                  <a:srgbClr val="002060"/>
                </a:solidFill>
              </a:rPr>
              <a:t>permet</a:t>
            </a:r>
            <a:r>
              <a:rPr lang="es-ES" sz="3600" dirty="0" smtClean="0">
                <a:solidFill>
                  <a:srgbClr val="002060"/>
                </a:solidFill>
              </a:rPr>
              <a:t> sentir la vida de manera positiva.</a:t>
            </a:r>
            <a:endParaRPr lang="es-ES" sz="3600" dirty="0" smtClean="0">
              <a:solidFill>
                <a:srgbClr val="0070C0"/>
              </a:solidFill>
            </a:endParaRPr>
          </a:p>
          <a:p>
            <a:endParaRPr lang="ca-ES" sz="3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" dirty="0" err="1" smtClean="0"/>
              <a:t>Salut</a:t>
            </a:r>
            <a:r>
              <a:rPr lang="es-ES" dirty="0" smtClean="0"/>
              <a:t> = </a:t>
            </a:r>
            <a:r>
              <a:rPr lang="es-ES" dirty="0" err="1" smtClean="0"/>
              <a:t>genotip</a:t>
            </a:r>
            <a:r>
              <a:rPr lang="es-ES" dirty="0" smtClean="0"/>
              <a:t> + </a:t>
            </a:r>
            <a:r>
              <a:rPr lang="es-ES" dirty="0" err="1" smtClean="0"/>
              <a:t>ambient</a:t>
            </a:r>
            <a:endParaRPr lang="ca-ES" dirty="0"/>
          </a:p>
        </p:txBody>
      </p:sp>
      <p:sp>
        <p:nvSpPr>
          <p:cNvPr id="14339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es-ES" smtClean="0"/>
              <a:t>Malaties genètiques: degudes a alteracions del genoma: síndrome Down, diabetes,…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s-ES" smtClean="0"/>
              <a:t>Malaties en les que el genotip marca la pre-disposició a patir-les: malaties cardiovasculars, obesitat…..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s-ES" smtClean="0"/>
              <a:t>Malaties congènites: relacionades amb la genètica. Es manisfesten des del naixement per problemes durant el desenvolupament de l’embrió o degudes a factors ambientals:  daltonisme, albinisme…..</a:t>
            </a:r>
            <a:endParaRPr lang="ca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39408" y="18864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err="1" smtClean="0"/>
              <a:t>Tipus</a:t>
            </a:r>
            <a:r>
              <a:rPr lang="es-ES" dirty="0" smtClean="0"/>
              <a:t> de </a:t>
            </a:r>
            <a:r>
              <a:rPr lang="es-ES" dirty="0" err="1" smtClean="0"/>
              <a:t>malalties</a:t>
            </a:r>
            <a:endParaRPr lang="ca-ES" dirty="0"/>
          </a:p>
        </p:txBody>
      </p:sp>
      <p:sp>
        <p:nvSpPr>
          <p:cNvPr id="16387" name="Contenidor de contingut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s-ES" smtClean="0"/>
              <a:t>Infeccioses i parasitàries</a:t>
            </a:r>
          </a:p>
          <a:p>
            <a:pPr eaLnBrk="1" hangingPunct="1"/>
            <a:r>
              <a:rPr lang="es-ES" smtClean="0"/>
              <a:t>Tumorals</a:t>
            </a:r>
          </a:p>
          <a:p>
            <a:pPr eaLnBrk="1" hangingPunct="1"/>
            <a:r>
              <a:rPr lang="es-ES" smtClean="0"/>
              <a:t>Sanguínies i immunològiques</a:t>
            </a:r>
          </a:p>
          <a:p>
            <a:pPr eaLnBrk="1" hangingPunct="1"/>
            <a:r>
              <a:rPr lang="es-ES" smtClean="0"/>
              <a:t>Endocrines</a:t>
            </a:r>
          </a:p>
          <a:p>
            <a:pPr eaLnBrk="1" hangingPunct="1"/>
            <a:r>
              <a:rPr lang="es-ES" smtClean="0"/>
              <a:t>Mentals</a:t>
            </a:r>
          </a:p>
          <a:p>
            <a:pPr eaLnBrk="1" hangingPunct="1"/>
            <a:r>
              <a:rPr lang="es-ES" smtClean="0"/>
              <a:t>Digestives</a:t>
            </a:r>
          </a:p>
          <a:p>
            <a:pPr eaLnBrk="1" hangingPunct="1"/>
            <a:r>
              <a:rPr lang="es-ES" smtClean="0"/>
              <a:t>Cutànies</a:t>
            </a:r>
          </a:p>
          <a:p>
            <a:pPr eaLnBrk="1" hangingPunct="1"/>
            <a:r>
              <a:rPr lang="es-ES" smtClean="0"/>
              <a:t>Congènites i genètiques</a:t>
            </a:r>
          </a:p>
          <a:p>
            <a:pPr eaLnBrk="1" hangingPunct="1"/>
            <a:r>
              <a:rPr lang="es-ES" smtClean="0"/>
              <a:t>respiratòries</a:t>
            </a:r>
          </a:p>
          <a:p>
            <a:pPr eaLnBrk="1" hangingPunct="1">
              <a:buFont typeface="Wingdings" pitchFamily="2" charset="2"/>
              <a:buNone/>
            </a:pPr>
            <a:endParaRPr lang="ca-ES" smtClean="0"/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333375"/>
            <a:ext cx="2398713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508500"/>
            <a:ext cx="2760663" cy="2055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989138"/>
            <a:ext cx="2071687" cy="2200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PERÒ....</a:t>
            </a:r>
            <a:endParaRPr lang="ca-ES" dirty="0"/>
          </a:p>
        </p:txBody>
      </p:sp>
      <p:sp>
        <p:nvSpPr>
          <p:cNvPr id="4" name="Rectangle 3"/>
          <p:cNvSpPr/>
          <p:nvPr/>
        </p:nvSpPr>
        <p:spPr>
          <a:xfrm>
            <a:off x="971600" y="1340768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600" dirty="0">
                <a:solidFill>
                  <a:srgbClr val="0070C0"/>
                </a:solidFill>
              </a:rPr>
              <a:t>De </a:t>
            </a:r>
            <a:r>
              <a:rPr lang="es-ES" sz="3600" dirty="0" err="1">
                <a:solidFill>
                  <a:srgbClr val="0070C0"/>
                </a:solidFill>
              </a:rPr>
              <a:t>què</a:t>
            </a:r>
            <a:r>
              <a:rPr lang="es-ES" sz="3600" dirty="0">
                <a:solidFill>
                  <a:srgbClr val="0070C0"/>
                </a:solidFill>
              </a:rPr>
              <a:t> </a:t>
            </a:r>
            <a:r>
              <a:rPr lang="ca-ES" sz="3600" dirty="0" err="1">
                <a:solidFill>
                  <a:srgbClr val="0070C0"/>
                </a:solidFill>
              </a:rPr>
              <a:t>depen</a:t>
            </a:r>
            <a:r>
              <a:rPr lang="es-ES" sz="3600" dirty="0">
                <a:solidFill>
                  <a:srgbClr val="0070C0"/>
                </a:solidFill>
              </a:rPr>
              <a:t> la </a:t>
            </a:r>
            <a:r>
              <a:rPr lang="es-ES" sz="3600" dirty="0" err="1">
                <a:solidFill>
                  <a:srgbClr val="0070C0"/>
                </a:solidFill>
              </a:rPr>
              <a:t>teva</a:t>
            </a:r>
            <a:r>
              <a:rPr lang="es-ES" sz="3600" dirty="0">
                <a:solidFill>
                  <a:srgbClr val="0070C0"/>
                </a:solidFill>
              </a:rPr>
              <a:t> </a:t>
            </a:r>
            <a:r>
              <a:rPr lang="es-ES" sz="3600" dirty="0" err="1">
                <a:solidFill>
                  <a:srgbClr val="0070C0"/>
                </a:solidFill>
              </a:rPr>
              <a:t>qualitat</a:t>
            </a:r>
            <a:r>
              <a:rPr lang="es-ES" sz="3600" dirty="0">
                <a:solidFill>
                  <a:srgbClr val="0070C0"/>
                </a:solidFill>
              </a:rPr>
              <a:t> de vida</a:t>
            </a:r>
            <a:r>
              <a:rPr lang="es-ES" sz="3600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es-ES" sz="3600" dirty="0">
              <a:solidFill>
                <a:srgbClr val="0070C0"/>
              </a:solidFill>
            </a:endParaRPr>
          </a:p>
          <a:p>
            <a:pPr lvl="0"/>
            <a:r>
              <a:rPr lang="es-ES" sz="3600" dirty="0" smtClean="0">
                <a:solidFill>
                  <a:srgbClr val="0070C0"/>
                </a:solidFill>
              </a:rPr>
              <a:t>I el </a:t>
            </a:r>
            <a:r>
              <a:rPr lang="es-ES" sz="3600" dirty="0" err="1" smtClean="0">
                <a:solidFill>
                  <a:srgbClr val="0070C0"/>
                </a:solidFill>
              </a:rPr>
              <a:t>teu</a:t>
            </a:r>
            <a:r>
              <a:rPr lang="es-ES" sz="3600" dirty="0" smtClean="0">
                <a:solidFill>
                  <a:srgbClr val="0070C0"/>
                </a:solidFill>
              </a:rPr>
              <a:t> </a:t>
            </a:r>
            <a:r>
              <a:rPr lang="es-ES" sz="3600" dirty="0" err="1" smtClean="0">
                <a:solidFill>
                  <a:srgbClr val="0070C0"/>
                </a:solidFill>
              </a:rPr>
              <a:t>benestar</a:t>
            </a:r>
            <a:r>
              <a:rPr lang="es-ES" sz="3600" dirty="0" smtClean="0">
                <a:solidFill>
                  <a:srgbClr val="0070C0"/>
                </a:solidFill>
              </a:rPr>
              <a:t>,  </a:t>
            </a:r>
            <a:r>
              <a:rPr lang="es-ES" sz="3600" dirty="0" err="1" smtClean="0">
                <a:solidFill>
                  <a:srgbClr val="0070C0"/>
                </a:solidFill>
              </a:rPr>
              <a:t>què</a:t>
            </a:r>
            <a:r>
              <a:rPr lang="es-ES" sz="3600" dirty="0" smtClean="0">
                <a:solidFill>
                  <a:srgbClr val="0070C0"/>
                </a:solidFill>
              </a:rPr>
              <a:t> </a:t>
            </a:r>
            <a:r>
              <a:rPr lang="es-ES" sz="3600" dirty="0">
                <a:solidFill>
                  <a:srgbClr val="0070C0"/>
                </a:solidFill>
              </a:rPr>
              <a:t>et fa sentir </a:t>
            </a:r>
            <a:r>
              <a:rPr lang="es-ES" sz="3600" dirty="0" err="1">
                <a:solidFill>
                  <a:srgbClr val="0070C0"/>
                </a:solidFill>
              </a:rPr>
              <a:t>bé</a:t>
            </a:r>
            <a:r>
              <a:rPr lang="es-ES" sz="3600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es-ES" sz="3600" dirty="0">
              <a:solidFill>
                <a:srgbClr val="0070C0"/>
              </a:solidFill>
            </a:endParaRPr>
          </a:p>
          <a:p>
            <a:pPr lvl="0"/>
            <a:r>
              <a:rPr lang="es-ES" sz="3600" dirty="0" err="1">
                <a:solidFill>
                  <a:srgbClr val="0070C0"/>
                </a:solidFill>
              </a:rPr>
              <a:t>Què</a:t>
            </a:r>
            <a:r>
              <a:rPr lang="es-ES" sz="3600" dirty="0">
                <a:solidFill>
                  <a:srgbClr val="0070C0"/>
                </a:solidFill>
              </a:rPr>
              <a:t> et </a:t>
            </a:r>
            <a:r>
              <a:rPr lang="es-ES" sz="3600" dirty="0" err="1">
                <a:solidFill>
                  <a:srgbClr val="0070C0"/>
                </a:solidFill>
              </a:rPr>
              <a:t>dóna</a:t>
            </a:r>
            <a:r>
              <a:rPr lang="es-ES" sz="3600" dirty="0">
                <a:solidFill>
                  <a:srgbClr val="0070C0"/>
                </a:solidFill>
              </a:rPr>
              <a:t> </a:t>
            </a:r>
            <a:r>
              <a:rPr lang="es-ES" sz="3600" dirty="0" err="1">
                <a:solidFill>
                  <a:srgbClr val="0070C0"/>
                </a:solidFill>
              </a:rPr>
              <a:t>felicitat</a:t>
            </a:r>
            <a:r>
              <a:rPr lang="es-ES" sz="3600" dirty="0" smtClean="0">
                <a:solidFill>
                  <a:srgbClr val="0070C0"/>
                </a:solidFill>
              </a:rPr>
              <a:t>?</a:t>
            </a:r>
            <a:endParaRPr lang="ca-ES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96952"/>
            <a:ext cx="2990850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49275"/>
            <a:ext cx="7510289" cy="935038"/>
          </a:xfrm>
        </p:spPr>
        <p:txBody>
          <a:bodyPr/>
          <a:lstStyle/>
          <a:p>
            <a:pPr algn="l"/>
            <a:r>
              <a:rPr lang="ca-ES" dirty="0">
                <a:solidFill>
                  <a:srgbClr val="000066"/>
                </a:solidFill>
                <a:latin typeface="Arial Rounded MT Bold" pitchFamily="34" charset="0"/>
              </a:rPr>
              <a:t>CONCEPTE DE MALALTIA: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043607" y="2060575"/>
            <a:ext cx="7654305" cy="39608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a-ES" sz="3600" dirty="0">
                <a:solidFill>
                  <a:srgbClr val="000066"/>
                </a:solidFill>
                <a:latin typeface="Arial Unicode MS" pitchFamily="34" charset="-128"/>
              </a:rPr>
              <a:t>Malaltia = Associat a l’idea de manca de salut</a:t>
            </a:r>
          </a:p>
          <a:p>
            <a:pPr>
              <a:lnSpc>
                <a:spcPct val="90000"/>
              </a:lnSpc>
            </a:pPr>
            <a:endParaRPr lang="ca-ES" b="1" u="sng" dirty="0">
              <a:solidFill>
                <a:srgbClr val="000066"/>
              </a:solidFill>
              <a:latin typeface="Arial Unicode MS" pitchFamily="34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ca-ES" sz="4400" i="1" dirty="0">
                <a:solidFill>
                  <a:srgbClr val="663300"/>
                </a:solidFill>
                <a:latin typeface="Arial Unicode MS" pitchFamily="34" charset="-128"/>
              </a:rPr>
              <a:t>“</a:t>
            </a:r>
            <a:r>
              <a:rPr lang="ca-ES" sz="4400" dirty="0">
                <a:solidFill>
                  <a:srgbClr val="663300"/>
                </a:solidFill>
                <a:latin typeface="Arial Unicode MS" pitchFamily="34" charset="-128"/>
              </a:rPr>
              <a:t>Disfunció de l’organisme que provoca un cert nivell de malestar i/o limitació funcional</a:t>
            </a:r>
            <a:r>
              <a:rPr lang="ca-ES" sz="4400" i="1" dirty="0">
                <a:solidFill>
                  <a:srgbClr val="663300"/>
                </a:solidFill>
                <a:latin typeface="Arial Unicode MS" pitchFamily="34" charset="-128"/>
              </a:rPr>
              <a:t>”</a:t>
            </a:r>
          </a:p>
          <a:p>
            <a:pPr>
              <a:lnSpc>
                <a:spcPct val="90000"/>
              </a:lnSpc>
              <a:buFontTx/>
              <a:buNone/>
            </a:pPr>
            <a:endParaRPr lang="ca-ES" sz="4400" b="1" u="sng" dirty="0">
              <a:solidFill>
                <a:srgbClr val="000066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364">
            <a:off x="6132643" y="4661959"/>
            <a:ext cx="1936813" cy="179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4800" u="sng" dirty="0" smtClean="0">
                <a:solidFill>
                  <a:srgbClr val="002060"/>
                </a:solidFill>
              </a:rPr>
              <a:t>QUÈ ÉS LA SALUT?</a:t>
            </a:r>
            <a:endParaRPr lang="ca-ES" sz="4800" u="sng" dirty="0">
              <a:solidFill>
                <a:srgbClr val="00206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357464"/>
          </a:xfrm>
        </p:spPr>
        <p:txBody>
          <a:bodyPr>
            <a:normAutofit/>
          </a:bodyPr>
          <a:lstStyle/>
          <a:p>
            <a:pPr lvl="0"/>
            <a:r>
              <a:rPr lang="ca-ES" sz="4000" b="1" u="sng" dirty="0" smtClean="0">
                <a:solidFill>
                  <a:srgbClr val="002060"/>
                </a:solidFill>
              </a:rPr>
              <a:t>Salut</a:t>
            </a:r>
            <a:r>
              <a:rPr lang="es-ES" sz="4000" dirty="0" smtClean="0">
                <a:solidFill>
                  <a:srgbClr val="002060"/>
                </a:solidFill>
              </a:rPr>
              <a:t>: es </a:t>
            </a:r>
            <a:r>
              <a:rPr lang="es-ES" sz="4000" dirty="0" err="1" smtClean="0">
                <a:solidFill>
                  <a:srgbClr val="002060"/>
                </a:solidFill>
              </a:rPr>
              <a:t>defineix</a:t>
            </a:r>
            <a:r>
              <a:rPr lang="es-ES" sz="4000" dirty="0" smtClean="0">
                <a:solidFill>
                  <a:srgbClr val="002060"/>
                </a:solidFill>
              </a:rPr>
              <a:t>, </a:t>
            </a:r>
            <a:r>
              <a:rPr lang="es-ES" sz="4000" dirty="0" err="1" smtClean="0">
                <a:solidFill>
                  <a:srgbClr val="002060"/>
                </a:solidFill>
              </a:rPr>
              <a:t>segons</a:t>
            </a:r>
            <a:r>
              <a:rPr lang="es-ES" sz="4000" dirty="0" smtClean="0">
                <a:solidFill>
                  <a:srgbClr val="002060"/>
                </a:solidFill>
              </a:rPr>
              <a:t> la  </a:t>
            </a:r>
            <a:r>
              <a:rPr lang="es-ES" sz="4000" dirty="0">
                <a:solidFill>
                  <a:srgbClr val="002060"/>
                </a:solidFill>
              </a:rPr>
              <a:t>OMS, </a:t>
            </a:r>
            <a:r>
              <a:rPr lang="es-ES" sz="4000" dirty="0" err="1" smtClean="0">
                <a:solidFill>
                  <a:srgbClr val="002060"/>
                </a:solidFill>
              </a:rPr>
              <a:t>com</a:t>
            </a:r>
            <a:r>
              <a:rPr lang="es-ES" sz="4000" dirty="0" smtClean="0">
                <a:solidFill>
                  <a:srgbClr val="002060"/>
                </a:solidFill>
              </a:rPr>
              <a:t> </a:t>
            </a:r>
            <a:r>
              <a:rPr lang="es-ES" sz="4000" dirty="0">
                <a:solidFill>
                  <a:srgbClr val="002060"/>
                </a:solidFill>
              </a:rPr>
              <a:t>un </a:t>
            </a:r>
            <a:r>
              <a:rPr lang="es-ES" sz="4000" dirty="0" err="1" smtClean="0">
                <a:solidFill>
                  <a:srgbClr val="002060"/>
                </a:solidFill>
              </a:rPr>
              <a:t>estat</a:t>
            </a:r>
            <a:r>
              <a:rPr lang="es-ES" sz="4000" dirty="0" smtClean="0">
                <a:solidFill>
                  <a:srgbClr val="002060"/>
                </a:solidFill>
              </a:rPr>
              <a:t> </a:t>
            </a:r>
            <a:r>
              <a:rPr lang="es-ES" sz="4000" dirty="0">
                <a:solidFill>
                  <a:srgbClr val="002060"/>
                </a:solidFill>
              </a:rPr>
              <a:t>de </a:t>
            </a:r>
            <a:r>
              <a:rPr lang="es-ES" sz="4000" dirty="0" err="1" smtClean="0">
                <a:solidFill>
                  <a:srgbClr val="002060"/>
                </a:solidFill>
              </a:rPr>
              <a:t>complert</a:t>
            </a:r>
            <a:r>
              <a:rPr lang="es-ES" sz="4000" dirty="0" smtClean="0">
                <a:solidFill>
                  <a:srgbClr val="002060"/>
                </a:solidFill>
              </a:rPr>
              <a:t> </a:t>
            </a:r>
            <a:r>
              <a:rPr lang="es-ES" sz="4000" dirty="0" err="1" smtClean="0">
                <a:solidFill>
                  <a:srgbClr val="002060"/>
                </a:solidFill>
              </a:rPr>
              <a:t>benestar</a:t>
            </a:r>
            <a:r>
              <a:rPr lang="es-ES" sz="4000" dirty="0" smtClean="0">
                <a:solidFill>
                  <a:srgbClr val="002060"/>
                </a:solidFill>
              </a:rPr>
              <a:t> </a:t>
            </a:r>
            <a:r>
              <a:rPr lang="es-ES" sz="4000" dirty="0" err="1" smtClean="0">
                <a:solidFill>
                  <a:srgbClr val="002060"/>
                </a:solidFill>
              </a:rPr>
              <a:t>físic</a:t>
            </a:r>
            <a:r>
              <a:rPr lang="es-ES" sz="4000" dirty="0" smtClean="0">
                <a:solidFill>
                  <a:srgbClr val="002060"/>
                </a:solidFill>
              </a:rPr>
              <a:t>, </a:t>
            </a:r>
            <a:r>
              <a:rPr lang="es-ES" sz="4000" dirty="0">
                <a:solidFill>
                  <a:srgbClr val="002060"/>
                </a:solidFill>
              </a:rPr>
              <a:t>mental </a:t>
            </a:r>
            <a:r>
              <a:rPr lang="es-ES" sz="4000" dirty="0" smtClean="0">
                <a:solidFill>
                  <a:srgbClr val="002060"/>
                </a:solidFill>
              </a:rPr>
              <a:t>i  social.</a:t>
            </a:r>
            <a:endParaRPr lang="ca-ES" sz="4000" dirty="0">
              <a:solidFill>
                <a:srgbClr val="002060"/>
              </a:solidFill>
            </a:endParaRPr>
          </a:p>
          <a:p>
            <a:pPr lvl="0"/>
            <a:r>
              <a:rPr lang="es-ES" sz="4000" b="1" u="sng" dirty="0" err="1" smtClean="0">
                <a:solidFill>
                  <a:srgbClr val="002060"/>
                </a:solidFill>
              </a:rPr>
              <a:t>Malaltia</a:t>
            </a:r>
            <a:r>
              <a:rPr lang="es-ES" sz="4000" dirty="0" smtClean="0">
                <a:solidFill>
                  <a:srgbClr val="002060"/>
                </a:solidFill>
              </a:rPr>
              <a:t>: </a:t>
            </a:r>
            <a:r>
              <a:rPr lang="es-ES" sz="4000" dirty="0" err="1" smtClean="0">
                <a:solidFill>
                  <a:srgbClr val="002060"/>
                </a:solidFill>
              </a:rPr>
              <a:t>És</a:t>
            </a:r>
            <a:r>
              <a:rPr lang="es-ES" sz="4000" dirty="0" smtClean="0">
                <a:solidFill>
                  <a:srgbClr val="002060"/>
                </a:solidFill>
              </a:rPr>
              <a:t> </a:t>
            </a:r>
            <a:r>
              <a:rPr lang="es-ES" sz="4000" dirty="0" err="1" smtClean="0">
                <a:solidFill>
                  <a:srgbClr val="002060"/>
                </a:solidFill>
              </a:rPr>
              <a:t>l’alteració</a:t>
            </a:r>
            <a:r>
              <a:rPr lang="es-ES" sz="4000" dirty="0" smtClean="0">
                <a:solidFill>
                  <a:srgbClr val="002060"/>
                </a:solidFill>
              </a:rPr>
              <a:t>, </a:t>
            </a:r>
            <a:r>
              <a:rPr lang="es-ES" sz="4000" dirty="0">
                <a:solidFill>
                  <a:srgbClr val="002060"/>
                </a:solidFill>
              </a:rPr>
              <a:t>transitoria o </a:t>
            </a:r>
            <a:r>
              <a:rPr lang="es-ES" sz="4000" dirty="0" err="1" smtClean="0">
                <a:solidFill>
                  <a:srgbClr val="002060"/>
                </a:solidFill>
              </a:rPr>
              <a:t>permanent</a:t>
            </a:r>
            <a:r>
              <a:rPr lang="es-ES" sz="4000" dirty="0" smtClean="0">
                <a:solidFill>
                  <a:srgbClr val="002060"/>
                </a:solidFill>
              </a:rPr>
              <a:t>, </a:t>
            </a:r>
            <a:r>
              <a:rPr lang="es-ES" sz="4000" dirty="0" err="1" smtClean="0">
                <a:solidFill>
                  <a:srgbClr val="002060"/>
                </a:solidFill>
              </a:rPr>
              <a:t>d’aquest</a:t>
            </a:r>
            <a:r>
              <a:rPr lang="es-ES" sz="4000" dirty="0" smtClean="0">
                <a:solidFill>
                  <a:srgbClr val="002060"/>
                </a:solidFill>
              </a:rPr>
              <a:t> </a:t>
            </a:r>
            <a:r>
              <a:rPr lang="es-ES" sz="4000" dirty="0" err="1" smtClean="0">
                <a:solidFill>
                  <a:srgbClr val="002060"/>
                </a:solidFill>
              </a:rPr>
              <a:t>estat</a:t>
            </a:r>
            <a:r>
              <a:rPr lang="es-ES" sz="4000" dirty="0" smtClean="0">
                <a:solidFill>
                  <a:srgbClr val="002060"/>
                </a:solidFill>
              </a:rPr>
              <a:t> de </a:t>
            </a:r>
            <a:r>
              <a:rPr lang="es-ES" sz="4000" dirty="0" err="1" smtClean="0">
                <a:solidFill>
                  <a:srgbClr val="002060"/>
                </a:solidFill>
              </a:rPr>
              <a:t>salut</a:t>
            </a:r>
            <a:r>
              <a:rPr lang="es-ES" sz="4000" dirty="0">
                <a:solidFill>
                  <a:srgbClr val="002060"/>
                </a:solidFill>
              </a:rPr>
              <a:t> </a:t>
            </a:r>
            <a:r>
              <a:rPr lang="es-ES" sz="4000" dirty="0" smtClean="0">
                <a:solidFill>
                  <a:srgbClr val="002060"/>
                </a:solidFill>
              </a:rPr>
              <a:t>.</a:t>
            </a:r>
            <a:endParaRPr lang="ca-E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ca-ES" sz="3200" dirty="0" smtClean="0"/>
              <a:t>QUALITAT DE VIDA I ESPERANÇA DE VIDA</a:t>
            </a:r>
            <a:endParaRPr lang="ca-ES" sz="32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85256"/>
          </a:xfrm>
        </p:spPr>
        <p:txBody>
          <a:bodyPr>
            <a:normAutofit lnSpcReduction="10000"/>
          </a:bodyPr>
          <a:lstStyle/>
          <a:p>
            <a:r>
              <a:rPr lang="ca-ES" dirty="0" smtClean="0"/>
              <a:t>Conceptes relacionats.</a:t>
            </a:r>
          </a:p>
          <a:p>
            <a:r>
              <a:rPr lang="ca-ES" dirty="0" smtClean="0"/>
              <a:t>Com major és la qualitat de vida, major és l’esperança de vida.</a:t>
            </a:r>
          </a:p>
          <a:p>
            <a:r>
              <a:rPr lang="ca-ES" dirty="0" smtClean="0"/>
              <a:t>L’esperança de vida és un INDICADOR  de la qualitat de vida d’un país.</a:t>
            </a:r>
          </a:p>
          <a:p>
            <a:endParaRPr lang="ca-ES" dirty="0"/>
          </a:p>
        </p:txBody>
      </p:sp>
      <p:pic>
        <p:nvPicPr>
          <p:cNvPr id="4" name="Picture 2" descr="http://4.bp.blogspot.com/-9UIcQl9T4FM/TYrkxrpR_LI/AAAAAAAAAb0/JvI32xHfDP8/s1600/tabla%2Bmortal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33056"/>
            <a:ext cx="5075397" cy="2782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err="1" smtClean="0"/>
              <a:t>Esperança</a:t>
            </a:r>
            <a:r>
              <a:rPr lang="es-ES" dirty="0" smtClean="0"/>
              <a:t> de vida</a:t>
            </a:r>
            <a:endParaRPr lang="ca-ES" dirty="0"/>
          </a:p>
        </p:txBody>
      </p:sp>
      <p:sp>
        <p:nvSpPr>
          <p:cNvPr id="13316" name="Contenidor de contingut 2"/>
          <p:cNvSpPr>
            <a:spLocks noGrp="1"/>
          </p:cNvSpPr>
          <p:nvPr>
            <p:ph sz="half" idx="1"/>
          </p:nvPr>
        </p:nvSpPr>
        <p:spPr>
          <a:xfrm>
            <a:off x="971600" y="1196752"/>
            <a:ext cx="6562725" cy="4132262"/>
          </a:xfrm>
        </p:spPr>
        <p:txBody>
          <a:bodyPr/>
          <a:lstStyle/>
          <a:p>
            <a:pPr eaLnBrk="1" hangingPunct="1"/>
            <a:r>
              <a:rPr lang="es-ES" dirty="0" err="1" smtClean="0"/>
              <a:t>És</a:t>
            </a:r>
            <a:r>
              <a:rPr lang="es-ES" dirty="0" smtClean="0"/>
              <a:t> una </a:t>
            </a:r>
            <a:r>
              <a:rPr lang="es-ES" dirty="0" err="1" smtClean="0"/>
              <a:t>estimació</a:t>
            </a:r>
            <a:r>
              <a:rPr lang="es-ES" dirty="0" smtClean="0"/>
              <a:t> </a:t>
            </a:r>
            <a:r>
              <a:rPr lang="es-ES" dirty="0" err="1" smtClean="0"/>
              <a:t>mitjana</a:t>
            </a:r>
            <a:r>
              <a:rPr lang="es-ES" dirty="0" smtClean="0"/>
              <a:t> </a:t>
            </a:r>
            <a:r>
              <a:rPr lang="es-ES" dirty="0" err="1" smtClean="0"/>
              <a:t>d’anys</a:t>
            </a:r>
            <a:r>
              <a:rPr lang="es-ES" dirty="0" smtClean="0"/>
              <a:t> que </a:t>
            </a:r>
            <a:r>
              <a:rPr lang="es-ES" dirty="0" err="1" smtClean="0"/>
              <a:t>viuria</a:t>
            </a:r>
            <a:r>
              <a:rPr lang="es-ES" dirty="0" smtClean="0"/>
              <a:t> un </a:t>
            </a:r>
            <a:r>
              <a:rPr lang="es-ES" dirty="0" err="1" smtClean="0"/>
              <a:t>grup</a:t>
            </a:r>
            <a:r>
              <a:rPr lang="es-ES" dirty="0" smtClean="0"/>
              <a:t> de persones si no </a:t>
            </a:r>
            <a:r>
              <a:rPr lang="es-ES" dirty="0" err="1" smtClean="0"/>
              <a:t>variessin</a:t>
            </a:r>
            <a:r>
              <a:rPr lang="es-ES" dirty="0" smtClean="0"/>
              <a:t> les </a:t>
            </a:r>
            <a:r>
              <a:rPr lang="es-ES" dirty="0" err="1" smtClean="0"/>
              <a:t>condicions</a:t>
            </a:r>
            <a:r>
              <a:rPr lang="es-ES" dirty="0" smtClean="0"/>
              <a:t> </a:t>
            </a:r>
            <a:r>
              <a:rPr lang="es-ES" dirty="0" err="1" smtClean="0"/>
              <a:t>sanitaries</a:t>
            </a:r>
            <a:r>
              <a:rPr lang="es-ES" dirty="0" smtClean="0"/>
              <a:t> i  </a:t>
            </a:r>
            <a:r>
              <a:rPr lang="es-ES" dirty="0" err="1" smtClean="0"/>
              <a:t>socials</a:t>
            </a:r>
            <a:r>
              <a:rPr lang="es-ES" dirty="0" smtClean="0"/>
              <a:t> a la zona </a:t>
            </a:r>
            <a:r>
              <a:rPr lang="es-ES" dirty="0" err="1" smtClean="0"/>
              <a:t>on</a:t>
            </a:r>
            <a:r>
              <a:rPr lang="es-ES" dirty="0" smtClean="0"/>
              <a:t> es fa </a:t>
            </a:r>
            <a:r>
              <a:rPr lang="es-ES" dirty="0" err="1" smtClean="0"/>
              <a:t>l’estudi</a:t>
            </a:r>
            <a:endParaRPr lang="ca-ES" dirty="0" smtClean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997200"/>
            <a:ext cx="6283325" cy="3671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403648" y="26977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ca-ES" dirty="0" smtClean="0">
                <a:solidFill>
                  <a:schemeClr val="accent3">
                    <a:lumMod val="75000"/>
                  </a:schemeClr>
                </a:solidFill>
              </a:rPr>
              <a:t>PRINCIPALS FACTORS DE RISC PER A LA SALUT: </a:t>
            </a:r>
            <a:r>
              <a:rPr lang="ca-ES" sz="1800" dirty="0" smtClean="0">
                <a:solidFill>
                  <a:schemeClr val="accent3">
                    <a:lumMod val="75000"/>
                  </a:schemeClr>
                </a:solidFill>
              </a:rPr>
              <a:t>( segons la OMS i en ordre d’importància)</a:t>
            </a:r>
            <a:endParaRPr lang="ca-E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899592" y="1850064"/>
            <a:ext cx="8244408" cy="4675280"/>
          </a:xfrm>
        </p:spPr>
        <p:txBody>
          <a:bodyPr numCol="2">
            <a:normAutofit fontScale="92500"/>
          </a:bodyPr>
          <a:lstStyle/>
          <a:p>
            <a:pPr marL="541782" indent="-514350">
              <a:buFont typeface="+mj-lt"/>
              <a:buAutoNum type="arabicPeriod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Insuficiència ponderal. (</a:t>
            </a: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</a:rPr>
              <a:t>pes corporal per sota  del considerat saludable)</a:t>
            </a:r>
          </a:p>
          <a:p>
            <a:pPr marL="541782" indent="-514350">
              <a:buFont typeface="+mj-lt"/>
              <a:buAutoNum type="arabicPeriod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Practiques sexuals de risc.</a:t>
            </a:r>
          </a:p>
          <a:p>
            <a:pPr marL="541782" indent="-514350">
              <a:buFont typeface="+mj-lt"/>
              <a:buAutoNum type="arabicPeriod"/>
            </a:pPr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Hipertensió arterial.</a:t>
            </a:r>
          </a:p>
          <a:p>
            <a:pPr marL="541782" indent="-514350">
              <a:buFont typeface="+mj-lt"/>
              <a:buAutoNum type="arabicPeriod"/>
            </a:pPr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Tabaquisme.</a:t>
            </a:r>
          </a:p>
          <a:p>
            <a:pPr marL="541782" indent="-514350">
              <a:buFont typeface="+mj-lt"/>
              <a:buAutoNum type="arabicPeriod"/>
            </a:pP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Alcoholisme.</a:t>
            </a:r>
          </a:p>
          <a:p>
            <a:pPr marL="541782" indent="-514350">
              <a:buFont typeface="+mj-lt"/>
              <a:buAutoNum type="arabicPeriod"/>
            </a:pPr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1782" indent="-514350">
              <a:buFont typeface="+mj-lt"/>
              <a:buAutoNum type="arabicPeriod"/>
            </a:pPr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Aigua insalubre i higiene deficients.</a:t>
            </a:r>
          </a:p>
          <a:p>
            <a:pPr marL="541782" indent="-514350">
              <a:buFont typeface="+mj-lt"/>
              <a:buAutoNum type="arabicPeriod"/>
            </a:pPr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Carència de ferro.</a:t>
            </a:r>
          </a:p>
          <a:p>
            <a:pPr marL="541782" indent="-514350">
              <a:buFont typeface="+mj-lt"/>
              <a:buAutoNum type="arabicPeriod"/>
            </a:pP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Fum de combustibles sòlids.</a:t>
            </a:r>
          </a:p>
          <a:p>
            <a:pPr marL="541782" indent="-514350">
              <a:buFont typeface="+mj-lt"/>
              <a:buAutoNum type="arabicPeriod"/>
            </a:pPr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Hipercolesterolèmia.</a:t>
            </a:r>
          </a:p>
          <a:p>
            <a:pPr marL="541782" indent="-514350">
              <a:buFont typeface="+mj-lt"/>
              <a:buAutoNum type="arabicPeriod"/>
            </a:pPr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Obesitat.</a:t>
            </a:r>
          </a:p>
          <a:p>
            <a:pPr marL="541782" indent="-514350">
              <a:buFont typeface="+mj-lt"/>
              <a:buAutoNum type="arabicPeriod"/>
            </a:pPr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971600" y="404664"/>
            <a:ext cx="7930128" cy="6120680"/>
          </a:xfrm>
        </p:spPr>
        <p:txBody>
          <a:bodyPr>
            <a:normAutofit/>
          </a:bodyPr>
          <a:lstStyle/>
          <a:p>
            <a:r>
              <a:rPr lang="ca-E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Conèixer els </a:t>
            </a:r>
            <a:r>
              <a:rPr lang="ca-E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factors de risc </a:t>
            </a:r>
            <a:r>
              <a:rPr lang="ca-E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d’una població és fonamental per poder establir </a:t>
            </a:r>
            <a:r>
              <a:rPr lang="ca-E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polítiques sanitàries </a:t>
            </a:r>
            <a:r>
              <a:rPr lang="ca-E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adequades per </a:t>
            </a:r>
            <a:r>
              <a:rPr lang="ca-E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AUGMENTAR L’ESPERANÇA DE VIDA</a:t>
            </a:r>
            <a:r>
              <a:rPr lang="ca-E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d’aquella població</a:t>
            </a:r>
          </a:p>
          <a:p>
            <a:pPr marL="82296" indent="0">
              <a:buNone/>
            </a:pPr>
            <a:endParaRPr lang="ca-ES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a-E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títol individual és important conèixer els factors de risc per prendre mesures quotidianes per tal d’adoptar uns </a:t>
            </a:r>
            <a:r>
              <a:rPr lang="ca-E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estils de vida saludables.</a:t>
            </a:r>
            <a:endParaRPr lang="ca-E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11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">
  <a:themeElements>
    <a:clrScheme name="Solstici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515</TotalTime>
  <Words>789</Words>
  <Application>Microsoft Office PowerPoint</Application>
  <PresentationFormat>Presentació en pantalla (4:3)</PresentationFormat>
  <Paragraphs>159</Paragraphs>
  <Slides>21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21</vt:i4>
      </vt:variant>
    </vt:vector>
  </HeadingPairs>
  <TitlesOfParts>
    <vt:vector size="22" baseType="lpstr">
      <vt:lpstr>Solstici</vt:lpstr>
      <vt:lpstr>LA SALUT</vt:lpstr>
      <vt:lpstr> CONCEPTE DE SALUT: </vt:lpstr>
      <vt:lpstr>PERÒ....</vt:lpstr>
      <vt:lpstr>CONCEPTE DE MALALTIA: </vt:lpstr>
      <vt:lpstr>QUÈ ÉS LA SALUT?</vt:lpstr>
      <vt:lpstr>QUALITAT DE VIDA I ESPERANÇA DE VIDA</vt:lpstr>
      <vt:lpstr>Esperança de vida</vt:lpstr>
      <vt:lpstr>PRINCIPALS FACTORS DE RISC PER A LA SALUT: ( segons la OMS i en ordre d’importància)</vt:lpstr>
      <vt:lpstr>Presentació del PowerPoint</vt:lpstr>
      <vt:lpstr>DETERMINANTS DE SALUT: </vt:lpstr>
      <vt:lpstr>CONCEPTE DE MALALTIA: </vt:lpstr>
      <vt:lpstr>CONCEPTE DE MALALTIA: </vt:lpstr>
      <vt:lpstr>DETERMINANTS DE SALUT: </vt:lpstr>
      <vt:lpstr>DETERMINANTS DE SALUT: </vt:lpstr>
      <vt:lpstr>DETERMINANTS DE SALUT: </vt:lpstr>
      <vt:lpstr>DETERMINANTS DE SALUT: </vt:lpstr>
      <vt:lpstr>Universal Declaration of Human Rights </vt:lpstr>
      <vt:lpstr>Constitución española de 1978 </vt:lpstr>
      <vt:lpstr>SALUT I HÀBITS DE VIDA SALUDABLES</vt:lpstr>
      <vt:lpstr>Salut = genotip + ambient</vt:lpstr>
      <vt:lpstr>Tipus de malalties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SALUT</dc:title>
  <dc:creator>alumne</dc:creator>
  <cp:lastModifiedBy>alumne</cp:lastModifiedBy>
  <cp:revision>21</cp:revision>
  <dcterms:created xsi:type="dcterms:W3CDTF">2011-12-27T16:03:43Z</dcterms:created>
  <dcterms:modified xsi:type="dcterms:W3CDTF">2012-03-01T19:40:52Z</dcterms:modified>
</cp:coreProperties>
</file>