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8" r:id="rId5"/>
    <p:sldId id="259" r:id="rId6"/>
    <p:sldId id="262" r:id="rId7"/>
    <p:sldId id="260" r:id="rId8"/>
    <p:sldId id="261" r:id="rId9"/>
    <p:sldId id="263" r:id="rId10"/>
    <p:sldId id="267" r:id="rId11"/>
    <p:sldId id="265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02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A2762D-4FB9-4DEC-98EF-3E7A68C7C156}" type="datetimeFigureOut">
              <a:rPr lang="es-ES" smtClean="0"/>
              <a:pPr/>
              <a:t>06/07/2013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C3109D-CA76-4B2A-8727-FCA38FDED5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2762D-4FB9-4DEC-98EF-3E7A68C7C156}" type="datetimeFigureOut">
              <a:rPr lang="es-ES" smtClean="0"/>
              <a:pPr/>
              <a:t>06/07/2013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3109D-CA76-4B2A-8727-FCA38FDED5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2762D-4FB9-4DEC-98EF-3E7A68C7C156}" type="datetimeFigureOut">
              <a:rPr lang="es-ES" smtClean="0"/>
              <a:pPr/>
              <a:t>06/07/2013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3109D-CA76-4B2A-8727-FCA38FDED5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2762D-4FB9-4DEC-98EF-3E7A68C7C156}" type="datetimeFigureOut">
              <a:rPr lang="es-ES" smtClean="0"/>
              <a:pPr/>
              <a:t>06/07/2013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3109D-CA76-4B2A-8727-FCA38FDED5E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2762D-4FB9-4DEC-98EF-3E7A68C7C156}" type="datetimeFigureOut">
              <a:rPr lang="es-ES" smtClean="0"/>
              <a:pPr/>
              <a:t>06/07/2013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3109D-CA76-4B2A-8727-FCA38FDED5E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2762D-4FB9-4DEC-98EF-3E7A68C7C156}" type="datetimeFigureOut">
              <a:rPr lang="es-ES" smtClean="0"/>
              <a:pPr/>
              <a:t>06/07/2013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3109D-CA76-4B2A-8727-FCA38FDED5E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2762D-4FB9-4DEC-98EF-3E7A68C7C156}" type="datetimeFigureOut">
              <a:rPr lang="es-ES" smtClean="0"/>
              <a:pPr/>
              <a:t>06/07/2013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3109D-CA76-4B2A-8727-FCA38FDED5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2762D-4FB9-4DEC-98EF-3E7A68C7C156}" type="datetimeFigureOut">
              <a:rPr lang="es-ES" smtClean="0"/>
              <a:pPr/>
              <a:t>06/07/2013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3109D-CA76-4B2A-8727-FCA38FDED5E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2762D-4FB9-4DEC-98EF-3E7A68C7C156}" type="datetimeFigureOut">
              <a:rPr lang="es-ES" smtClean="0"/>
              <a:pPr/>
              <a:t>06/07/2013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3109D-CA76-4B2A-8727-FCA38FDED5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AA2762D-4FB9-4DEC-98EF-3E7A68C7C156}" type="datetimeFigureOut">
              <a:rPr lang="es-ES" smtClean="0"/>
              <a:pPr/>
              <a:t>06/07/2013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3109D-CA76-4B2A-8727-FCA38FDED5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A2762D-4FB9-4DEC-98EF-3E7A68C7C156}" type="datetimeFigureOut">
              <a:rPr lang="es-ES" smtClean="0"/>
              <a:pPr/>
              <a:t>06/07/2013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C3109D-CA76-4B2A-8727-FCA38FDED5E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AA2762D-4FB9-4DEC-98EF-3E7A68C7C156}" type="datetimeFigureOut">
              <a:rPr lang="es-ES" smtClean="0"/>
              <a:pPr/>
              <a:t>06/07/2013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C3109D-CA76-4B2A-8727-FCA38FDED5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UN MÓN DIGITAL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smtClean="0"/>
              <a:t>Ciències per al món contemporani</a:t>
            </a:r>
            <a:endParaRPr lang="ca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8864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Arial" pitchFamily="34" charset="0"/>
                <a:cs typeface="Arial" pitchFamily="34" charset="0"/>
              </a:rPr>
              <a:t>Evolució dels mòbils</a:t>
            </a: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http://upload.wikimedia.org/wikipedia/commons/thumb/1/1f/2007Computex_e21Forum-MartinCooper.jpg/200px-2007Computex_e21Forum-MartinCoo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1905000" cy="254317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643174" y="1000108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G1. </a:t>
            </a:r>
            <a:r>
              <a:rPr lang="es-ES" dirty="0" err="1" smtClean="0"/>
              <a:t>Utilitza</a:t>
            </a:r>
            <a:r>
              <a:rPr lang="es-ES" dirty="0" smtClean="0"/>
              <a:t> </a:t>
            </a:r>
            <a:r>
              <a:rPr lang="es-ES" dirty="0" err="1" smtClean="0"/>
              <a:t>senyal</a:t>
            </a:r>
            <a:r>
              <a:rPr lang="es-ES" dirty="0" smtClean="0"/>
              <a:t> </a:t>
            </a:r>
            <a:r>
              <a:rPr lang="es-ES" dirty="0" err="1" smtClean="0"/>
              <a:t>analògica</a:t>
            </a:r>
            <a:r>
              <a:rPr lang="es-ES" dirty="0" smtClean="0"/>
              <a:t> de </a:t>
            </a:r>
            <a:r>
              <a:rPr lang="es-ES" dirty="0" err="1" smtClean="0"/>
              <a:t>ràdio</a:t>
            </a:r>
            <a:r>
              <a:rPr lang="es-ES" dirty="0" smtClean="0"/>
              <a:t> (1981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571736" y="157161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G2. </a:t>
            </a:r>
            <a:r>
              <a:rPr lang="es-ES" dirty="0" err="1" smtClean="0"/>
              <a:t>Digitalització</a:t>
            </a:r>
            <a:r>
              <a:rPr lang="es-ES" dirty="0" smtClean="0"/>
              <a:t> de la </a:t>
            </a:r>
            <a:r>
              <a:rPr lang="es-ES" dirty="0" err="1" smtClean="0"/>
              <a:t>comunicació</a:t>
            </a:r>
            <a:r>
              <a:rPr lang="es-ES" dirty="0" smtClean="0"/>
              <a:t> (1990)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571736" y="207167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G2,5. Amplia les </a:t>
            </a:r>
            <a:r>
              <a:rPr lang="es-ES" dirty="0" err="1" smtClean="0"/>
              <a:t>prestacions</a:t>
            </a:r>
            <a:r>
              <a:rPr lang="es-ES" dirty="0" smtClean="0"/>
              <a:t> de </a:t>
            </a:r>
            <a:r>
              <a:rPr lang="es-ES" dirty="0" err="1" smtClean="0"/>
              <a:t>velocitat</a:t>
            </a:r>
            <a:r>
              <a:rPr lang="es-ES" dirty="0" smtClean="0"/>
              <a:t> de </a:t>
            </a:r>
            <a:r>
              <a:rPr lang="es-ES" dirty="0" err="1" smtClean="0"/>
              <a:t>dades</a:t>
            </a:r>
            <a:r>
              <a:rPr lang="es-ES" dirty="0" smtClean="0"/>
              <a:t> del G2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2643174" y="2786058"/>
            <a:ext cx="5500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G3 </a:t>
            </a:r>
            <a:r>
              <a:rPr lang="es-ES" dirty="0" err="1" smtClean="0"/>
              <a:t>augmenta</a:t>
            </a:r>
            <a:r>
              <a:rPr lang="es-ES" dirty="0" smtClean="0"/>
              <a:t> la </a:t>
            </a:r>
            <a:r>
              <a:rPr lang="es-ES" dirty="0" err="1" smtClean="0"/>
              <a:t>capacitat</a:t>
            </a:r>
            <a:r>
              <a:rPr lang="es-ES" dirty="0" smtClean="0"/>
              <a:t> de </a:t>
            </a:r>
            <a:r>
              <a:rPr lang="es-ES" dirty="0" err="1" smtClean="0"/>
              <a:t>transmissió</a:t>
            </a:r>
            <a:r>
              <a:rPr lang="es-ES" dirty="0" smtClean="0"/>
              <a:t> de </a:t>
            </a:r>
            <a:r>
              <a:rPr lang="es-ES" dirty="0" err="1" smtClean="0"/>
              <a:t>dades</a:t>
            </a:r>
            <a:r>
              <a:rPr lang="es-ES" dirty="0" smtClean="0"/>
              <a:t>, </a:t>
            </a:r>
            <a:r>
              <a:rPr lang="es-ES" dirty="0" err="1" smtClean="0"/>
              <a:t>connexió</a:t>
            </a:r>
            <a:r>
              <a:rPr lang="es-ES" dirty="0" smtClean="0"/>
              <a:t> a internet i </a:t>
            </a:r>
            <a:r>
              <a:rPr lang="es-ES" dirty="0" err="1" smtClean="0"/>
              <a:t>descàrrega</a:t>
            </a:r>
            <a:r>
              <a:rPr lang="es-ES" dirty="0" smtClean="0"/>
              <a:t> </a:t>
            </a:r>
            <a:r>
              <a:rPr lang="es-ES" dirty="0" err="1" smtClean="0"/>
              <a:t>d’arxius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2571736" y="39290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 G4. Té un </a:t>
            </a:r>
            <a:r>
              <a:rPr lang="es-ES" dirty="0" err="1" smtClean="0"/>
              <a:t>major</a:t>
            </a:r>
            <a:r>
              <a:rPr lang="es-ES" dirty="0" smtClean="0"/>
              <a:t> </a:t>
            </a:r>
            <a:r>
              <a:rPr lang="es-ES" dirty="0" err="1" smtClean="0"/>
              <a:t>ample</a:t>
            </a:r>
            <a:r>
              <a:rPr lang="es-ES" dirty="0" smtClean="0"/>
              <a:t> de banda que </a:t>
            </a:r>
            <a:r>
              <a:rPr lang="es-ES" dirty="0" err="1" smtClean="0"/>
              <a:t>permet</a:t>
            </a:r>
            <a:r>
              <a:rPr lang="es-ES" dirty="0" smtClean="0"/>
              <a:t>,  la </a:t>
            </a:r>
            <a:r>
              <a:rPr lang="es-ES" dirty="0" err="1" smtClean="0"/>
              <a:t>recepció</a:t>
            </a:r>
            <a:r>
              <a:rPr lang="es-ES" dirty="0" smtClean="0"/>
              <a:t> de </a:t>
            </a:r>
            <a:r>
              <a:rPr lang="es-ES" dirty="0" err="1" smtClean="0"/>
              <a:t>televisió</a:t>
            </a:r>
            <a:r>
              <a:rPr lang="es-ES" dirty="0" smtClean="0"/>
              <a:t> en Alta </a:t>
            </a:r>
            <a:r>
              <a:rPr lang="es-ES" dirty="0" err="1" smtClean="0"/>
              <a:t>Definició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1981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492896"/>
            <a:ext cx="2647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01008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653136"/>
            <a:ext cx="2476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60648"/>
            <a:ext cx="34004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052736"/>
            <a:ext cx="2400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5373216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2636912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2420888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54868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941168"/>
            <a:ext cx="27146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9632" y="422108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836712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smtClean="0">
                <a:latin typeface="Arial" pitchFamily="34" charset="0"/>
                <a:cs typeface="Arial" pitchFamily="34" charset="0"/>
              </a:rPr>
              <a:t>Analògic/Digital</a:t>
            </a:r>
            <a:endParaRPr lang="ca-E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63688" y="170080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Un senyal analògic és un senyal </a:t>
            </a:r>
            <a:r>
              <a:rPr lang="ca-ES" dirty="0" err="1" smtClean="0"/>
              <a:t>complexe</a:t>
            </a:r>
            <a:r>
              <a:rPr lang="ca-ES" dirty="0" smtClean="0"/>
              <a:t>, que es pot resumir com  un estímul que poden captar els nostres sentits: Una imatge, un so</a:t>
            </a:r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1944216" cy="14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92896"/>
            <a:ext cx="193748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229200"/>
            <a:ext cx="17526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1763688" y="422108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Un senyal digital és una conversió  del senyal analògic a un codi de 0 i 1 . Per exemple, la lletra A és analògica, la seva conversió a codi digital és: 100 0001 </a:t>
            </a:r>
            <a:endParaRPr lang="ca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980728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>
              <a:buFont typeface="Wingdings 2"/>
              <a:buChar char=""/>
              <a:defRPr/>
            </a:pPr>
            <a:r>
              <a:rPr lang="ca-ES" dirty="0"/>
              <a:t>Els senyals digitals s’han imposat als analògics perquè són menys sensibles al </a:t>
            </a:r>
            <a:r>
              <a:rPr lang="ca-ES" b="1" dirty="0"/>
              <a:t>soroll</a:t>
            </a:r>
            <a:r>
              <a:rPr lang="ca-ES" b="1" dirty="0" smtClean="0"/>
              <a:t>.</a:t>
            </a:r>
          </a:p>
          <a:p>
            <a:pPr marL="448056" indent="-384048">
              <a:buFont typeface="Wingdings 2"/>
              <a:buChar char=""/>
              <a:defRPr/>
            </a:pPr>
            <a:endParaRPr lang="ca-ES" b="1" dirty="0" smtClean="0"/>
          </a:p>
          <a:p>
            <a:pPr marL="448056" indent="-384048">
              <a:defRPr/>
            </a:pPr>
            <a:endParaRPr lang="ca-ES" b="1" dirty="0" smtClean="0"/>
          </a:p>
          <a:p>
            <a:pPr marL="448056" indent="-384048">
              <a:defRPr/>
            </a:pPr>
            <a:endParaRPr lang="ca-ES" b="1" dirty="0"/>
          </a:p>
          <a:p>
            <a:pPr marL="448056" indent="-384048">
              <a:buFont typeface="Wingdings 2"/>
              <a:buChar char=""/>
              <a:defRPr/>
            </a:pPr>
            <a:r>
              <a:rPr lang="ca-ES" dirty="0"/>
              <a:t>En un senyal analògic els valors </a:t>
            </a:r>
            <a:r>
              <a:rPr lang="ca-ES" dirty="0" smtClean="0"/>
              <a:t>tramesos </a:t>
            </a:r>
            <a:r>
              <a:rPr lang="ca-ES" dirty="0"/>
              <a:t>són constants o continus, mentre que en un senyal digital són discrets, només hi ha </a:t>
            </a:r>
            <a:r>
              <a:rPr lang="ca-ES" dirty="0" smtClean="0"/>
              <a:t>dos </a:t>
            </a:r>
            <a:r>
              <a:rPr lang="ca-ES" dirty="0"/>
              <a:t>valors representats per 0 i 1</a:t>
            </a:r>
            <a:r>
              <a:rPr lang="ca-ES" dirty="0" smtClean="0"/>
              <a:t>.</a:t>
            </a:r>
          </a:p>
          <a:p>
            <a:pPr marL="448056" indent="-384048">
              <a:defRPr/>
            </a:pPr>
            <a:endParaRPr lang="ca-ES" dirty="0"/>
          </a:p>
          <a:p>
            <a:pPr marL="822960" lvl="1">
              <a:defRPr/>
            </a:pPr>
            <a:endParaRPr lang="ca-ES" dirty="0"/>
          </a:p>
        </p:txBody>
      </p:sp>
      <p:pic>
        <p:nvPicPr>
          <p:cNvPr id="1026" name="Picture 2" descr="https://encrypted-tbn0.gstatic.com/images?q=tbn:ANd9GcQWVEDmCeeFhnStABi9ECDyyaFguhlPAt-POP-CqojIXA9PF27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714752"/>
            <a:ext cx="4506583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14348" y="642918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>
              <a:defRPr/>
            </a:pPr>
            <a:endParaRPr lang="ca-ES" dirty="0"/>
          </a:p>
          <a:p>
            <a:pPr marL="448056" indent="-384048">
              <a:buFont typeface="Wingdings 2"/>
              <a:buChar char=""/>
              <a:defRPr/>
            </a:pPr>
            <a:r>
              <a:rPr lang="ca-ES" dirty="0"/>
              <a:t>La lletra A, per </a:t>
            </a:r>
            <a:r>
              <a:rPr lang="ca-ES" dirty="0" smtClean="0"/>
              <a:t>ex. </a:t>
            </a:r>
            <a:r>
              <a:rPr lang="ca-ES" dirty="0"/>
              <a:t>es representa per 100 0001 i la Z per 101 1010. Cada dígit és un bit,  8 bits formen un byte</a:t>
            </a:r>
            <a:r>
              <a:rPr lang="ca-ES" dirty="0" smtClean="0"/>
              <a:t>.</a:t>
            </a:r>
          </a:p>
          <a:p>
            <a:pPr marL="448056" indent="-384048">
              <a:defRPr/>
            </a:pPr>
            <a:endParaRPr lang="ca-ES" dirty="0"/>
          </a:p>
          <a:p>
            <a:pPr marL="448056" indent="-384048">
              <a:buFont typeface="Wingdings 2"/>
              <a:buChar char=""/>
              <a:defRPr/>
            </a:pPr>
            <a:endParaRPr lang="ca-ES" sz="1400" dirty="0" smtClean="0"/>
          </a:p>
          <a:p>
            <a:pPr marL="448056" indent="-384048">
              <a:buFont typeface="Wingdings 2"/>
              <a:buChar char=""/>
              <a:defRPr/>
            </a:pPr>
            <a:endParaRPr lang="ca-ES" sz="1400" dirty="0" smtClean="0"/>
          </a:p>
          <a:p>
            <a:pPr marL="448056" indent="-384048">
              <a:buFont typeface="Wingdings 2"/>
              <a:buChar char=""/>
              <a:defRPr/>
            </a:pPr>
            <a:endParaRPr lang="ca-ES" sz="1400" dirty="0" smtClean="0"/>
          </a:p>
          <a:p>
            <a:pPr marL="448056" indent="-384048">
              <a:buFont typeface="Wingdings 2"/>
              <a:buChar char=""/>
              <a:defRPr/>
            </a:pPr>
            <a:endParaRPr lang="ca-ES" sz="1400" dirty="0" smtClean="0"/>
          </a:p>
          <a:p>
            <a:pPr marL="448056" indent="-384048">
              <a:buFont typeface="Wingdings 2"/>
              <a:buChar char=""/>
              <a:defRPr/>
            </a:pPr>
            <a:endParaRPr lang="ca-ES" sz="1400" dirty="0" smtClean="0"/>
          </a:p>
          <a:p>
            <a:pPr marL="448056" indent="-384048">
              <a:buFont typeface="Wingdings 2"/>
              <a:buChar char=""/>
              <a:defRPr/>
            </a:pPr>
            <a:endParaRPr lang="ca-ES" sz="1400" dirty="0" smtClean="0"/>
          </a:p>
          <a:p>
            <a:pPr marL="448056" indent="-384048">
              <a:buFont typeface="Wingdings 2"/>
              <a:buChar char=""/>
              <a:defRPr/>
            </a:pPr>
            <a:endParaRPr lang="ca-ES" sz="1400" dirty="0" smtClean="0"/>
          </a:p>
          <a:p>
            <a:pPr marL="448056" indent="-384048">
              <a:buFont typeface="Wingdings 2"/>
              <a:buChar char=""/>
              <a:defRPr/>
            </a:pPr>
            <a:endParaRPr lang="ca-ES" sz="1400" dirty="0" smtClean="0"/>
          </a:p>
          <a:p>
            <a:pPr marL="448056" indent="-384048">
              <a:buFont typeface="Wingdings 2"/>
              <a:buChar char=""/>
              <a:defRPr/>
            </a:pPr>
            <a:endParaRPr lang="ca-ES" sz="1400" dirty="0" smtClean="0"/>
          </a:p>
          <a:p>
            <a:pPr marL="822960" lvl="1">
              <a:defRPr/>
            </a:pPr>
            <a:endParaRPr lang="ca-ES" dirty="0"/>
          </a:p>
          <a:p>
            <a:pPr marL="448056" indent="-384048">
              <a:buFont typeface="Wingdings 2"/>
              <a:buChar char=""/>
              <a:defRPr/>
            </a:pPr>
            <a:r>
              <a:rPr lang="ca-ES" dirty="0"/>
              <a:t>El so i les </a:t>
            </a:r>
            <a:r>
              <a:rPr lang="ca-ES" dirty="0" smtClean="0"/>
              <a:t>imatges que captem  </a:t>
            </a:r>
            <a:r>
              <a:rPr lang="ca-ES" dirty="0"/>
              <a:t>són senyals analògiques, s’han de digitalitzar prèviament, una vegada s’ha fet la transmissió s’han de convertir un altre cop en analògiques, doncs tant la </a:t>
            </a:r>
            <a:r>
              <a:rPr lang="ca-ES" dirty="0" smtClean="0"/>
              <a:t>oïda </a:t>
            </a:r>
            <a:r>
              <a:rPr lang="ca-ES" dirty="0"/>
              <a:t>com l’ull no poden processar fitxers digitals</a:t>
            </a:r>
            <a:r>
              <a:rPr lang="es-ES" dirty="0"/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714612" y="1857364"/>
            <a:ext cx="5214974" cy="157163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48056" indent="-384048">
              <a:defRPr/>
            </a:pPr>
            <a:endParaRPr lang="ca-ES" dirty="0" smtClean="0"/>
          </a:p>
          <a:p>
            <a:pPr marL="448056" indent="-384048">
              <a:defRPr/>
            </a:pPr>
            <a:r>
              <a:rPr lang="ca-ES" dirty="0" smtClean="0"/>
              <a:t>MÚLTIPLES DEL BYTE</a:t>
            </a:r>
          </a:p>
          <a:p>
            <a:pPr marL="822960" lvl="1">
              <a:defRPr/>
            </a:pPr>
            <a:r>
              <a:rPr lang="ca-ES" sz="1400" dirty="0" smtClean="0"/>
              <a:t>kilobyte (kB) = 1 024 bytes</a:t>
            </a:r>
          </a:p>
          <a:p>
            <a:pPr marL="822960" lvl="1">
              <a:defRPr/>
            </a:pPr>
            <a:r>
              <a:rPr lang="ca-ES" sz="1400" dirty="0" smtClean="0"/>
              <a:t>megabyte (MB) = 1 048 576 bytes</a:t>
            </a:r>
          </a:p>
          <a:p>
            <a:pPr marL="822960" lvl="1">
              <a:defRPr/>
            </a:pPr>
            <a:r>
              <a:rPr lang="ca-ES" sz="1400" dirty="0" smtClean="0"/>
              <a:t>gigabyte (GB) = 1 073 741 824 bytes</a:t>
            </a:r>
          </a:p>
          <a:p>
            <a:pPr marL="822960" lvl="1">
              <a:defRPr/>
            </a:pPr>
            <a:r>
              <a:rPr lang="ca-ES" sz="1400" dirty="0" err="1" smtClean="0"/>
              <a:t>terabyte</a:t>
            </a:r>
            <a:r>
              <a:rPr lang="ca-ES" sz="1400" dirty="0" smtClean="0"/>
              <a:t> (TB) = 1 099 511 627 776 bytes</a:t>
            </a:r>
          </a:p>
          <a:p>
            <a:pPr algn="ctr"/>
            <a:endParaRPr lang="es-ES" dirty="0"/>
          </a:p>
        </p:txBody>
      </p:sp>
      <p:pic>
        <p:nvPicPr>
          <p:cNvPr id="21506" name="Picture 2" descr="http://marcoseguillor.files.wordpress.com/2010/05/analogico-vs-digital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08" y="5036330"/>
            <a:ext cx="2428892" cy="1821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980728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Analògic</a:t>
            </a:r>
          </a:p>
          <a:p>
            <a:endParaRPr lang="ca-ES" dirty="0"/>
          </a:p>
          <a:p>
            <a:r>
              <a:rPr lang="ca-ES" dirty="0" smtClean="0"/>
              <a:t>1. Una gravadora enregistra el so exactament com es produeix la única limitació és la qualitat de l’equip de suport.</a:t>
            </a:r>
            <a:endParaRPr lang="ca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4716016" y="908720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Digital</a:t>
            </a:r>
          </a:p>
          <a:p>
            <a:endParaRPr lang="ca-ES" dirty="0"/>
          </a:p>
          <a:p>
            <a:r>
              <a:rPr lang="ca-ES" dirty="0" smtClean="0"/>
              <a:t>1. La gravadora no registra el so exacte, sinó que interpreta i desa només la informació rellevant en codi binari.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971600" y="4046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ENREGISTRAMENT D’UN SO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3068960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2.L’enregistrament està lligat al suport, si el suport original es destrueix, l’enregistrament també es perd ( cinta de </a:t>
            </a:r>
            <a:r>
              <a:rPr lang="ca-ES" dirty="0" err="1" smtClean="0"/>
              <a:t>cassette</a:t>
            </a:r>
            <a:r>
              <a:rPr lang="ca-ES" dirty="0" smtClean="0"/>
              <a:t>). </a:t>
            </a:r>
          </a:p>
          <a:p>
            <a:endParaRPr lang="ca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644008" y="306896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2.L’enregistrament  és independent del suport . La informació codificada es pot transportar fàcilment.</a:t>
            </a:r>
            <a:endParaRPr lang="ca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71472" y="471488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3. Es poden fer còpies de l’original, però amb pèrdua de qualitat.</a:t>
            </a:r>
            <a:endParaRPr lang="ca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716016" y="436510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3. Es poden fer còpies de l’original sense  pèrdua de qualitat, i fins i tot, còpies de còpies.</a:t>
            </a:r>
            <a:endParaRPr lang="ca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42910" y="564357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4</a:t>
            </a:r>
            <a:r>
              <a:rPr lang="ca-ES" dirty="0" smtClean="0"/>
              <a:t>. Per manipular l’enregistrament ( mesclar sons) cal un equip complex i car.</a:t>
            </a:r>
            <a:endParaRPr lang="ca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786314" y="564357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4</a:t>
            </a:r>
            <a:r>
              <a:rPr lang="ca-ES" dirty="0" smtClean="0"/>
              <a:t>. La manipulació és senzilla i barata, per mitjà d’un ordinador.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44568"/>
          <a:stretch>
            <a:fillRect/>
          </a:stretch>
        </p:blipFill>
        <p:spPr bwMode="auto">
          <a:xfrm>
            <a:off x="6012160" y="548680"/>
            <a:ext cx="2400300" cy="440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b="54731"/>
          <a:stretch>
            <a:fillRect/>
          </a:stretch>
        </p:blipFill>
        <p:spPr bwMode="auto">
          <a:xfrm>
            <a:off x="539552" y="764704"/>
            <a:ext cx="24003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347864" y="980728"/>
            <a:ext cx="1656184" cy="5040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So </a:t>
            </a:r>
            <a:r>
              <a:rPr lang="ca-ES" dirty="0" smtClean="0"/>
              <a:t>analògic</a:t>
            </a:r>
            <a:endParaRPr lang="ca-ES" dirty="0"/>
          </a:p>
        </p:txBody>
      </p:sp>
      <p:sp>
        <p:nvSpPr>
          <p:cNvPr id="6" name="5 Rectángulo"/>
          <p:cNvSpPr/>
          <p:nvPr/>
        </p:nvSpPr>
        <p:spPr>
          <a:xfrm>
            <a:off x="3275856" y="3356992"/>
            <a:ext cx="1800200" cy="6480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Mostratge</a:t>
            </a:r>
            <a:r>
              <a:rPr lang="es-ES" dirty="0" smtClean="0"/>
              <a:t> o </a:t>
            </a:r>
            <a:r>
              <a:rPr lang="es-ES" dirty="0" err="1" smtClean="0"/>
              <a:t>sampling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611560" y="5157192"/>
            <a:ext cx="7920880" cy="12241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bg1"/>
                </a:solidFill>
              </a:rPr>
              <a:t>Quan més gran sigui la freqüència de mostreig, més exacte serà l’enregistrament. Un fitxer de so en format CD té 44.100 mostres per segon.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69269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Senyal analògic</a:t>
            </a:r>
            <a:endParaRPr lang="ca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6516216" y="62068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Conversió a codi binari ( senyal digital)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419872" y="69269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Enregistrador del senyal</a:t>
            </a:r>
            <a:endParaRPr lang="ca-ES" dirty="0"/>
          </a:p>
        </p:txBody>
      </p:sp>
      <p:sp>
        <p:nvSpPr>
          <p:cNvPr id="5" name="2 CuadroTexto"/>
          <p:cNvSpPr txBox="1"/>
          <p:nvPr/>
        </p:nvSpPr>
        <p:spPr>
          <a:xfrm>
            <a:off x="2643174" y="571501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 smtClean="0"/>
              <a:t>Convertidor de digital a analògic</a:t>
            </a:r>
            <a:endParaRPr lang="ca-ES" dirty="0"/>
          </a:p>
        </p:txBody>
      </p:sp>
      <p:sp>
        <p:nvSpPr>
          <p:cNvPr id="6" name="2 CuadroTexto"/>
          <p:cNvSpPr txBox="1"/>
          <p:nvPr/>
        </p:nvSpPr>
        <p:spPr>
          <a:xfrm>
            <a:off x="6516216" y="465313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 smtClean="0"/>
              <a:t>Transport de la informació fàcil</a:t>
            </a:r>
            <a:endParaRPr lang="ca-E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1944216" cy="14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20000" b="20000"/>
          <a:stretch>
            <a:fillRect/>
          </a:stretch>
        </p:blipFill>
        <p:spPr bwMode="auto">
          <a:xfrm>
            <a:off x="3491880" y="1412776"/>
            <a:ext cx="2143125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Flecha derecha"/>
          <p:cNvSpPr/>
          <p:nvPr/>
        </p:nvSpPr>
        <p:spPr>
          <a:xfrm>
            <a:off x="2483768" y="1916832"/>
            <a:ext cx="158417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484784"/>
            <a:ext cx="1640742" cy="9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Flecha derecha"/>
          <p:cNvSpPr/>
          <p:nvPr/>
        </p:nvSpPr>
        <p:spPr>
          <a:xfrm>
            <a:off x="5652120" y="1772816"/>
            <a:ext cx="1584176" cy="423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t="19760" b="26480"/>
          <a:stretch>
            <a:fillRect/>
          </a:stretch>
        </p:blipFill>
        <p:spPr bwMode="auto">
          <a:xfrm>
            <a:off x="6732240" y="3140968"/>
            <a:ext cx="214312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 r="47400"/>
          <a:stretch>
            <a:fillRect/>
          </a:stretch>
        </p:blipFill>
        <p:spPr bwMode="auto">
          <a:xfrm>
            <a:off x="6486525" y="2636912"/>
            <a:ext cx="139784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3717032"/>
            <a:ext cx="2295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3861048"/>
            <a:ext cx="1512168" cy="113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Flecha derecha"/>
          <p:cNvSpPr/>
          <p:nvPr/>
        </p:nvSpPr>
        <p:spPr>
          <a:xfrm rot="10800000">
            <a:off x="4211960" y="4005064"/>
            <a:ext cx="2232248" cy="423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85720" y="3000372"/>
            <a:ext cx="20327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El receptor de la senyal de la </a:t>
            </a:r>
            <a:r>
              <a:rPr lang="ca-ES" dirty="0" err="1" smtClean="0"/>
              <a:t>càmara</a:t>
            </a:r>
            <a:r>
              <a:rPr lang="ca-ES" dirty="0" smtClean="0"/>
              <a:t> converteix cada punt de llum (</a:t>
            </a:r>
            <a:r>
              <a:rPr lang="ca-ES" dirty="0" err="1" smtClean="0"/>
              <a:t>pixel</a:t>
            </a:r>
            <a:r>
              <a:rPr lang="ca-ES" dirty="0" smtClean="0"/>
              <a:t>) en un senyal numèric que enregistra el color, la lluminositat i la posició en la imatge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 animBg="1"/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83671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smtClean="0">
                <a:latin typeface="Arial" pitchFamily="34" charset="0"/>
                <a:cs typeface="Arial" pitchFamily="34" charset="0"/>
              </a:rPr>
              <a:t>Altres enregistraments</a:t>
            </a:r>
            <a:endParaRPr lang="ca-E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2066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r="62791" b="75430"/>
          <a:stretch>
            <a:fillRect/>
          </a:stretch>
        </p:blipFill>
        <p:spPr bwMode="auto">
          <a:xfrm>
            <a:off x="5076056" y="692696"/>
            <a:ext cx="2232248" cy="181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076056" y="270892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Cel·les en blanc i en negre. L'escàner llegeix cada cel·la i li adjudica un codi numèric, segons el color i la posició</a:t>
            </a:r>
            <a:endParaRPr lang="ca-E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50912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786182" y="4500570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S’enregistra el recorregut de la ploma o l’estilet sobre la pantalla per pressió (senyal analògica) i converteix cada punt amb pressió o sense en senyal digital.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8864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Arial" pitchFamily="34" charset="0"/>
                <a:cs typeface="Arial" pitchFamily="34" charset="0"/>
              </a:rPr>
              <a:t>Emmagatzematge</a:t>
            </a:r>
            <a:r>
              <a:rPr lang="ca-ES" dirty="0" smtClean="0"/>
              <a:t> </a:t>
            </a:r>
            <a:r>
              <a:rPr lang="ca-ES" sz="2400" dirty="0" smtClean="0">
                <a:latin typeface="Arial" pitchFamily="34" charset="0"/>
                <a:cs typeface="Arial" pitchFamily="34" charset="0"/>
              </a:rPr>
              <a:t>de la informació</a:t>
            </a: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836712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836712"/>
            <a:ext cx="23526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23528" y="134076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Suports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magnètics</a:t>
            </a:r>
            <a:endParaRPr lang="es-E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r="47400"/>
          <a:stretch>
            <a:fillRect/>
          </a:stretch>
        </p:blipFill>
        <p:spPr bwMode="auto">
          <a:xfrm>
            <a:off x="7020272" y="836712"/>
            <a:ext cx="16561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221089"/>
            <a:ext cx="1584176" cy="145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221088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7" y="4149081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23528" y="35010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Suports</a:t>
            </a:r>
            <a:r>
              <a:rPr lang="es-ES" dirty="0"/>
              <a:t> </a:t>
            </a:r>
            <a:r>
              <a:rPr lang="es-ES" dirty="0" err="1" smtClean="0"/>
              <a:t>òptics</a:t>
            </a:r>
            <a:endParaRPr lang="es-ES" dirty="0" smtClean="0"/>
          </a:p>
        </p:txBody>
      </p:sp>
      <p:sp>
        <p:nvSpPr>
          <p:cNvPr id="11" name="10 Rectángulo"/>
          <p:cNvSpPr/>
          <p:nvPr/>
        </p:nvSpPr>
        <p:spPr>
          <a:xfrm>
            <a:off x="827584" y="5949280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CD: 700MB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3563888" y="5857892"/>
            <a:ext cx="143674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DVD de  4,7 a 17,1GB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6372200" y="5715016"/>
            <a:ext cx="1343072" cy="882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BD (</a:t>
            </a:r>
            <a:r>
              <a:rPr lang="es-ES" dirty="0" err="1" smtClean="0"/>
              <a:t>blu-ray</a:t>
            </a:r>
            <a:r>
              <a:rPr lang="es-ES" dirty="0" smtClean="0"/>
              <a:t> disc) 50GB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232</TotalTime>
  <Words>599</Words>
  <Application>Microsoft Office PowerPoint</Application>
  <PresentationFormat>Presentación en pantalla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Concurrencia</vt:lpstr>
      <vt:lpstr>UN MÓN DIGITAL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I.E.S. Andreu Nin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MÓN DIGITAL</dc:title>
  <dc:creator>Montse</dc:creator>
  <cp:lastModifiedBy>Montse</cp:lastModifiedBy>
  <cp:revision>7</cp:revision>
  <dcterms:created xsi:type="dcterms:W3CDTF">2011-08-07T07:58:15Z</dcterms:created>
  <dcterms:modified xsi:type="dcterms:W3CDTF">2013-07-06T21:56:26Z</dcterms:modified>
</cp:coreProperties>
</file>