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.png" ContentType="image/png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6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9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564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564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63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3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69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579920" y="368136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045640" cy="18964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8762760" y="0"/>
            <a:ext cx="0" cy="6858000"/>
          </a:xfrm>
          <a:prstGeom prst="line">
            <a:avLst/>
          </a:prstGeom>
          <a:ln w="38160">
            <a:solidFill>
              <a:srgbClr val="fec2ae"/>
            </a:solidFill>
            <a:round/>
          </a:ln>
        </p:spPr>
      </p:sp>
      <p:sp>
        <p:nvSpPr>
          <p:cNvPr id="1" name="Line 2"/>
          <p:cNvSpPr/>
          <p:nvPr/>
        </p:nvSpPr>
        <p:spPr>
          <a:xfrm>
            <a:off x="75960" y="0"/>
            <a:ext cx="0" cy="6858000"/>
          </a:xfrm>
          <a:prstGeom prst="line">
            <a:avLst/>
          </a:prstGeom>
          <a:ln w="57240">
            <a:solidFill>
              <a:srgbClr val="fec2ae"/>
            </a:solidFill>
            <a:round/>
          </a:ln>
        </p:spPr>
      </p:sp>
      <p:sp>
        <p:nvSpPr>
          <p:cNvPr id="2" name="Line 3"/>
          <p:cNvSpPr/>
          <p:nvPr/>
        </p:nvSpPr>
        <p:spPr>
          <a:xfrm>
            <a:off x="8991360" y="0"/>
            <a:ext cx="0" cy="6858000"/>
          </a:xfrm>
          <a:prstGeom prst="line">
            <a:avLst/>
          </a:prstGeom>
          <a:ln w="19080">
            <a:solidFill>
              <a:srgbClr val="fe8637"/>
            </a:solidFill>
            <a:round/>
          </a:ln>
        </p:spPr>
      </p:sp>
      <p:sp>
        <p:nvSpPr>
          <p:cNvPr id="3" name="CustomShape 4"/>
          <p:cNvSpPr/>
          <p:nvPr/>
        </p:nvSpPr>
        <p:spPr>
          <a:xfrm>
            <a:off x="8839080" y="0"/>
            <a:ext cx="304200" cy="6857280"/>
          </a:xfrm>
          <a:prstGeom prst="rect">
            <a:avLst/>
          </a:prstGeom>
          <a:solidFill>
            <a:srgbClr val="fec2ae"/>
          </a:solidFill>
        </p:spPr>
      </p:sp>
      <p:sp>
        <p:nvSpPr>
          <p:cNvPr id="4" name="Line 5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360">
            <a:solidFill>
              <a:srgbClr val="fe8637"/>
            </a:solidFill>
            <a:round/>
          </a:ln>
        </p:spPr>
      </p:sp>
      <p:sp>
        <p:nvSpPr>
          <p:cNvPr id="5" name="CustomShape 6"/>
          <p:cNvSpPr/>
          <p:nvPr/>
        </p:nvSpPr>
        <p:spPr>
          <a:xfrm>
            <a:off x="8156520" y="5715000"/>
            <a:ext cx="547920" cy="547920"/>
          </a:xfrm>
          <a:prstGeom prst="rect">
            <a:avLst/>
          </a:prstGeom>
          <a:solidFill>
            <a:srgbClr val="fe8637"/>
          </a:solidFill>
        </p:spPr>
      </p:sp>
      <p:sp>
        <p:nvSpPr>
          <p:cNvPr id="6" name="CustomShape 7"/>
          <p:cNvSpPr/>
          <p:nvPr/>
        </p:nvSpPr>
        <p:spPr>
          <a:xfrm>
            <a:off x="380880" y="0"/>
            <a:ext cx="608760" cy="6857280"/>
          </a:xfrm>
          <a:prstGeom prst="rect">
            <a:avLst/>
          </a:prstGeom>
          <a:solidFill>
            <a:srgbClr val="fec2ae"/>
          </a:solidFill>
        </p:spPr>
      </p:sp>
      <p:sp>
        <p:nvSpPr>
          <p:cNvPr id="7" name="CustomShape 8"/>
          <p:cNvSpPr/>
          <p:nvPr/>
        </p:nvSpPr>
        <p:spPr>
          <a:xfrm>
            <a:off x="276480" y="0"/>
            <a:ext cx="104040" cy="6857280"/>
          </a:xfrm>
          <a:prstGeom prst="rect">
            <a:avLst/>
          </a:prstGeom>
          <a:solidFill>
            <a:srgbClr val="fed9cd"/>
          </a:solidFill>
        </p:spPr>
      </p:sp>
      <p:sp>
        <p:nvSpPr>
          <p:cNvPr id="8" name="CustomShape 9"/>
          <p:cNvSpPr/>
          <p:nvPr/>
        </p:nvSpPr>
        <p:spPr>
          <a:xfrm>
            <a:off x="990720" y="0"/>
            <a:ext cx="181080" cy="6857280"/>
          </a:xfrm>
          <a:prstGeom prst="rect">
            <a:avLst/>
          </a:prstGeom>
          <a:solidFill>
            <a:srgbClr val="fed9cd"/>
          </a:solidFill>
        </p:spPr>
      </p:sp>
      <p:sp>
        <p:nvSpPr>
          <p:cNvPr id="9" name="CustomShape 10"/>
          <p:cNvSpPr/>
          <p:nvPr/>
        </p:nvSpPr>
        <p:spPr>
          <a:xfrm>
            <a:off x="1141200" y="0"/>
            <a:ext cx="229680" cy="6857280"/>
          </a:xfrm>
          <a:prstGeom prst="rect">
            <a:avLst/>
          </a:prstGeom>
          <a:solidFill>
            <a:srgbClr val="feede8"/>
          </a:solidFill>
        </p:spPr>
      </p:sp>
      <p:sp>
        <p:nvSpPr>
          <p:cNvPr id="10" name="Line 11"/>
          <p:cNvSpPr/>
          <p:nvPr/>
        </p:nvSpPr>
        <p:spPr>
          <a:xfrm>
            <a:off x="106200" y="0"/>
            <a:ext cx="0" cy="6858000"/>
          </a:xfrm>
          <a:prstGeom prst="line">
            <a:avLst/>
          </a:prstGeom>
          <a:ln w="57240">
            <a:solidFill>
              <a:srgbClr val="fec2ae"/>
            </a:solidFill>
            <a:round/>
          </a:ln>
        </p:spPr>
      </p:sp>
      <p:sp>
        <p:nvSpPr>
          <p:cNvPr id="11" name="Line 12"/>
          <p:cNvSpPr/>
          <p:nvPr/>
        </p:nvSpPr>
        <p:spPr>
          <a:xfrm>
            <a:off x="914400" y="0"/>
            <a:ext cx="0" cy="6858000"/>
          </a:xfrm>
          <a:prstGeom prst="line">
            <a:avLst/>
          </a:prstGeom>
          <a:ln w="57240">
            <a:solidFill>
              <a:srgbClr val="feede8"/>
            </a:solidFill>
            <a:round/>
          </a:ln>
        </p:spPr>
      </p:sp>
      <p:sp>
        <p:nvSpPr>
          <p:cNvPr id="12" name="Line 13"/>
          <p:cNvSpPr/>
          <p:nvPr/>
        </p:nvSpPr>
        <p:spPr>
          <a:xfrm>
            <a:off x="853920" y="0"/>
            <a:ext cx="0" cy="6858000"/>
          </a:xfrm>
          <a:prstGeom prst="line">
            <a:avLst/>
          </a:prstGeom>
          <a:ln w="57240">
            <a:solidFill>
              <a:srgbClr val="fec2ae"/>
            </a:solidFill>
            <a:round/>
          </a:ln>
        </p:spPr>
      </p:sp>
      <p:sp>
        <p:nvSpPr>
          <p:cNvPr id="13" name="Line 14"/>
          <p:cNvSpPr/>
          <p:nvPr/>
        </p:nvSpPr>
        <p:spPr>
          <a:xfrm>
            <a:off x="1726560" y="0"/>
            <a:ext cx="0" cy="6858000"/>
          </a:xfrm>
          <a:prstGeom prst="line">
            <a:avLst/>
          </a:prstGeom>
          <a:ln w="28440">
            <a:solidFill>
              <a:srgbClr val="fec2ae"/>
            </a:solidFill>
            <a:round/>
          </a:ln>
        </p:spPr>
      </p:sp>
      <p:sp>
        <p:nvSpPr>
          <p:cNvPr id="14" name="Line 15"/>
          <p:cNvSpPr/>
          <p:nvPr/>
        </p:nvSpPr>
        <p:spPr>
          <a:xfrm>
            <a:off x="1066680" y="0"/>
            <a:ext cx="0" cy="6858000"/>
          </a:xfrm>
          <a:prstGeom prst="line">
            <a:avLst/>
          </a:prstGeom>
          <a:ln w="9360">
            <a:solidFill>
              <a:srgbClr val="fec2ae"/>
            </a:solidFill>
            <a:round/>
          </a:ln>
        </p:spPr>
      </p:sp>
      <p:sp>
        <p:nvSpPr>
          <p:cNvPr id="15" name="Line 16"/>
          <p:cNvSpPr/>
          <p:nvPr/>
        </p:nvSpPr>
        <p:spPr>
          <a:xfrm>
            <a:off x="9113760" y="0"/>
            <a:ext cx="0" cy="6858000"/>
          </a:xfrm>
          <a:prstGeom prst="line">
            <a:avLst/>
          </a:prstGeom>
          <a:ln w="57240">
            <a:solidFill>
              <a:srgbClr val="fec2ae"/>
            </a:solidFill>
            <a:round/>
          </a:ln>
        </p:spPr>
      </p:sp>
      <p:sp>
        <p:nvSpPr>
          <p:cNvPr id="16" name="CustomShape 17"/>
          <p:cNvSpPr/>
          <p:nvPr/>
        </p:nvSpPr>
        <p:spPr>
          <a:xfrm>
            <a:off x="1219320" y="0"/>
            <a:ext cx="75600" cy="6857280"/>
          </a:xfrm>
          <a:prstGeom prst="rect">
            <a:avLst/>
          </a:prstGeom>
          <a:solidFill>
            <a:srgbClr val="fec2ae"/>
          </a:solidFill>
        </p:spPr>
      </p:sp>
      <p:sp>
        <p:nvSpPr>
          <p:cNvPr id="17" name="CustomShape 18"/>
          <p:cNvSpPr/>
          <p:nvPr/>
        </p:nvSpPr>
        <p:spPr>
          <a:xfrm>
            <a:off x="609480" y="3429000"/>
            <a:ext cx="1294560" cy="1294560"/>
          </a:xfrm>
          <a:prstGeom prst="rect">
            <a:avLst/>
          </a:prstGeom>
          <a:solidFill>
            <a:srgbClr val="fe8637"/>
          </a:solidFill>
        </p:spPr>
      </p:sp>
      <p:sp>
        <p:nvSpPr>
          <p:cNvPr id="18" name="CustomShape 19"/>
          <p:cNvSpPr/>
          <p:nvPr/>
        </p:nvSpPr>
        <p:spPr>
          <a:xfrm>
            <a:off x="1309680" y="4866840"/>
            <a:ext cx="640800" cy="640800"/>
          </a:xfrm>
          <a:prstGeom prst="rect">
            <a:avLst/>
          </a:prstGeom>
          <a:solidFill>
            <a:srgbClr val="fe8637"/>
          </a:solidFill>
        </p:spPr>
      </p:sp>
      <p:sp>
        <p:nvSpPr>
          <p:cNvPr id="19" name="CustomShape 20"/>
          <p:cNvSpPr/>
          <p:nvPr/>
        </p:nvSpPr>
        <p:spPr>
          <a:xfrm>
            <a:off x="1091160" y="5500800"/>
            <a:ext cx="136440" cy="136440"/>
          </a:xfrm>
          <a:prstGeom prst="rect">
            <a:avLst/>
          </a:prstGeom>
          <a:solidFill>
            <a:srgbClr val="fe8637"/>
          </a:solidFill>
        </p:spPr>
      </p:sp>
      <p:sp>
        <p:nvSpPr>
          <p:cNvPr id="20" name="CustomShape 21"/>
          <p:cNvSpPr/>
          <p:nvPr/>
        </p:nvSpPr>
        <p:spPr>
          <a:xfrm>
            <a:off x="1664280" y="5788080"/>
            <a:ext cx="273600" cy="273600"/>
          </a:xfrm>
          <a:prstGeom prst="rect">
            <a:avLst/>
          </a:prstGeom>
          <a:solidFill>
            <a:srgbClr val="fe8637"/>
          </a:solidFill>
        </p:spPr>
      </p:sp>
      <p:sp>
        <p:nvSpPr>
          <p:cNvPr id="21" name="CustomShape 22"/>
          <p:cNvSpPr/>
          <p:nvPr/>
        </p:nvSpPr>
        <p:spPr>
          <a:xfrm>
            <a:off x="1905120" y="4495680"/>
            <a:ext cx="365040" cy="365040"/>
          </a:xfrm>
          <a:prstGeom prst="rect">
            <a:avLst/>
          </a:prstGeom>
          <a:solidFill>
            <a:srgbClr val="fe8637"/>
          </a:solidFill>
        </p:spPr>
      </p:sp>
      <p:sp>
        <p:nvSpPr>
          <p:cNvPr id="22" name="PlaceHolder 23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760" cy="114264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ca-ES"/>
              <a:t>Feu clic per editar el format del text del títol</a:t>
            </a:r>
            <a:endParaRPr/>
          </a:p>
        </p:txBody>
      </p:sp>
      <p:sp>
        <p:nvSpPr>
          <p:cNvPr id="23" name="PlaceHolder 2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ca-ES"/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a-ES"/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a-ES"/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a-ES"/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a-ES"/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a-ES"/>
              <a:t>Sisè nivell d'esquema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a-ES"/>
              <a:t>Setè nivell d'esquema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Line 1"/>
          <p:cNvSpPr/>
          <p:nvPr/>
        </p:nvSpPr>
        <p:spPr>
          <a:xfrm>
            <a:off x="8762760" y="0"/>
            <a:ext cx="0" cy="6858000"/>
          </a:xfrm>
          <a:prstGeom prst="line">
            <a:avLst/>
          </a:prstGeom>
          <a:ln w="38160">
            <a:solidFill>
              <a:srgbClr val="fec2ae"/>
            </a:solidFill>
            <a:round/>
          </a:ln>
        </p:spPr>
      </p:sp>
      <p:sp>
        <p:nvSpPr>
          <p:cNvPr id="57" name="Line 2"/>
          <p:cNvSpPr/>
          <p:nvPr/>
        </p:nvSpPr>
        <p:spPr>
          <a:xfrm>
            <a:off x="75960" y="0"/>
            <a:ext cx="0" cy="6858000"/>
          </a:xfrm>
          <a:prstGeom prst="line">
            <a:avLst/>
          </a:prstGeom>
          <a:ln w="57240">
            <a:solidFill>
              <a:srgbClr val="fec2ae"/>
            </a:solidFill>
            <a:round/>
          </a:ln>
        </p:spPr>
      </p:sp>
      <p:sp>
        <p:nvSpPr>
          <p:cNvPr id="58" name="Line 3"/>
          <p:cNvSpPr/>
          <p:nvPr/>
        </p:nvSpPr>
        <p:spPr>
          <a:xfrm>
            <a:off x="8991360" y="0"/>
            <a:ext cx="0" cy="6858000"/>
          </a:xfrm>
          <a:prstGeom prst="line">
            <a:avLst/>
          </a:prstGeom>
          <a:ln w="19080">
            <a:solidFill>
              <a:srgbClr val="fe8637"/>
            </a:solidFill>
            <a:round/>
          </a:ln>
        </p:spPr>
      </p:sp>
      <p:sp>
        <p:nvSpPr>
          <p:cNvPr id="59" name="CustomShape 4"/>
          <p:cNvSpPr/>
          <p:nvPr/>
        </p:nvSpPr>
        <p:spPr>
          <a:xfrm>
            <a:off x="8839080" y="0"/>
            <a:ext cx="304200" cy="6857280"/>
          </a:xfrm>
          <a:prstGeom prst="rect">
            <a:avLst/>
          </a:prstGeom>
          <a:solidFill>
            <a:srgbClr val="fec2ae"/>
          </a:solidFill>
        </p:spPr>
      </p:sp>
      <p:sp>
        <p:nvSpPr>
          <p:cNvPr id="60" name="Line 5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360">
            <a:solidFill>
              <a:srgbClr val="fe8637"/>
            </a:solidFill>
            <a:round/>
          </a:ln>
        </p:spPr>
      </p:sp>
      <p:sp>
        <p:nvSpPr>
          <p:cNvPr id="61" name="CustomShape 6"/>
          <p:cNvSpPr/>
          <p:nvPr/>
        </p:nvSpPr>
        <p:spPr>
          <a:xfrm>
            <a:off x="8156520" y="5715000"/>
            <a:ext cx="547920" cy="547920"/>
          </a:xfrm>
          <a:prstGeom prst="rect">
            <a:avLst/>
          </a:prstGeom>
          <a:solidFill>
            <a:srgbClr val="fe8637"/>
          </a:solidFill>
        </p:spPr>
      </p:sp>
      <p:sp>
        <p:nvSpPr>
          <p:cNvPr id="62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ca-ES"/>
              <a:t>Feu clic per editar el format del text del títol</a:t>
            </a:r>
            <a:endParaRPr/>
          </a:p>
        </p:txBody>
      </p:sp>
      <p:sp>
        <p:nvSpPr>
          <p:cNvPr id="63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ca-ES"/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a-ES"/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a-ES"/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a-ES"/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a-ES"/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a-ES"/>
              <a:t>Sisè nivell d'esquema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a-ES"/>
              <a:t>Setè nivell d'esquema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Line 1"/>
          <p:cNvSpPr/>
          <p:nvPr/>
        </p:nvSpPr>
        <p:spPr>
          <a:xfrm>
            <a:off x="8762760" y="0"/>
            <a:ext cx="0" cy="6858000"/>
          </a:xfrm>
          <a:prstGeom prst="line">
            <a:avLst/>
          </a:prstGeom>
          <a:ln w="38160">
            <a:solidFill>
              <a:srgbClr val="fec2ae"/>
            </a:solidFill>
            <a:round/>
          </a:ln>
        </p:spPr>
      </p:sp>
      <p:sp>
        <p:nvSpPr>
          <p:cNvPr id="97" name="Line 2"/>
          <p:cNvSpPr/>
          <p:nvPr/>
        </p:nvSpPr>
        <p:spPr>
          <a:xfrm>
            <a:off x="75960" y="0"/>
            <a:ext cx="0" cy="6858000"/>
          </a:xfrm>
          <a:prstGeom prst="line">
            <a:avLst/>
          </a:prstGeom>
          <a:ln w="57240">
            <a:solidFill>
              <a:srgbClr val="fec2ae"/>
            </a:solidFill>
            <a:round/>
          </a:ln>
        </p:spPr>
      </p:sp>
      <p:sp>
        <p:nvSpPr>
          <p:cNvPr id="98" name="Line 3"/>
          <p:cNvSpPr/>
          <p:nvPr/>
        </p:nvSpPr>
        <p:spPr>
          <a:xfrm>
            <a:off x="8991360" y="0"/>
            <a:ext cx="0" cy="6858000"/>
          </a:xfrm>
          <a:prstGeom prst="line">
            <a:avLst/>
          </a:prstGeom>
          <a:ln w="19080">
            <a:solidFill>
              <a:srgbClr val="fe8637"/>
            </a:solidFill>
            <a:round/>
          </a:ln>
        </p:spPr>
      </p:sp>
      <p:sp>
        <p:nvSpPr>
          <p:cNvPr id="99" name="CustomShape 4"/>
          <p:cNvSpPr/>
          <p:nvPr/>
        </p:nvSpPr>
        <p:spPr>
          <a:xfrm>
            <a:off x="8839080" y="0"/>
            <a:ext cx="304200" cy="6857280"/>
          </a:xfrm>
          <a:prstGeom prst="rect">
            <a:avLst/>
          </a:prstGeom>
          <a:solidFill>
            <a:srgbClr val="fec2ae"/>
          </a:solidFill>
        </p:spPr>
      </p:sp>
      <p:sp>
        <p:nvSpPr>
          <p:cNvPr id="100" name="Line 5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360">
            <a:solidFill>
              <a:srgbClr val="fe8637"/>
            </a:solidFill>
            <a:round/>
          </a:ln>
        </p:spPr>
      </p:sp>
      <p:sp>
        <p:nvSpPr>
          <p:cNvPr id="101" name="CustomShape 6"/>
          <p:cNvSpPr/>
          <p:nvPr/>
        </p:nvSpPr>
        <p:spPr>
          <a:xfrm>
            <a:off x="8156520" y="5715000"/>
            <a:ext cx="547920" cy="547920"/>
          </a:xfrm>
          <a:prstGeom prst="rect">
            <a:avLst/>
          </a:prstGeom>
          <a:solidFill>
            <a:srgbClr val="fe8637"/>
          </a:solidFill>
        </p:spPr>
      </p:sp>
      <p:sp>
        <p:nvSpPr>
          <p:cNvPr id="102" name="PlaceHolder 7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760" cy="114264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ca-ES"/>
              <a:t>Feu clic per editar el format del text del títol</a:t>
            </a:r>
            <a:endParaRPr/>
          </a:p>
        </p:txBody>
      </p:sp>
      <p:sp>
        <p:nvSpPr>
          <p:cNvPr id="103" name="PlaceHolder 8"/>
          <p:cNvSpPr>
            <a:spLocks noGrp="1"/>
          </p:cNvSpPr>
          <p:nvPr>
            <p:ph type="body"/>
          </p:nvPr>
        </p:nvSpPr>
        <p:spPr>
          <a:xfrm>
            <a:off x="457200" y="1600200"/>
            <a:ext cx="3643200" cy="4872960"/>
          </a:xfrm>
          <a:prstGeom prst="rect">
            <a:avLst/>
          </a:prstGeom>
        </p:spPr>
        <p:txBody>
          <a:bodyPr bIns="0" lIns="0" rIns="0" tIns="0" wrap="none"/>
          <a:p>
            <a:r>
              <a:rPr lang="ca-ES"/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a-ES"/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a-ES"/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a-ES"/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a-ES"/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a-ES"/>
              <a:t>Sisè nivell d'esquema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a-ES"/>
              <a:t>Setè nivell d'esquema</a:t>
            </a:r>
            <a:endParaRPr/>
          </a:p>
        </p:txBody>
      </p:sp>
      <p:sp>
        <p:nvSpPr>
          <p:cNvPr id="104" name="PlaceHolder 9"/>
          <p:cNvSpPr>
            <a:spLocks noGrp="1"/>
          </p:cNvSpPr>
          <p:nvPr>
            <p:ph type="body"/>
          </p:nvPr>
        </p:nvSpPr>
        <p:spPr>
          <a:xfrm>
            <a:off x="4283280" y="1600200"/>
            <a:ext cx="3643200" cy="4872960"/>
          </a:xfrm>
          <a:prstGeom prst="rect">
            <a:avLst/>
          </a:prstGeom>
        </p:spPr>
        <p:txBody>
          <a:bodyPr bIns="0" lIns="0" rIns="0" tIns="0" wrap="none"/>
          <a:p>
            <a:r>
              <a:rPr lang="ca-ES"/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a-ES"/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a-ES"/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a-ES"/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a-ES"/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a-ES"/>
              <a:t>Sisè nivell d'esquema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a-ES"/>
              <a:t>Setè nivell d'esquema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2286000" y="836640"/>
            <a:ext cx="6171480" cy="4181040"/>
          </a:xfrm>
          <a:prstGeom prst="rect">
            <a:avLst/>
          </a:prstGeom>
        </p:spPr>
      </p:sp>
      <p:sp>
        <p:nvSpPr>
          <p:cNvPr id="138" name="CustomShape 2"/>
          <p:cNvSpPr/>
          <p:nvPr/>
        </p:nvSpPr>
        <p:spPr>
          <a:xfrm>
            <a:off x="2286000" y="5003280"/>
            <a:ext cx="6171480" cy="13708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ca-ES">
                <a:solidFill>
                  <a:srgbClr val="575f6d"/>
                </a:solidFill>
                <a:latin typeface="Century Schoolbook"/>
              </a:rPr>
              <a:t>Mohamed El Malki</a:t>
            </a:r>
            <a:endParaRPr/>
          </a:p>
          <a:p>
            <a:pPr>
              <a:lnSpc>
                <a:spcPct val="100000"/>
              </a:lnSpc>
            </a:pPr>
            <a:r>
              <a:rPr b="1" lang="ca-ES">
                <a:solidFill>
                  <a:srgbClr val="575f6d"/>
                </a:solidFill>
                <a:latin typeface="Century Schoolbook"/>
              </a:rPr>
              <a:t>Arnau Biosca Morell</a:t>
            </a:r>
            <a:endParaRPr/>
          </a:p>
          <a:p>
            <a:pPr>
              <a:lnSpc>
                <a:spcPct val="100000"/>
              </a:lnSpc>
            </a:pPr>
            <a:r>
              <a:rPr b="1" lang="ca-ES">
                <a:solidFill>
                  <a:srgbClr val="575f6d"/>
                </a:solidFill>
                <a:latin typeface="Century Schoolbook"/>
              </a:rPr>
              <a:t>Andrei  Gbriel Costache</a:t>
            </a:r>
            <a:endParaRPr/>
          </a:p>
        </p:txBody>
      </p:sp>
      <p:pic>
        <p:nvPicPr>
          <p:cNvPr descr="" id="139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322200" y="765000"/>
            <a:ext cx="8497080" cy="4247280"/>
          </a:xfrm>
          <a:prstGeom prst="rect">
            <a:avLst/>
          </a:prstGeom>
        </p:spPr>
      </p:pic>
    </p:spTree>
  </p:cSld>
  <p:transition spd="slow">
    <p:fade/>
  </p:transition>
  <p:timing>
    <p:tnLst>
      <p:par>
        <p:cTn dur="indefinite" id="1" nodeType="tmRoot" restart="never">
          <p:childTnLst>
            <p:seq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7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dur="578" fill="freeze" id="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7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822" fill="freeze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7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664" fill="freeze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7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  <p:anim calcmode="lin" valueType="num">
                                      <p:cBhvr additive="repl">
                                        <p:cTn dur="664" fill="freeze" id="1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7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  <p:anim calcmode="lin" valueType="num">
                                      <p:cBhvr additive="repl">
                                        <p:cTn dur="332" fill="freeze" id="1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7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  <p:anim calcmode="lin" valueType="num">
                                      <p:cBhvr additive="repl">
                                        <p:cTn dur="164" fill="freeze" id="12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7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dur="578" fill="freeze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822" fill="freeze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664" fill="freeze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  <p:anim calcmode="lin" valueType="num">
                                      <p:cBhvr additive="repl">
                                        <p:cTn dur="664" fill="freeze" id="2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  <p:anim calcmode="lin" valueType="num">
                                      <p:cBhvr additive="repl">
                                        <p:cTn dur="332" fill="freeze" id="2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  <p:anim calcmode="lin" valueType="num">
                                      <p:cBhvr additive="repl">
                                        <p:cTn dur="164" fill="freeze" id="22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dur="578" fill="freeze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822" fill="freeze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664" fill="freeze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  <p:anim calcmode="lin" valueType="num">
                                      <p:cBhvr additive="repl">
                                        <p:cTn dur="664" fill="freeze" id="3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  <p:anim calcmode="lin" valueType="num">
                                      <p:cBhvr additive="repl">
                                        <p:cTn dur="332" fill="freeze" id="3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  <p:anim calcmode="lin" valueType="num">
                                      <p:cBhvr additive="repl">
                                        <p:cTn dur="164" fill="freeze" id="32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1" st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/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id="35" nodeType="clickEffect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dur="500" fill="hold" id="37"/>
                                        <p:tgtEl>
                                          <p:spTgt spid="139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dur="500" fill="hold" id="38"/>
                                        <p:tgtEl>
                                          <p:spTgt spid="139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500" fill="freeze" id="39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467640" y="188640"/>
            <a:ext cx="7466760" cy="114228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r>
              <a:rPr lang="ca-ES" sz="7200">
                <a:solidFill>
                  <a:srgbClr val="575f6d"/>
                </a:solidFill>
                <a:latin typeface="Century Schoolbook"/>
              </a:rPr>
              <a:t>Index</a:t>
            </a:r>
            <a:endParaRPr/>
          </a:p>
        </p:txBody>
      </p:sp>
      <p:sp>
        <p:nvSpPr>
          <p:cNvPr id="141" name="CustomShape 2"/>
          <p:cNvSpPr/>
          <p:nvPr/>
        </p:nvSpPr>
        <p:spPr>
          <a:xfrm>
            <a:off x="457200" y="1600200"/>
            <a:ext cx="7714440" cy="487296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  <a:buSzPct val="70000"/>
              <a:buFont typeface="Century Schoolbook"/>
              <a:buAutoNum type="arabicPeriod"/>
            </a:pPr>
            <a:r>
              <a:rPr lang="ca-ES" sz="4800">
                <a:solidFill>
                  <a:srgbClr val="000000"/>
                </a:solidFill>
                <a:latin typeface="Century Schoolbook"/>
              </a:rPr>
              <a:t>INTRODUCCIÓ</a:t>
            </a:r>
            <a:endParaRPr/>
          </a:p>
          <a:p>
            <a:pPr algn="ctr">
              <a:lnSpc>
                <a:spcPct val="100000"/>
              </a:lnSpc>
              <a:buSzPct val="70000"/>
              <a:buFont typeface="Century Schoolbook"/>
              <a:buAutoNum type="arabicPeriod"/>
            </a:pPr>
            <a:r>
              <a:rPr lang="ca-ES" sz="4800">
                <a:solidFill>
                  <a:srgbClr val="000000"/>
                </a:solidFill>
                <a:latin typeface="Century Schoolbook"/>
              </a:rPr>
              <a:t>TEOREMA DE THALES</a:t>
            </a:r>
            <a:endParaRPr/>
          </a:p>
          <a:p>
            <a:pPr algn="ctr">
              <a:lnSpc>
                <a:spcPct val="100000"/>
              </a:lnSpc>
              <a:buSzPct val="70000"/>
              <a:buFont typeface="Century Schoolbook"/>
              <a:buAutoNum type="arabicPeriod"/>
            </a:pPr>
            <a:r>
              <a:rPr lang="ca-ES" sz="4800">
                <a:solidFill>
                  <a:srgbClr val="000000"/>
                </a:solidFill>
                <a:latin typeface="Century Schoolbook"/>
              </a:rPr>
              <a:t>DESENVOLUPAMENT</a:t>
            </a:r>
            <a:endParaRPr/>
          </a:p>
          <a:p>
            <a:pPr algn="ctr">
              <a:lnSpc>
                <a:spcPct val="100000"/>
              </a:lnSpc>
              <a:buSzPct val="70000"/>
              <a:buFont typeface="Century Schoolbook"/>
              <a:buAutoNum type="arabicPeriod"/>
            </a:pPr>
            <a:r>
              <a:rPr lang="ca-ES" sz="4800">
                <a:solidFill>
                  <a:srgbClr val="000000"/>
                </a:solidFill>
                <a:latin typeface="Century Schoolbook"/>
              </a:rPr>
              <a:t>CONCLUSIÓ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transition spd="slow">
    <p:randomBar dir="vert"/>
  </p:transition>
  <p:timing>
    <p:tnLst>
      <p:par>
        <p:cTn dur="indefinite" id="40" nodeType="tmRoot" restart="never">
          <p:childTnLst>
            <p:seq>
              <p:cTn dur="indefinite" id="41" nodeType="mainSeq">
                <p:childTnLst>
                  <p:par>
                    <p:cTn fill="hold" id="42">
                      <p:stCondLst>
                        <p:cond delay="indefinite"/>
                      </p:stCondLst>
                      <p:childTnLst>
                        <p:par>
                          <p:cTn fill="hold" id="43">
                            <p:stCondLst>
                              <p:cond delay="0"/>
                            </p:stCondLst>
                            <p:childTnLst>
                              <p:par>
                                <p:cTn fill="hold" id="44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500" fill="hold" id="46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hold" id="47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457200" y="274680"/>
            <a:ext cx="7466760" cy="114228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r>
              <a:rPr lang="ca-ES" sz="4800">
                <a:solidFill>
                  <a:srgbClr val="575f6d"/>
                </a:solidFill>
                <a:latin typeface="Century Schoolbook"/>
              </a:rPr>
              <a:t>INTRODUCCIÓ</a:t>
            </a:r>
            <a:endParaRPr/>
          </a:p>
        </p:txBody>
      </p:sp>
      <p:sp>
        <p:nvSpPr>
          <p:cNvPr id="143" name="CustomShape 2"/>
          <p:cNvSpPr/>
          <p:nvPr/>
        </p:nvSpPr>
        <p:spPr>
          <a:xfrm>
            <a:off x="457200" y="1600200"/>
            <a:ext cx="7466760" cy="48729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b="1" lang="ca-ES" sz="2400">
                <a:solidFill>
                  <a:srgbClr val="000000"/>
                </a:solidFill>
                <a:latin typeface="Century Schoolbook"/>
              </a:rPr>
              <a:t>Continguts:</a:t>
            </a:r>
            <a:endParaRPr/>
          </a:p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400">
                <a:solidFill>
                  <a:srgbClr val="000000"/>
                </a:solidFill>
                <a:latin typeface="Century Schoolbook"/>
              </a:rPr>
              <a:t>- Resoldre un problema real.</a:t>
            </a:r>
            <a:endParaRPr/>
          </a:p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400">
                <a:solidFill>
                  <a:srgbClr val="000000"/>
                </a:solidFill>
                <a:latin typeface="Century Schoolbook"/>
              </a:rPr>
              <a:t>- Aprendre a pensar.</a:t>
            </a:r>
            <a:endParaRPr/>
          </a:p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400">
                <a:solidFill>
                  <a:srgbClr val="000000"/>
                </a:solidFill>
                <a:latin typeface="Century Schoolbook"/>
              </a:rPr>
              <a:t>-Aprendre a mesurar.</a:t>
            </a:r>
            <a:endParaRPr/>
          </a:p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400">
                <a:solidFill>
                  <a:srgbClr val="000000"/>
                </a:solidFill>
                <a:latin typeface="Century Schoolbook"/>
              </a:rPr>
              <a:t>-Enfrontar-se a un treball de camp.</a:t>
            </a:r>
            <a:endParaRPr/>
          </a:p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400">
                <a:solidFill>
                  <a:srgbClr val="000000"/>
                </a:solidFill>
                <a:latin typeface="Century Schoolbook"/>
              </a:rPr>
              <a:t>- Aprendre a treballar en equip.</a:t>
            </a:r>
            <a:endParaRPr/>
          </a:p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b="1" lang="ca-ES" sz="2400">
                <a:solidFill>
                  <a:srgbClr val="000000"/>
                </a:solidFill>
                <a:latin typeface="Century Schoolbook"/>
              </a:rPr>
              <a:t>Materials:</a:t>
            </a:r>
            <a:endParaRPr/>
          </a:p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400">
                <a:solidFill>
                  <a:srgbClr val="000000"/>
                </a:solidFill>
                <a:latin typeface="Century Schoolbook"/>
              </a:rPr>
              <a:t>-Cinta mètrica</a:t>
            </a:r>
            <a:endParaRPr/>
          </a:p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400">
                <a:solidFill>
                  <a:srgbClr val="000000"/>
                </a:solidFill>
                <a:latin typeface="Century Schoolbook"/>
              </a:rPr>
              <a:t>-Objecte de referencia</a:t>
            </a:r>
            <a:endParaRPr/>
          </a:p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400">
                <a:solidFill>
                  <a:srgbClr val="000000"/>
                </a:solidFill>
                <a:latin typeface="Century Schoolbook"/>
              </a:rPr>
              <a:t>-Càmera o telèfon mòbil</a:t>
            </a:r>
            <a:endParaRPr/>
          </a:p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400">
                <a:solidFill>
                  <a:srgbClr val="000000"/>
                </a:solidFill>
                <a:latin typeface="Century Schoolbook"/>
              </a:rPr>
              <a:t>-Paper i bolígraf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ransition spd="slow">
    <p:fade/>
  </p:transition>
  <p:timing>
    <p:tnLst>
      <p:par>
        <p:cTn dur="indefinite" id="48" nodeType="tmRoot" restart="never">
          <p:childTnLst>
            <p:seq>
              <p:cTn dur="indefinite" id="49" nodeType="mainSeq">
                <p:childTnLst>
                  <p:par>
                    <p:cTn fill="hold" id="50">
                      <p:stCondLst>
                        <p:cond delay="indefinite"/>
                      </p:stCondLst>
                      <p:childTnLst>
                        <p:par>
                          <p:cTn fill="hold" id="51">
                            <p:stCondLst>
                              <p:cond delay="0"/>
                            </p:stCondLst>
                            <p:childTnLst>
                              <p:par>
                                <p:cTn fill="hold" id="52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out">
                                      <p:cBhvr additive="repl">
                                        <p:cTn dur="500" fill="freeze" id="54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457200" y="274680"/>
            <a:ext cx="7466760" cy="114228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r>
              <a:rPr lang="ca-ES" sz="4800">
                <a:solidFill>
                  <a:srgbClr val="575f6d"/>
                </a:solidFill>
                <a:latin typeface="Century Schoolbook"/>
              </a:rPr>
              <a:t>TEOREMA DE THALES</a:t>
            </a:r>
            <a:endParaRPr/>
          </a:p>
        </p:txBody>
      </p:sp>
      <p:sp>
        <p:nvSpPr>
          <p:cNvPr id="145" name="CustomShape 2"/>
          <p:cNvSpPr/>
          <p:nvPr/>
        </p:nvSpPr>
        <p:spPr>
          <a:xfrm>
            <a:off x="457200" y="1600200"/>
            <a:ext cx="7466760" cy="48729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800">
                <a:solidFill>
                  <a:srgbClr val="000000"/>
                </a:solidFill>
                <a:latin typeface="Century Schoolbook"/>
              </a:rPr>
              <a:t>Per  calcular l’alçada de un objecte sense poder-ho fer amb  la cinta mètrica, necessitem col·locar un objecte a proporció més petit i calcular les ombres dels dos objectes, mesurar l’altura del objecte petit, i dividir l’allargada de la ombra gran, per l’altura de el objecte petit. I una incògnita partida de la llargada de l’ombra petita.</a:t>
            </a:r>
            <a:endParaRPr/>
          </a:p>
        </p:txBody>
      </p:sp>
    </p:spTree>
  </p:cSld>
  <p:timing>
    <p:tnLst>
      <p:par>
        <p:cTn dur="indefinite" id="55" nodeType="tmRoot" restart="never">
          <p:childTnLst>
            <p:seq>
              <p:cTn dur="indefinite" id="56" nodeType="mainSeq">
                <p:childTnLst>
                  <p:par>
                    <p:cTn fill="hold" id="57">
                      <p:stCondLst>
                        <p:cond delay="indefinite"/>
                      </p:stCondLst>
                      <p:childTnLst>
                        <p:par>
                          <p:cTn fill="hold" id="58">
                            <p:stCondLst>
                              <p:cond delay="0"/>
                            </p:stCondLst>
                            <p:childTnLst>
                              <p:par>
                                <p:cTn fill="hold" id="59" nodeType="clickEffect" presetClass="entr" presetID="4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61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str">
                                      <p:cBhvr additive="repl">
                                        <p:cTn dur="2000" fill="hold" id="62"/>
                                        <p:tgtEl>
                                          <p:spTgt spid="144"/>
                                        </p:tgtEl>
                                      </p:cBhvr>
                                      <p:tavLst/>
                                    </p:anim>
                                    <p:anim calcmode="lin" valueType="str">
                                      <p:cBhvr additive="repl">
                                        <p:cTn dur="2000" fill="hold" id="63"/>
                                        <p:tgtEl>
                                          <p:spTgt spid="144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height"/>
                                          </p:val>
                                        </p:tav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CustomShape 1"/>
          <p:cNvSpPr/>
          <p:nvPr/>
        </p:nvSpPr>
        <p:spPr>
          <a:xfrm>
            <a:off x="539640" y="332640"/>
            <a:ext cx="7466760" cy="114228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r>
              <a:rPr lang="ca-ES" sz="4800">
                <a:solidFill>
                  <a:srgbClr val="575f6d"/>
                </a:solidFill>
                <a:latin typeface="Century Schoolbook"/>
              </a:rPr>
              <a:t>DESENVOLUPAMENT</a:t>
            </a:r>
            <a:endParaRPr/>
          </a:p>
        </p:txBody>
      </p:sp>
      <p:sp>
        <p:nvSpPr>
          <p:cNvPr id="147" name="CustomShape 2"/>
          <p:cNvSpPr/>
          <p:nvPr/>
        </p:nvSpPr>
        <p:spPr>
          <a:xfrm>
            <a:off x="457200" y="1600200"/>
            <a:ext cx="7466760" cy="48729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400">
                <a:solidFill>
                  <a:srgbClr val="000000"/>
                </a:solidFill>
                <a:latin typeface="Century Schoolbook"/>
              </a:rPr>
              <a:t>Nosaltres al crèdit de síntesi de matemàtiques, hem fet mesures de les coses que hem anat trobant per el camí. Primer hem mesurat una farola i desprès hem mesurat altres coses. També hem mesurat una de les 4 barres aplicant una regla de tres i el teorema de thales.</a:t>
            </a:r>
            <a:endParaRPr/>
          </a:p>
        </p:txBody>
      </p:sp>
    </p:spTree>
  </p:cSld>
  <p:transition spd="slow">
    <p:dissolve/>
  </p:transition>
  <p:timing>
    <p:tnLst>
      <p:par>
        <p:cTn dur="indefinite" id="64" nodeType="tmRoot" restart="never">
          <p:childTnLst>
            <p:seq>
              <p:cTn dur="indefinite" id="65" nodeType="mainSeq">
                <p:childTnLst>
                  <p:par>
                    <p:cTn fill="hold" id="66">
                      <p:stCondLst>
                        <p:cond delay="indefinite"/>
                      </p:stCondLst>
                      <p:childTnLst>
                        <p:par>
                          <p:cTn fill="hold" id="67">
                            <p:stCondLst>
                              <p:cond delay="0"/>
                            </p:stCondLst>
                            <p:childTnLst>
                              <p:par>
                                <p:cTn fill="hold" id="68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out">
                                      <p:cBhvr additive="repl">
                                        <p:cTn dur="500" fill="freeze" id="7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457200" y="274680"/>
            <a:ext cx="7466760" cy="1142280"/>
          </a:xfrm>
          <a:prstGeom prst="rect">
            <a:avLst/>
          </a:prstGeom>
        </p:spPr>
        <p:txBody>
          <a:bodyPr anchor="ctr" bIns="0" lIns="0" rIns="0" tIns="0" wrap="none"/>
          <a:p>
            <a:pPr algn="ctr">
              <a:lnSpc>
                <a:spcPct val="100000"/>
              </a:lnSpc>
            </a:pPr>
            <a:r>
              <a:rPr lang="ca-ES" sz="4800"/>
              <a:t>FAROLA</a:t>
            </a:r>
            <a:endParaRPr/>
          </a:p>
        </p:txBody>
      </p:sp>
      <p:sp>
        <p:nvSpPr>
          <p:cNvPr id="149" name="CustomShape 2"/>
          <p:cNvSpPr/>
          <p:nvPr/>
        </p:nvSpPr>
        <p:spPr>
          <a:xfrm>
            <a:off x="1972800" y="1600200"/>
            <a:ext cx="3643200" cy="4872960"/>
          </a:xfrm>
          <a:prstGeom prst="rect">
            <a:avLst/>
          </a:prstGeom>
        </p:spPr>
        <p:txBody>
          <a:bodyPr bIns="0" lIns="0" rIns="0" tIns="0" wrap="none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X m--------------10,80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1,67------------4,10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10,80·1,67=18,036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18,036/4,1=4,39 m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Solució: La farola feia 4,39 metres.</a:t>
            </a:r>
            <a:endParaRPr/>
          </a:p>
        </p:txBody>
      </p:sp>
      <p:sp>
        <p:nvSpPr>
          <p:cNvPr id="150" name="CustomShape 3"/>
          <p:cNvSpPr/>
          <p:nvPr/>
        </p:nvSpPr>
        <p:spPr>
          <a:xfrm>
            <a:off x="4283280" y="1600200"/>
            <a:ext cx="3643200" cy="4872960"/>
          </a:xfrm>
          <a:prstGeom prst="rect">
            <a:avLst/>
          </a:prstGeom>
        </p:spPr>
      </p:sp>
    </p:spTree>
  </p:cSld>
  <p:transition spd="slow">
    <p:dissolve/>
  </p:transition>
  <p:timing>
    <p:tnLst>
      <p:par>
        <p:cTn dur="indefinite" id="71" nodeType="tmRoot" restart="never">
          <p:childTnLst>
            <p:seq>
              <p:cTn id="7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457200" y="274680"/>
            <a:ext cx="7466760" cy="1142280"/>
          </a:xfrm>
          <a:prstGeom prst="rect">
            <a:avLst/>
          </a:prstGeom>
        </p:spPr>
        <p:txBody>
          <a:bodyPr anchor="ctr" bIns="0" lIns="0" rIns="0" tIns="0" wrap="none"/>
          <a:p>
            <a:pPr algn="ctr">
              <a:lnSpc>
                <a:spcPct val="100000"/>
              </a:lnSpc>
            </a:pPr>
            <a:r>
              <a:rPr lang="ca-ES" sz="4400"/>
              <a:t>ARBRE</a:t>
            </a:r>
            <a:endParaRPr/>
          </a:p>
        </p:txBody>
      </p:sp>
      <p:sp>
        <p:nvSpPr>
          <p:cNvPr id="152" name="CustomShape 2"/>
          <p:cNvSpPr/>
          <p:nvPr/>
        </p:nvSpPr>
        <p:spPr>
          <a:xfrm>
            <a:off x="1252800" y="1600200"/>
            <a:ext cx="3643200" cy="4872960"/>
          </a:xfrm>
          <a:prstGeom prst="rect">
            <a:avLst/>
          </a:prstGeom>
        </p:spPr>
        <p:txBody>
          <a:bodyPr bIns="0" lIns="0" rIns="0" tIns="0" wrap="none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    </a:t>
            </a:r>
            <a:r>
              <a:rPr lang="ca-ES" sz="2800"/>
              <a:t>X m---------------2,48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    </a:t>
            </a:r>
            <a:r>
              <a:rPr lang="ca-ES" sz="2800"/>
              <a:t>1,58-------------1,35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    </a:t>
            </a:r>
            <a:r>
              <a:rPr lang="ca-ES" sz="2800"/>
              <a:t>2,48·1,58=3,9184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    </a:t>
            </a:r>
            <a:r>
              <a:rPr lang="ca-ES" sz="2800"/>
              <a:t>3,9184/1,35=2,90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    </a:t>
            </a:r>
            <a:r>
              <a:rPr lang="ca-ES" sz="2800"/>
              <a:t>Solució: El arbre fa 2,9 metres.</a:t>
            </a:r>
            <a:endParaRPr/>
          </a:p>
        </p:txBody>
      </p:sp>
      <p:sp>
        <p:nvSpPr>
          <p:cNvPr id="153" name="CustomShape 3"/>
          <p:cNvSpPr/>
          <p:nvPr/>
        </p:nvSpPr>
        <p:spPr>
          <a:xfrm>
            <a:off x="4283280" y="1600200"/>
            <a:ext cx="3643200" cy="4872960"/>
          </a:xfrm>
          <a:prstGeom prst="rect">
            <a:avLst/>
          </a:prstGeom>
        </p:spPr>
      </p:sp>
    </p:spTree>
  </p:cSld>
  <p:transition spd="slow">
    <p:dissolve/>
  </p:transition>
  <p:timing>
    <p:tnLst>
      <p:par>
        <p:cTn dur="indefinite" id="73" nodeType="tmRoot" restart="never">
          <p:childTnLst>
            <p:seq>
              <p:cTn id="7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457200" y="274680"/>
            <a:ext cx="7466760" cy="1142280"/>
          </a:xfrm>
          <a:prstGeom prst="rect">
            <a:avLst/>
          </a:prstGeom>
        </p:spPr>
        <p:txBody>
          <a:bodyPr anchor="ctr" bIns="0" lIns="0" rIns="0" tIns="0" wrap="none"/>
          <a:p>
            <a:pPr algn="ctr">
              <a:lnSpc>
                <a:spcPct val="100000"/>
              </a:lnSpc>
            </a:pPr>
            <a:r>
              <a:rPr lang="ca-ES" sz="3600"/>
              <a:t>BARRA SUPERIOR DE LES 4 BARRES</a:t>
            </a:r>
            <a:endParaRPr/>
          </a:p>
        </p:txBody>
      </p:sp>
      <p:sp>
        <p:nvSpPr>
          <p:cNvPr id="155" name="CustomShape 2"/>
          <p:cNvSpPr/>
          <p:nvPr/>
        </p:nvSpPr>
        <p:spPr>
          <a:xfrm>
            <a:off x="2188800" y="1535040"/>
            <a:ext cx="3643200" cy="4872960"/>
          </a:xfrm>
          <a:prstGeom prst="rect">
            <a:avLst/>
          </a:prstGeom>
        </p:spPr>
        <p:txBody>
          <a:bodyPr bIns="0" lIns="0" rIns="0" tIns="0" wrap="none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X m----------------11,50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1,67--------------1,35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11,50·1,67=19,205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19,205/1,35=14,22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ca-ES" sz="2800"/>
              <a:t>Solució: La barra gran fa 14,22 m de alçada.</a:t>
            </a:r>
            <a:endParaRPr/>
          </a:p>
        </p:txBody>
      </p:sp>
    </p:spTree>
  </p:cSld>
  <p:transition spd="slow">
    <p:dissolve/>
  </p:transition>
  <p:timing>
    <p:tnLst>
      <p:par>
        <p:cTn dur="indefinite" id="75" nodeType="tmRoot" restart="never">
          <p:childTnLst>
            <p:seq>
              <p:cTn id="7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457200" y="274680"/>
            <a:ext cx="7466760" cy="1142280"/>
          </a:xfrm>
          <a:prstGeom prst="rect">
            <a:avLst/>
          </a:prstGeom>
        </p:spPr>
        <p:txBody>
          <a:bodyPr anchor="b" bIns="45000" lIns="90000" rIns="90000" tIns="45000"/>
          <a:p>
            <a:pPr algn="ctr">
              <a:lnSpc>
                <a:spcPct val="100000"/>
              </a:lnSpc>
            </a:pPr>
            <a:r>
              <a:rPr lang="ca-ES" sz="7200">
                <a:solidFill>
                  <a:srgbClr val="575f6d"/>
                </a:solidFill>
                <a:latin typeface="Century Schoolbook"/>
              </a:rPr>
              <a:t>CONCLUSIÓ</a:t>
            </a:r>
            <a:endParaRPr/>
          </a:p>
        </p:txBody>
      </p:sp>
      <p:sp>
        <p:nvSpPr>
          <p:cNvPr id="157" name="CustomShape 2"/>
          <p:cNvSpPr/>
          <p:nvPr/>
        </p:nvSpPr>
        <p:spPr>
          <a:xfrm>
            <a:off x="457200" y="1600200"/>
            <a:ext cx="7466760" cy="48729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800">
                <a:solidFill>
                  <a:srgbClr val="000000"/>
                </a:solidFill>
                <a:latin typeface="Century Schoolbook"/>
              </a:rPr>
              <a:t>De aquesta sortida hem après a calcular l'alçada de un cos sense fer grans esforços.</a:t>
            </a:r>
            <a:endParaRPr/>
          </a:p>
          <a:p>
            <a:pPr>
              <a:lnSpc>
                <a:spcPct val="100000"/>
              </a:lnSpc>
              <a:buSzPct val="70000"/>
              <a:buFont charset="2" typeface="Wingdings"/>
              <a:buChar char=""/>
            </a:pPr>
            <a:r>
              <a:rPr lang="ca-ES" sz="2800">
                <a:solidFill>
                  <a:srgbClr val="000000"/>
                </a:solidFill>
                <a:latin typeface="Century Schoolbook"/>
              </a:rPr>
              <a:t>I també a treballar en equip i fer coses conjuntament.</a:t>
            </a:r>
            <a:endParaRPr/>
          </a:p>
        </p:txBody>
      </p:sp>
    </p:spTree>
  </p:cSld>
  <p:transition spd="slow">
    <p:fade/>
  </p:transition>
  <p:timing>
    <p:tnLst>
      <p:par>
        <p:cTn dur="indefinite" id="77" nodeType="tmRoot" restart="never">
          <p:childTnLst>
            <p:seq>
              <p:cTn id="7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