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70" r:id="rId5"/>
    <p:sldId id="258" r:id="rId6"/>
    <p:sldId id="266" r:id="rId7"/>
    <p:sldId id="279" r:id="rId8"/>
    <p:sldId id="267" r:id="rId9"/>
    <p:sldId id="269" r:id="rId10"/>
    <p:sldId id="271" r:id="rId11"/>
    <p:sldId id="272" r:id="rId12"/>
    <p:sldId id="278" r:id="rId13"/>
    <p:sldId id="277" r:id="rId14"/>
    <p:sldId id="275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107" y="1905000"/>
            <a:ext cx="6859786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107" y="5105400"/>
            <a:ext cx="6859786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/>
          </a:p>
        </p:txBody>
      </p:sp>
      <p:grpSp>
        <p:nvGrpSpPr>
          <p:cNvPr id="4" name="line"/>
          <p:cNvGrpSpPr/>
          <p:nvPr/>
        </p:nvGrpSpPr>
        <p:grpSpPr bwMode="invGray">
          <a:xfrm>
            <a:off x="1188982" y="4724400"/>
            <a:ext cx="6475638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03F50-01C6-4ECD-BE09-A928682D5C4E}" type="datetimeFigureOut">
              <a:rPr lang="es-ES" smtClean="0"/>
              <a:pPr/>
              <a:t>27/02/2016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5E54-D59D-4D0E-BE29-7EC87919A2C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4338754" y="3480593"/>
            <a:ext cx="6492240" cy="48019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3233" y="274640"/>
            <a:ext cx="1028968" cy="590174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128" y="277814"/>
            <a:ext cx="6859787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03F50-01C6-4ECD-BE09-A928682D5C4E}" type="datetimeFigureOut">
              <a:rPr lang="es-ES" smtClean="0"/>
              <a:pPr/>
              <a:t>27/02/2016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5E54-D59D-4D0E-BE29-7EC87919A2C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03F50-01C6-4ECD-BE09-A928682D5C4E}" type="datetimeFigureOut">
              <a:rPr lang="es-ES" smtClean="0"/>
              <a:pPr/>
              <a:t>27/02/2016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5E54-D59D-4D0E-BE29-7EC87919A2C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188982" y="4724400"/>
            <a:ext cx="6475638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7" y="1905000"/>
            <a:ext cx="6859786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107" y="5102526"/>
            <a:ext cx="6859786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03F50-01C6-4ECD-BE09-A928682D5C4E}" type="datetimeFigureOut">
              <a:rPr lang="es-ES" smtClean="0"/>
              <a:pPr/>
              <a:t>27/02/2016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5E54-D59D-4D0E-BE29-7EC87919A2C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2107" y="1905000"/>
            <a:ext cx="3315563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32" y="1905000"/>
            <a:ext cx="3315562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03F50-01C6-4ECD-BE09-A928682D5C4E}" type="datetimeFigureOut">
              <a:rPr lang="es-ES" smtClean="0"/>
              <a:pPr/>
              <a:t>27/02/2016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5E54-D59D-4D0E-BE29-7EC87919A2C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107" y="1905000"/>
            <a:ext cx="3313277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2107" y="2819400"/>
            <a:ext cx="3313277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8616" y="1905000"/>
            <a:ext cx="3313277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8616" y="2819400"/>
            <a:ext cx="3313277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03F50-01C6-4ECD-BE09-A928682D5C4E}" type="datetimeFigureOut">
              <a:rPr lang="es-ES" smtClean="0"/>
              <a:pPr/>
              <a:t>27/02/2016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5E54-D59D-4D0E-BE29-7EC87919A2C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line"/>
          <p:cNvGrpSpPr/>
          <p:nvPr/>
        </p:nvGrpSpPr>
        <p:grpSpPr bwMode="invGray">
          <a:xfrm>
            <a:off x="1142108" y="1514475"/>
            <a:ext cx="7929246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03F50-01C6-4ECD-BE09-A928682D5C4E}" type="datetimeFigureOut">
              <a:rPr lang="es-ES" smtClean="0"/>
              <a:pPr/>
              <a:t>27/02/2016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5E54-D59D-4D0E-BE29-7EC87919A2C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03F50-01C6-4ECD-BE09-A928682D5C4E}" type="datetimeFigureOut">
              <a:rPr lang="es-ES" smtClean="0"/>
              <a:pPr/>
              <a:t>27/02/2016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5E54-D59D-4D0E-BE29-7EC87919A2C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frame"/>
          <p:cNvGrpSpPr/>
          <p:nvPr/>
        </p:nvGrpSpPr>
        <p:grpSpPr bwMode="invGray">
          <a:xfrm>
            <a:off x="3314242" y="1630822"/>
            <a:ext cx="4719500" cy="4575885"/>
            <a:chOff x="4417839" y="1630821"/>
            <a:chExt cx="6291028" cy="4575885"/>
          </a:xfrm>
        </p:grpSpPr>
        <p:grpSp>
          <p:nvGrpSpPr>
            <p:cNvPr id="9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0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11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12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13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14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3436" y="1905000"/>
            <a:ext cx="4253068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2107" y="3429000"/>
            <a:ext cx="2057936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03F50-01C6-4ECD-BE09-A928682D5C4E}" type="datetimeFigureOut">
              <a:rPr lang="es-ES" smtClean="0"/>
              <a:pPr/>
              <a:t>27/02/2016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5E54-D59D-4D0E-BE29-7EC87919A2C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frame"/>
          <p:cNvGrpSpPr/>
          <p:nvPr/>
        </p:nvGrpSpPr>
        <p:grpSpPr bwMode="invGray">
          <a:xfrm flipH="1">
            <a:off x="1085908" y="1630822"/>
            <a:ext cx="4719500" cy="4575885"/>
            <a:chOff x="4417839" y="1630821"/>
            <a:chExt cx="6291028" cy="4575885"/>
          </a:xfrm>
        </p:grpSpPr>
        <p:grpSp>
          <p:nvGrpSpPr>
            <p:cNvPr id="9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0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11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12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13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14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09719" y="1884311"/>
            <a:ext cx="4253068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1014" y="3411748"/>
            <a:ext cx="2057936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03F50-01C6-4ECD-BE09-A928682D5C4E}" type="datetimeFigureOut">
              <a:rPr lang="es-ES" smtClean="0"/>
              <a:pPr/>
              <a:t>27/02/2016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95E54-D59D-4D0E-BE29-7EC87919A2C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108" y="1905000"/>
            <a:ext cx="6859786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58287" y="6400801"/>
            <a:ext cx="933137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03F50-01C6-4ECD-BE09-A928682D5C4E}" type="datetimeFigureOut">
              <a:rPr lang="es-ES" smtClean="0"/>
              <a:pPr/>
              <a:t>27/02/2016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2107" y="6400801"/>
            <a:ext cx="4744685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44419" y="6400801"/>
            <a:ext cx="857475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95E54-D59D-4D0E-BE29-7EC87919A2C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87624" y="2140496"/>
            <a:ext cx="6814269" cy="640432"/>
          </a:xfrm>
        </p:spPr>
        <p:txBody>
          <a:bodyPr/>
          <a:lstStyle/>
          <a:p>
            <a:r>
              <a:rPr lang="es-ES" sz="3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TREBALL</a:t>
            </a:r>
            <a:r>
              <a:rPr lang="es-ES" sz="3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 </a:t>
            </a:r>
            <a:r>
              <a:rPr lang="es-ES" sz="3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D’INVESTIGACIÓ</a:t>
            </a:r>
            <a:r>
              <a:rPr lang="es-ES" sz="3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 sobre la </a:t>
            </a:r>
            <a:r>
              <a:rPr lang="es-ES" sz="3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teoria</a:t>
            </a:r>
            <a:r>
              <a:rPr lang="es-ES" sz="3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 de </a:t>
            </a:r>
            <a:r>
              <a:rPr lang="es-ES" sz="3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l’evolució</a:t>
            </a:r>
            <a:r>
              <a:rPr lang="es-ES" sz="3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 </a:t>
            </a:r>
            <a:r>
              <a:rPr lang="es-ES" sz="3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actualment</a:t>
            </a:r>
            <a:endParaRPr lang="es-ES" sz="3600" dirty="0">
              <a:solidFill>
                <a:schemeClr val="accent5">
                  <a:lumMod val="60000"/>
                  <a:lumOff val="40000"/>
                </a:schemeClr>
              </a:solidFill>
              <a:latin typeface="AdLib BT" panose="04040805040B02020603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Per </a:t>
            </a:r>
            <a:r>
              <a:rPr lang="es-ES" sz="20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als</a:t>
            </a:r>
            <a:r>
              <a:rPr lang="es-ES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 </a:t>
            </a:r>
            <a:r>
              <a:rPr lang="es-ES" sz="20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alumnes</a:t>
            </a:r>
            <a:r>
              <a:rPr lang="es-ES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 de 4t </a:t>
            </a:r>
            <a:r>
              <a:rPr lang="es-ES" sz="20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d’ESO</a:t>
            </a:r>
            <a:r>
              <a:rPr lang="es-ES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 del </a:t>
            </a:r>
            <a:r>
              <a:rPr lang="es-ES" sz="20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col·legi</a:t>
            </a:r>
            <a:r>
              <a:rPr lang="es-ES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 Ma. </a:t>
            </a:r>
            <a:r>
              <a:rPr lang="es-ES" sz="20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Immaculada</a:t>
            </a:r>
            <a:r>
              <a:rPr lang="es-ES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. </a:t>
            </a:r>
          </a:p>
          <a:p>
            <a:r>
              <a:rPr lang="es-ES" sz="20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Creat</a:t>
            </a:r>
            <a:r>
              <a:rPr lang="es-ES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 per </a:t>
            </a:r>
            <a:r>
              <a:rPr lang="es-ES" sz="20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Flors</a:t>
            </a:r>
            <a:r>
              <a:rPr lang="es-ES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 Moreno i Aguilar</a:t>
            </a:r>
            <a:endParaRPr lang="es-ES" sz="2000" dirty="0">
              <a:solidFill>
                <a:schemeClr val="accent6">
                  <a:lumMod val="60000"/>
                  <a:lumOff val="40000"/>
                </a:schemeClr>
              </a:solidFill>
              <a:latin typeface="AdLib BT" panose="04040805040B02020603" pitchFamily="82" charset="0"/>
            </a:endParaRPr>
          </a:p>
        </p:txBody>
      </p:sp>
      <p:pic>
        <p:nvPicPr>
          <p:cNvPr id="5123" name="Picture 3" descr="E:\Flors\COL·LEGI FLORS\IMATGES\darwin evolució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19" y="2996952"/>
            <a:ext cx="4742595" cy="13822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CONCRETEM</a:t>
            </a:r>
            <a:endParaRPr lang="ca-ES" dirty="0">
              <a:solidFill>
                <a:schemeClr val="accent5">
                  <a:lumMod val="60000"/>
                  <a:lumOff val="40000"/>
                </a:schemeClr>
              </a:solidFill>
              <a:latin typeface="AdLib BT" panose="04040805040B02020603" pitchFamily="82" charset="0"/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611560" y="1700808"/>
            <a:ext cx="7992888" cy="4680520"/>
          </a:xfrm>
        </p:spPr>
        <p:txBody>
          <a:bodyPr>
            <a:normAutofit fontScale="85000" lnSpcReduction="20000"/>
          </a:bodyPr>
          <a:lstStyle/>
          <a:p>
            <a:r>
              <a:rPr lang="ca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Heu de començar per fer-vos un </a:t>
            </a:r>
            <a:r>
              <a:rPr lang="ca-ES" sz="28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mapa de tasques </a:t>
            </a:r>
            <a:r>
              <a:rPr lang="ca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distribuint-vos bé la feina entre els membres del grup.</a:t>
            </a:r>
          </a:p>
          <a:p>
            <a:r>
              <a:rPr lang="ca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Heu de presentar els resultats de tota la vostra investigació en </a:t>
            </a:r>
            <a:r>
              <a:rPr lang="ca-ES" sz="28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format digital.</a:t>
            </a:r>
          </a:p>
          <a:p>
            <a:r>
              <a:rPr lang="ca-ES" sz="28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L’ordre</a:t>
            </a:r>
            <a:r>
              <a:rPr lang="ca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 del què heu de presentar i exposar als companys és el següent:</a:t>
            </a:r>
          </a:p>
          <a:p>
            <a:pPr marL="0" indent="0">
              <a:buNone/>
            </a:pPr>
            <a:r>
              <a:rPr lang="ca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1- Respostes inicials a les preguntes( abans de la investigació).</a:t>
            </a:r>
          </a:p>
          <a:p>
            <a:pPr marL="0" indent="0">
              <a:buNone/>
            </a:pPr>
            <a:r>
              <a:rPr lang="ca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2- Resultats i conclusions de les enquestes amb els gràfics.</a:t>
            </a:r>
          </a:p>
          <a:p>
            <a:pPr marL="0" indent="0">
              <a:buNone/>
            </a:pPr>
            <a:r>
              <a:rPr lang="ca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3- Història del pensament evolutiu des del </a:t>
            </a:r>
            <a:r>
              <a:rPr lang="ca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creacionisme </a:t>
            </a:r>
          </a:p>
          <a:p>
            <a:pPr marL="0" indent="0">
              <a:buNone/>
            </a:pPr>
            <a:r>
              <a:rPr lang="ca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( fixisme) </a:t>
            </a:r>
            <a:r>
              <a:rPr lang="ca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 </a:t>
            </a:r>
            <a:r>
              <a:rPr lang="ca-E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fins a l’actualitat.</a:t>
            </a:r>
          </a:p>
          <a:p>
            <a:pPr marL="0" indent="0">
              <a:buNone/>
            </a:pP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2605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CONCRETEM</a:t>
            </a:r>
            <a:endParaRPr lang="ca-ES" dirty="0">
              <a:solidFill>
                <a:schemeClr val="accent5">
                  <a:lumMod val="60000"/>
                  <a:lumOff val="40000"/>
                </a:schemeClr>
              </a:solidFill>
              <a:latin typeface="AdLib BT" panose="04040805040B02020603" pitchFamily="82" charset="0"/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755576" y="1700808"/>
            <a:ext cx="7632848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a-ES" sz="2800" dirty="0" smtClean="0">
                <a:latin typeface="Ryan BT" panose="03010904070101010303" pitchFamily="66" charset="0"/>
              </a:rPr>
              <a:t>4- Centreu-vos més àmpliament en el </a:t>
            </a:r>
            <a:r>
              <a:rPr lang="ca-ES" sz="28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moment actual</a:t>
            </a:r>
            <a:r>
              <a:rPr lang="ca-ES" sz="2800" dirty="0" smtClean="0">
                <a:latin typeface="Ryan BT" panose="03010904070101010303" pitchFamily="66" charset="0"/>
              </a:rPr>
              <a:t> : teories i pensament evolutiu avui en dia.</a:t>
            </a:r>
          </a:p>
          <a:p>
            <a:pPr marL="0" indent="0">
              <a:buNone/>
            </a:pPr>
            <a:r>
              <a:rPr lang="ca-ES" sz="2800" dirty="0" smtClean="0">
                <a:latin typeface="Ryan BT" panose="03010904070101010303" pitchFamily="66" charset="0"/>
              </a:rPr>
              <a:t>5- </a:t>
            </a:r>
            <a:r>
              <a:rPr lang="ca-ES" sz="28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Respostes a les preguntes </a:t>
            </a:r>
            <a:r>
              <a:rPr lang="ca-ES" sz="2800" dirty="0" smtClean="0">
                <a:latin typeface="Ryan BT" panose="03010904070101010303" pitchFamily="66" charset="0"/>
              </a:rPr>
              <a:t>després de tot el treball d’investigació. </a:t>
            </a:r>
          </a:p>
          <a:p>
            <a:pPr marL="0" indent="0">
              <a:buNone/>
            </a:pPr>
            <a:r>
              <a:rPr lang="ca-ES" sz="2800" dirty="0" smtClean="0">
                <a:latin typeface="Ryan BT" panose="03010904070101010303" pitchFamily="66" charset="0"/>
              </a:rPr>
              <a:t>6- </a:t>
            </a:r>
            <a:r>
              <a:rPr lang="ca-ES" sz="28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CONCLUSIONS: </a:t>
            </a:r>
            <a:r>
              <a:rPr lang="ca-ES" dirty="0" smtClean="0">
                <a:latin typeface="Ryan BT" panose="03010904070101010303" pitchFamily="66" charset="0"/>
              </a:rPr>
              <a:t>Què heu après, hi ha diferència del què havíeu respost al principi amb el què heu respost després de la investigació, creieu què  Darwin i la seu teoria s’hauria d’explicar abans d’arribar a 4t d’ESO....</a:t>
            </a:r>
          </a:p>
          <a:p>
            <a:pPr marL="0" indent="0">
              <a:buNone/>
            </a:pPr>
            <a:r>
              <a:rPr lang="ca-ES" dirty="0" smtClean="0">
                <a:latin typeface="Ryan BT" panose="03010904070101010303" pitchFamily="66" charset="0"/>
              </a:rPr>
              <a:t>7- </a:t>
            </a:r>
            <a:r>
              <a:rPr lang="ca-ES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Portfoli</a:t>
            </a:r>
            <a:r>
              <a:rPr lang="ca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 </a:t>
            </a:r>
            <a:r>
              <a:rPr lang="ca-ES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col·laboratiu</a:t>
            </a:r>
            <a:r>
              <a:rPr lang="ca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 : </a:t>
            </a:r>
            <a:r>
              <a:rPr lang="ca-ES" dirty="0" smtClean="0">
                <a:latin typeface="Ryan BT" panose="03010904070101010303" pitchFamily="66" charset="0"/>
              </a:rPr>
              <a:t>que teniu pautat en un document a part.    </a:t>
            </a:r>
            <a:endParaRPr lang="ca-ES" dirty="0">
              <a:latin typeface="Ryan BT" panose="030109040701010103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77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b="1" dirty="0" smtClean="0">
                <a:solidFill>
                  <a:schemeClr val="accent2">
                    <a:lumMod val="75000"/>
                  </a:schemeClr>
                </a:solidFill>
              </a:rPr>
              <a:t>CRITERIS </a:t>
            </a:r>
            <a:r>
              <a:rPr lang="ca-ES" b="1" dirty="0" smtClean="0">
                <a:solidFill>
                  <a:schemeClr val="accent2">
                    <a:lumMod val="75000"/>
                  </a:schemeClr>
                </a:solidFill>
                <a:latin typeface="Ryan BT"/>
              </a:rPr>
              <a:t>D’AVALUACIÓ</a:t>
            </a:r>
            <a:r>
              <a:rPr lang="ca-ES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755576" y="1772816"/>
            <a:ext cx="7416824" cy="4399384"/>
          </a:xfrm>
        </p:spPr>
        <p:txBody>
          <a:bodyPr>
            <a:normAutofit lnSpcReduction="10000"/>
          </a:bodyPr>
          <a:lstStyle/>
          <a:p>
            <a:r>
              <a:rPr lang="ca-ES" dirty="0" smtClean="0">
                <a:latin typeface="Ryan BT"/>
              </a:rPr>
              <a:t>La creativitat</a:t>
            </a:r>
          </a:p>
          <a:p>
            <a:r>
              <a:rPr lang="ca-ES" dirty="0" smtClean="0">
                <a:latin typeface="Ryan BT"/>
              </a:rPr>
              <a:t>L’exposició ( seguretat, modulació de la veu, ...)</a:t>
            </a:r>
          </a:p>
          <a:p>
            <a:r>
              <a:rPr lang="ca-ES" dirty="0" smtClean="0">
                <a:latin typeface="Ryan BT"/>
              </a:rPr>
              <a:t>El contingut ( que es vegi que el teniu interioritzat, que l’enteneu)</a:t>
            </a:r>
          </a:p>
          <a:p>
            <a:r>
              <a:rPr lang="ca-ES" dirty="0" smtClean="0">
                <a:latin typeface="Ryan BT"/>
              </a:rPr>
              <a:t>Seguiment de les pautes </a:t>
            </a:r>
          </a:p>
          <a:p>
            <a:pPr marL="0" indent="0">
              <a:buNone/>
            </a:pPr>
            <a:r>
              <a:rPr lang="ca-ES" dirty="0" smtClean="0">
                <a:latin typeface="Ryan BT"/>
              </a:rPr>
              <a:t>proposades</a:t>
            </a:r>
          </a:p>
          <a:p>
            <a:r>
              <a:rPr lang="ca-ES" dirty="0" smtClean="0">
                <a:latin typeface="Ryan BT"/>
              </a:rPr>
              <a:t>L’aprenentatge( que hagi estat significatiu)</a:t>
            </a:r>
          </a:p>
          <a:p>
            <a:r>
              <a:rPr lang="ca-ES" dirty="0" smtClean="0">
                <a:latin typeface="Ryan BT"/>
              </a:rPr>
              <a:t>Treball en grup ( a partir de l’observació a l’aula i del </a:t>
            </a:r>
            <a:r>
              <a:rPr lang="ca-ES" dirty="0" err="1" smtClean="0">
                <a:latin typeface="Ryan BT"/>
              </a:rPr>
              <a:t>portfoli</a:t>
            </a:r>
            <a:r>
              <a:rPr lang="ca-ES" dirty="0" smtClean="0">
                <a:latin typeface="Ryan BT"/>
              </a:rPr>
              <a:t> grupal)</a:t>
            </a:r>
            <a:endParaRPr lang="es-ES" dirty="0">
              <a:latin typeface="Ryan BT"/>
            </a:endParaRPr>
          </a:p>
        </p:txBody>
      </p:sp>
      <p:pic>
        <p:nvPicPr>
          <p:cNvPr id="4" name="Imat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344242"/>
            <a:ext cx="2777430" cy="13887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9360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Exemple</a:t>
            </a:r>
            <a:r>
              <a:rPr lang="es-ES_tradnl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s-ES_tradnl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d’un</a:t>
            </a:r>
            <a:r>
              <a:rPr lang="es-ES_tradnl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Mapa de Tasques</a:t>
            </a:r>
            <a:endParaRPr lang="es-E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424936" cy="4896544"/>
          </a:xfrm>
          <a:ln>
            <a:solidFill>
              <a:schemeClr val="accent2"/>
            </a:solidFill>
          </a:ln>
        </p:spPr>
        <p:txBody>
          <a:bodyPr/>
          <a:lstStyle/>
          <a:p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3203848" y="3429000"/>
            <a:ext cx="2664296" cy="8640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TREBALL COL·LABORATIU</a:t>
            </a:r>
            <a:endParaRPr lang="es-ES" dirty="0"/>
          </a:p>
        </p:txBody>
      </p:sp>
      <p:sp>
        <p:nvSpPr>
          <p:cNvPr id="5" name="4 Rectángulo redondeado"/>
          <p:cNvSpPr/>
          <p:nvPr/>
        </p:nvSpPr>
        <p:spPr>
          <a:xfrm>
            <a:off x="1547664" y="2420888"/>
            <a:ext cx="1512168" cy="576064"/>
          </a:xfrm>
          <a:prstGeom prst="roundRect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ENQUESTA</a:t>
            </a:r>
            <a:endParaRPr lang="es-ES" dirty="0"/>
          </a:p>
        </p:txBody>
      </p:sp>
      <p:cxnSp>
        <p:nvCxnSpPr>
          <p:cNvPr id="7" name="6 Conector recto de flecha"/>
          <p:cNvCxnSpPr/>
          <p:nvPr/>
        </p:nvCxnSpPr>
        <p:spPr>
          <a:xfrm flipH="1" flipV="1">
            <a:off x="3491880" y="2780928"/>
            <a:ext cx="504056" cy="504056"/>
          </a:xfrm>
          <a:prstGeom prst="straightConnector1">
            <a:avLst/>
          </a:prstGeom>
          <a:ln w="25400"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flipH="1">
            <a:off x="1115616" y="2924944"/>
            <a:ext cx="360040" cy="504056"/>
          </a:xfrm>
          <a:prstGeom prst="straightConnector1">
            <a:avLst/>
          </a:prstGeom>
          <a:ln w="25400"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 redondeado"/>
          <p:cNvSpPr/>
          <p:nvPr/>
        </p:nvSpPr>
        <p:spPr>
          <a:xfrm>
            <a:off x="539552" y="3645024"/>
            <a:ext cx="1440160" cy="79208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Sandra</a:t>
            </a:r>
          </a:p>
          <a:p>
            <a:pPr algn="ctr"/>
            <a:r>
              <a:rPr lang="es-ES_tradnl" dirty="0" smtClean="0"/>
              <a:t>Isabel</a:t>
            </a:r>
            <a:endParaRPr lang="es-ES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5364088" y="2060848"/>
            <a:ext cx="1728192" cy="720080"/>
          </a:xfrm>
          <a:prstGeom prst="roundRect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err="1" smtClean="0"/>
              <a:t>Respostes</a:t>
            </a:r>
            <a:r>
              <a:rPr lang="es-ES_tradnl" dirty="0" smtClean="0"/>
              <a:t> </a:t>
            </a:r>
            <a:r>
              <a:rPr lang="es-ES_tradnl" dirty="0" err="1" smtClean="0"/>
              <a:t>inicials</a:t>
            </a:r>
            <a:endParaRPr lang="es-ES" dirty="0"/>
          </a:p>
        </p:txBody>
      </p:sp>
      <p:cxnSp>
        <p:nvCxnSpPr>
          <p:cNvPr id="13" name="12 Conector recto de flecha"/>
          <p:cNvCxnSpPr/>
          <p:nvPr/>
        </p:nvCxnSpPr>
        <p:spPr>
          <a:xfrm flipV="1">
            <a:off x="5508104" y="2996952"/>
            <a:ext cx="144016" cy="360040"/>
          </a:xfrm>
          <a:prstGeom prst="straightConnector1">
            <a:avLst/>
          </a:prstGeom>
          <a:ln w="25400"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7308304" y="2420888"/>
            <a:ext cx="504056" cy="576064"/>
          </a:xfrm>
          <a:prstGeom prst="straightConnector1">
            <a:avLst/>
          </a:prstGeom>
          <a:ln w="25400"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 redondeado"/>
          <p:cNvSpPr/>
          <p:nvPr/>
        </p:nvSpPr>
        <p:spPr>
          <a:xfrm>
            <a:off x="7092280" y="3068960"/>
            <a:ext cx="1584176" cy="57606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dirty="0" err="1" smtClean="0"/>
              <a:t>Tots</a:t>
            </a:r>
            <a:endParaRPr lang="es-ES_tradnl" sz="2400" dirty="0" smtClean="0"/>
          </a:p>
          <a:p>
            <a:pPr algn="ctr"/>
            <a:endParaRPr lang="es-ES" dirty="0"/>
          </a:p>
        </p:txBody>
      </p:sp>
      <p:cxnSp>
        <p:nvCxnSpPr>
          <p:cNvPr id="21" name="20 Conector recto de flecha"/>
          <p:cNvCxnSpPr/>
          <p:nvPr/>
        </p:nvCxnSpPr>
        <p:spPr>
          <a:xfrm>
            <a:off x="6012160" y="4005064"/>
            <a:ext cx="720080" cy="576064"/>
          </a:xfrm>
          <a:prstGeom prst="straightConnector1">
            <a:avLst/>
          </a:prstGeom>
          <a:ln w="25400"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Rectángulo redondeado"/>
          <p:cNvSpPr/>
          <p:nvPr/>
        </p:nvSpPr>
        <p:spPr>
          <a:xfrm>
            <a:off x="7020272" y="4365104"/>
            <a:ext cx="1584176" cy="792088"/>
          </a:xfrm>
          <a:prstGeom prst="roundRect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err="1" smtClean="0"/>
              <a:t>Història</a:t>
            </a:r>
            <a:r>
              <a:rPr lang="es-ES_tradnl" dirty="0" smtClean="0"/>
              <a:t> de </a:t>
            </a:r>
            <a:r>
              <a:rPr lang="es-ES_tradnl" dirty="0" err="1" smtClean="0"/>
              <a:t>l’evolució</a:t>
            </a:r>
            <a:endParaRPr lang="es-ES" dirty="0"/>
          </a:p>
        </p:txBody>
      </p:sp>
      <p:cxnSp>
        <p:nvCxnSpPr>
          <p:cNvPr id="24" name="23 Conector recto de flecha"/>
          <p:cNvCxnSpPr/>
          <p:nvPr/>
        </p:nvCxnSpPr>
        <p:spPr>
          <a:xfrm flipH="1">
            <a:off x="7524328" y="5157192"/>
            <a:ext cx="720080" cy="648072"/>
          </a:xfrm>
          <a:prstGeom prst="straightConnector1">
            <a:avLst/>
          </a:prstGeom>
          <a:ln w="25400"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 redondeado"/>
          <p:cNvSpPr/>
          <p:nvPr/>
        </p:nvSpPr>
        <p:spPr>
          <a:xfrm>
            <a:off x="5220072" y="5517232"/>
            <a:ext cx="2232248" cy="64807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 smtClean="0"/>
              <a:t>Isabel i </a:t>
            </a:r>
            <a:r>
              <a:rPr lang="es-ES_tradnl" sz="2000" dirty="0" err="1" smtClean="0"/>
              <a:t>Tomàs</a:t>
            </a:r>
            <a:endParaRPr lang="es-ES" sz="2000" dirty="0"/>
          </a:p>
        </p:txBody>
      </p:sp>
      <p:cxnSp>
        <p:nvCxnSpPr>
          <p:cNvPr id="27" name="26 Conector recto de flecha"/>
          <p:cNvCxnSpPr/>
          <p:nvPr/>
        </p:nvCxnSpPr>
        <p:spPr>
          <a:xfrm flipH="1">
            <a:off x="3779912" y="4365104"/>
            <a:ext cx="504056" cy="792088"/>
          </a:xfrm>
          <a:prstGeom prst="straightConnector1">
            <a:avLst/>
          </a:prstGeom>
          <a:ln w="25400"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Rectángulo redondeado"/>
          <p:cNvSpPr/>
          <p:nvPr/>
        </p:nvSpPr>
        <p:spPr>
          <a:xfrm>
            <a:off x="2915816" y="5157192"/>
            <a:ext cx="1656184" cy="792088"/>
          </a:xfrm>
          <a:prstGeom prst="roundRect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err="1" smtClean="0"/>
              <a:t>Exposició</a:t>
            </a:r>
            <a:r>
              <a:rPr lang="es-ES_tradnl" dirty="0" smtClean="0"/>
              <a:t> Oral.</a:t>
            </a:r>
            <a:endParaRPr lang="es-ES" dirty="0"/>
          </a:p>
        </p:txBody>
      </p:sp>
      <p:cxnSp>
        <p:nvCxnSpPr>
          <p:cNvPr id="30" name="29 Conector recto de flecha"/>
          <p:cNvCxnSpPr/>
          <p:nvPr/>
        </p:nvCxnSpPr>
        <p:spPr>
          <a:xfrm flipH="1">
            <a:off x="2195736" y="4365104"/>
            <a:ext cx="1008112" cy="576064"/>
          </a:xfrm>
          <a:prstGeom prst="straightConnector1">
            <a:avLst/>
          </a:prstGeom>
          <a:ln w="25400"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Rectángulo redondeado"/>
          <p:cNvSpPr/>
          <p:nvPr/>
        </p:nvSpPr>
        <p:spPr>
          <a:xfrm>
            <a:off x="755576" y="4869160"/>
            <a:ext cx="1440160" cy="720080"/>
          </a:xfrm>
          <a:prstGeom prst="roundRect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err="1" smtClean="0"/>
              <a:t>Respostes</a:t>
            </a:r>
            <a:r>
              <a:rPr lang="es-ES_tradnl" dirty="0" smtClean="0"/>
              <a:t> </a:t>
            </a:r>
            <a:r>
              <a:rPr lang="es-ES_tradnl" dirty="0" err="1" smtClean="0"/>
              <a:t>finals</a:t>
            </a:r>
            <a:r>
              <a:rPr lang="es-ES_tradnl" dirty="0" smtClean="0"/>
              <a:t>.</a:t>
            </a:r>
            <a:endParaRPr lang="es-ES" dirty="0"/>
          </a:p>
        </p:txBody>
      </p:sp>
      <p:cxnSp>
        <p:nvCxnSpPr>
          <p:cNvPr id="33" name="32 Conector recto de flecha"/>
          <p:cNvCxnSpPr/>
          <p:nvPr/>
        </p:nvCxnSpPr>
        <p:spPr>
          <a:xfrm flipH="1">
            <a:off x="1619672" y="5661248"/>
            <a:ext cx="1152128" cy="288032"/>
          </a:xfrm>
          <a:prstGeom prst="straightConnector1">
            <a:avLst/>
          </a:prstGeom>
          <a:ln w="25400"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 flipH="1">
            <a:off x="2483768" y="5949280"/>
            <a:ext cx="720080" cy="216024"/>
          </a:xfrm>
          <a:prstGeom prst="straightConnector1">
            <a:avLst/>
          </a:prstGeom>
          <a:ln w="25400"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>
            <a:stCxn id="28" idx="2"/>
          </p:cNvCxnSpPr>
          <p:nvPr/>
        </p:nvCxnSpPr>
        <p:spPr>
          <a:xfrm>
            <a:off x="3743908" y="5949280"/>
            <a:ext cx="468052" cy="360040"/>
          </a:xfrm>
          <a:prstGeom prst="straightConnector1">
            <a:avLst/>
          </a:prstGeom>
          <a:ln w="25400"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/>
          <p:nvPr/>
        </p:nvCxnSpPr>
        <p:spPr>
          <a:xfrm>
            <a:off x="1115616" y="5661248"/>
            <a:ext cx="0" cy="432048"/>
          </a:xfrm>
          <a:prstGeom prst="straightConnector1">
            <a:avLst/>
          </a:prstGeom>
          <a:ln w="25400"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813" y="692697"/>
            <a:ext cx="8065240" cy="55525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4686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74638"/>
            <a:ext cx="7534349" cy="706090"/>
          </a:xfrm>
        </p:spPr>
        <p:txBody>
          <a:bodyPr>
            <a:normAutofit/>
          </a:bodyPr>
          <a:lstStyle/>
          <a:p>
            <a:r>
              <a:rPr lang="es-ES" sz="36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Ens</a:t>
            </a:r>
            <a:r>
              <a:rPr lang="es-ES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 </a:t>
            </a:r>
            <a:r>
              <a:rPr lang="es-ES" sz="36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preguntem</a:t>
            </a:r>
            <a:endParaRPr lang="es-ES" sz="3600" b="1" dirty="0">
              <a:solidFill>
                <a:schemeClr val="accent3">
                  <a:lumMod val="60000"/>
                  <a:lumOff val="40000"/>
                </a:schemeClr>
              </a:solidFill>
              <a:latin typeface="AdLib BT" panose="04040805040B02020603" pitchFamily="82" charset="0"/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179512" y="1628800"/>
            <a:ext cx="6120680" cy="4896544"/>
          </a:xfrm>
        </p:spPr>
        <p:txBody>
          <a:bodyPr>
            <a:noAutofit/>
          </a:bodyPr>
          <a:lstStyle/>
          <a:p>
            <a:pPr lvl="0"/>
            <a:r>
              <a:rPr lang="ca-ES" sz="2200" dirty="0" smtClean="0">
                <a:solidFill>
                  <a:srgbClr val="57BCE5">
                    <a:lumMod val="60000"/>
                    <a:lumOff val="40000"/>
                  </a:srgbClr>
                </a:solidFill>
                <a:latin typeface="Rockwell" panose="02060603020205020403" pitchFamily="18" charset="0"/>
              </a:rPr>
              <a:t>Creus que la gent, en general, coneix </a:t>
            </a:r>
            <a:r>
              <a:rPr lang="ca-ES" sz="2200" dirty="0" smtClean="0">
                <a:solidFill>
                  <a:srgbClr val="57BCE5">
                    <a:lumMod val="60000"/>
                    <a:lumOff val="40000"/>
                  </a:srgbClr>
                </a:solidFill>
                <a:latin typeface="Rockwell" panose="02060603020205020403" pitchFamily="18" charset="0"/>
              </a:rPr>
              <a:t>la teoria de l’evolució? </a:t>
            </a:r>
          </a:p>
          <a:p>
            <a:pPr lvl="0"/>
            <a:r>
              <a:rPr lang="ca-ES" sz="2200" dirty="0" smtClean="0">
                <a:solidFill>
                  <a:srgbClr val="57BCE5">
                    <a:lumMod val="60000"/>
                    <a:lumOff val="40000"/>
                  </a:srgbClr>
                </a:solidFill>
                <a:latin typeface="Rockwell" panose="02060603020205020403" pitchFamily="18" charset="0"/>
              </a:rPr>
              <a:t>Creus </a:t>
            </a:r>
            <a:r>
              <a:rPr lang="ca-ES" sz="2200" dirty="0">
                <a:solidFill>
                  <a:srgbClr val="57BCE5">
                    <a:lumMod val="60000"/>
                    <a:lumOff val="40000"/>
                  </a:srgbClr>
                </a:solidFill>
                <a:latin typeface="Rockwell" panose="02060603020205020403" pitchFamily="18" charset="0"/>
              </a:rPr>
              <a:t>que s’hauria de parlar més d’evolució a les escoles, </a:t>
            </a:r>
            <a:r>
              <a:rPr lang="ca-ES" sz="2200" dirty="0" smtClean="0">
                <a:solidFill>
                  <a:srgbClr val="57BCE5">
                    <a:lumMod val="60000"/>
                    <a:lumOff val="40000"/>
                  </a:srgbClr>
                </a:solidFill>
                <a:latin typeface="Rockwell" panose="02060603020205020403" pitchFamily="18" charset="0"/>
              </a:rPr>
              <a:t> que s’hauria d’explicar abans d’on venim i d’on provenen tots els organismes actuals?</a:t>
            </a:r>
          </a:p>
          <a:p>
            <a:pPr lvl="0"/>
            <a:r>
              <a:rPr lang="ca-ES" sz="2200" dirty="0" smtClean="0">
                <a:solidFill>
                  <a:srgbClr val="57BCE5">
                    <a:lumMod val="60000"/>
                    <a:lumOff val="40000"/>
                  </a:srgbClr>
                </a:solidFill>
                <a:latin typeface="Rockwell" panose="02060603020205020403" pitchFamily="18" charset="0"/>
              </a:rPr>
              <a:t>Creus que en general la ciència i les seves teories haurien de donar-se a conèixer més? Per què?</a:t>
            </a:r>
            <a:endParaRPr lang="ca-ES" sz="2200" dirty="0" smtClean="0">
              <a:solidFill>
                <a:srgbClr val="57BCE5">
                  <a:lumMod val="60000"/>
                  <a:lumOff val="40000"/>
                </a:srgbClr>
              </a:solidFill>
              <a:latin typeface="Rockwell" panose="02060603020205020403" pitchFamily="18" charset="0"/>
            </a:endParaRPr>
          </a:p>
          <a:p>
            <a:pPr lvl="0"/>
            <a:r>
              <a:rPr lang="ca-ES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Com </a:t>
            </a:r>
            <a:r>
              <a:rPr lang="ca-ES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es veu actualment la teoria de l’evolució?</a:t>
            </a:r>
          </a:p>
          <a:p>
            <a:r>
              <a:rPr lang="ca-ES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Es veu igual als diferents </a:t>
            </a:r>
            <a:r>
              <a:rPr lang="ca-ES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països, civilitzacions i cultures </a:t>
            </a:r>
            <a:r>
              <a:rPr lang="ca-ES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del món</a:t>
            </a:r>
            <a:r>
              <a:rPr lang="ca-ES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?</a:t>
            </a:r>
            <a:endParaRPr lang="ca-ES" sz="2200" dirty="0" smtClean="0">
              <a:solidFill>
                <a:schemeClr val="accent1">
                  <a:lumMod val="60000"/>
                  <a:lumOff val="40000"/>
                </a:schemeClr>
              </a:solidFill>
              <a:latin typeface="Rockwell" panose="02060603020205020403" pitchFamily="18" charset="0"/>
            </a:endParaRPr>
          </a:p>
        </p:txBody>
      </p:sp>
      <p:pic>
        <p:nvPicPr>
          <p:cNvPr id="1026" name="Picture 2" descr="E:\Flors\COL·LEGI FLORS\IMATGES\pregunta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492896"/>
            <a:ext cx="2712744" cy="19442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274638"/>
            <a:ext cx="6886277" cy="922114"/>
          </a:xfrm>
        </p:spPr>
        <p:txBody>
          <a:bodyPr/>
          <a:lstStyle/>
          <a:p>
            <a:r>
              <a:rPr lang="es-ES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Objectius</a:t>
            </a:r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 del </a:t>
            </a:r>
            <a:r>
              <a:rPr lang="es-ES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treball</a:t>
            </a:r>
            <a:r>
              <a:rPr lang="es-E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:</a:t>
            </a:r>
            <a:endParaRPr lang="es-ES" dirty="0">
              <a:solidFill>
                <a:schemeClr val="accent3">
                  <a:lumMod val="60000"/>
                  <a:lumOff val="40000"/>
                </a:schemeClr>
              </a:solidFill>
              <a:latin typeface="AdLib BT" panose="04040805040B02020603" pitchFamily="82" charset="0"/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67544" y="1628800"/>
            <a:ext cx="8280919" cy="4896544"/>
          </a:xfrm>
        </p:spPr>
        <p:txBody>
          <a:bodyPr>
            <a:normAutofit/>
          </a:bodyPr>
          <a:lstStyle/>
          <a:p>
            <a:r>
              <a:rPr lang="ca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Intentar donar respostes a les preguntes inicials.</a:t>
            </a:r>
          </a:p>
          <a:p>
            <a:r>
              <a:rPr lang="ca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Seleccionar bé la informació que hi ha a la xarxa sobre el tema que ens ocupa.</a:t>
            </a:r>
          </a:p>
          <a:p>
            <a:r>
              <a:rPr lang="ca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Aprofundir en el tema de l’evolució a partir del què hem explicat a classe.</a:t>
            </a:r>
          </a:p>
          <a:p>
            <a:r>
              <a:rPr lang="ca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Cooperar equitativament amb els membres del vostre equip.</a:t>
            </a:r>
          </a:p>
          <a:p>
            <a:r>
              <a:rPr lang="ca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Saber plasmar la informació, les respostes i les conclusions en format digital.</a:t>
            </a:r>
          </a:p>
          <a:p>
            <a:r>
              <a:rPr lang="ca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Exposar correctament la informació trobada.</a:t>
            </a:r>
          </a:p>
          <a:p>
            <a:r>
              <a:rPr lang="ca-E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Extreure conclusions de tota la feina feta.</a:t>
            </a:r>
            <a:endParaRPr lang="ca-ES" dirty="0">
              <a:solidFill>
                <a:schemeClr val="accent1">
                  <a:lumMod val="60000"/>
                  <a:lumOff val="40000"/>
                </a:schemeClr>
              </a:solidFill>
              <a:latin typeface="Ryan BT" panose="03010904070101010303" pitchFamily="66" charset="0"/>
            </a:endParaRPr>
          </a:p>
        </p:txBody>
      </p:sp>
      <p:pic>
        <p:nvPicPr>
          <p:cNvPr id="2050" name="Picture 2" descr="E:\Flors\COL·LEGI FLORS\IMATGES\cooperar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8640" y="5042917"/>
            <a:ext cx="2475360" cy="181508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PER </a:t>
            </a:r>
            <a:r>
              <a:rPr lang="es-ES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ON</a:t>
            </a:r>
            <a:r>
              <a:rPr lang="es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 </a:t>
            </a:r>
            <a:r>
              <a:rPr lang="es-ES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COMENCEM</a:t>
            </a:r>
            <a:r>
              <a:rPr lang="es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?</a:t>
            </a:r>
            <a:endParaRPr lang="es-ES" dirty="0">
              <a:solidFill>
                <a:schemeClr val="accent5">
                  <a:lumMod val="60000"/>
                  <a:lumOff val="40000"/>
                </a:schemeClr>
              </a:solidFill>
              <a:latin typeface="AdLib BT" panose="04040805040B02020603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23528" y="1844824"/>
            <a:ext cx="6984776" cy="4267200"/>
          </a:xfrm>
        </p:spPr>
        <p:txBody>
          <a:bodyPr>
            <a:normAutofit fontScale="92500" lnSpcReduction="10000"/>
          </a:bodyPr>
          <a:lstStyle/>
          <a:p>
            <a:r>
              <a:rPr lang="ca-ES" sz="32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Respondrem</a:t>
            </a:r>
            <a:r>
              <a:rPr lang="ca-ES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 primerament les preguntes abans de fer el treball d’investigació. </a:t>
            </a:r>
            <a:endParaRPr lang="ca-ES" sz="3200" dirty="0">
              <a:solidFill>
                <a:schemeClr val="accent3">
                  <a:lumMod val="60000"/>
                  <a:lumOff val="40000"/>
                </a:schemeClr>
              </a:solidFill>
              <a:latin typeface="Ryan BT" panose="03010904070101010303" pitchFamily="66" charset="0"/>
            </a:endParaRPr>
          </a:p>
          <a:p>
            <a:r>
              <a:rPr lang="ca-ES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Al final del treball </a:t>
            </a:r>
            <a:r>
              <a:rPr lang="ca-ES" sz="32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observarem</a:t>
            </a:r>
            <a:r>
              <a:rPr lang="ca-ES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 si hi ha molta diferència en el què nosaltres hem respost inicialment i les respostes finals fruit del nostre treball d’investigació. </a:t>
            </a:r>
          </a:p>
          <a:p>
            <a:r>
              <a:rPr lang="ca-ES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I per tant podrem fer una </a:t>
            </a:r>
            <a:r>
              <a:rPr lang="ca-ES" sz="32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valoració</a:t>
            </a:r>
            <a:r>
              <a:rPr lang="ca-ES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 </a:t>
            </a:r>
          </a:p>
          <a:p>
            <a:pPr marL="0" indent="0">
              <a:buNone/>
            </a:pPr>
            <a:r>
              <a:rPr lang="ca-ES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del què hem après.</a:t>
            </a:r>
            <a:endParaRPr lang="ca-ES" sz="3200" dirty="0">
              <a:solidFill>
                <a:schemeClr val="accent3">
                  <a:lumMod val="60000"/>
                  <a:lumOff val="40000"/>
                </a:schemeClr>
              </a:solidFill>
              <a:latin typeface="Ryan BT" panose="03010904070101010303" pitchFamily="66" charset="0"/>
            </a:endParaRP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 flipH="1">
            <a:off x="8892480" y="1340768"/>
            <a:ext cx="89124" cy="4267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a-E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725144"/>
            <a:ext cx="2172045" cy="144016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72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548680"/>
            <a:ext cx="6886277" cy="746720"/>
          </a:xfrm>
        </p:spPr>
        <p:txBody>
          <a:bodyPr>
            <a:normAutofit fontScale="90000"/>
          </a:bodyPr>
          <a:lstStyle/>
          <a:p>
            <a:r>
              <a:rPr lang="es-ES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Treball</a:t>
            </a:r>
            <a:r>
              <a:rPr lang="es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 </a:t>
            </a:r>
            <a:r>
              <a:rPr lang="es-ES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d’investigació</a:t>
            </a:r>
            <a:r>
              <a:rPr lang="es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/>
            </a:r>
            <a:br>
              <a:rPr lang="es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</a:br>
            <a:endParaRPr lang="es-ES" dirty="0">
              <a:solidFill>
                <a:schemeClr val="accent5">
                  <a:lumMod val="60000"/>
                  <a:lumOff val="40000"/>
                </a:schemeClr>
              </a:solidFill>
              <a:latin typeface="AdLib BT" panose="04040805040B02020603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23528" y="1844824"/>
            <a:ext cx="6984776" cy="4267200"/>
          </a:xfrm>
        </p:spPr>
        <p:txBody>
          <a:bodyPr>
            <a:normAutofit/>
          </a:bodyPr>
          <a:lstStyle/>
          <a:p>
            <a:r>
              <a:rPr lang="ca-ES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Per saber si la gent del carrer coneix la teoria de l’evolució, sap alguna cosa sobre Darwin, …prepararem una enquesta amb preguntes de fàcil resposta( </a:t>
            </a:r>
            <a:r>
              <a:rPr lang="ca-ES" sz="32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aprx</a:t>
            </a:r>
            <a:r>
              <a:rPr lang="ca-ES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 10</a:t>
            </a:r>
            <a:r>
              <a:rPr lang="ca-ES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) </a:t>
            </a:r>
            <a:r>
              <a:rPr lang="ca-ES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i les farem a gent del carrer ( mínim </a:t>
            </a:r>
            <a:r>
              <a:rPr lang="ca-ES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30 </a:t>
            </a:r>
            <a:r>
              <a:rPr lang="ca-ES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pers.).</a:t>
            </a:r>
          </a:p>
          <a:p>
            <a:r>
              <a:rPr lang="ca-ES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A partir de les respostes en farem </a:t>
            </a:r>
          </a:p>
          <a:p>
            <a:pPr marL="0" indent="0">
              <a:buNone/>
            </a:pPr>
            <a:r>
              <a:rPr lang="ca-ES" sz="3200" dirty="0">
                <a:solidFill>
                  <a:schemeClr val="accent3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g</a:t>
            </a:r>
            <a:r>
              <a:rPr lang="ca-ES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ràfics i n'extraurem conclusions.</a:t>
            </a:r>
            <a:endParaRPr lang="ca-ES" sz="3200" dirty="0">
              <a:solidFill>
                <a:schemeClr val="accent3">
                  <a:lumMod val="60000"/>
                  <a:lumOff val="40000"/>
                </a:schemeClr>
              </a:solidFill>
              <a:latin typeface="Ryan BT" panose="03010904070101010303" pitchFamily="66" charset="0"/>
            </a:endParaRP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 flipH="1">
            <a:off x="8892480" y="1340768"/>
            <a:ext cx="89124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a-E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77072"/>
            <a:ext cx="2143125" cy="21336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Treball d’investigació</a:t>
            </a:r>
            <a:endParaRPr lang="ca-ES" dirty="0">
              <a:solidFill>
                <a:schemeClr val="accent5">
                  <a:lumMod val="60000"/>
                  <a:lumOff val="40000"/>
                </a:schemeClr>
              </a:solidFill>
              <a:latin typeface="AdLib BT" panose="04040805040B02020603" pitchFamily="82" charset="0"/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23528" y="1556792"/>
            <a:ext cx="8352928" cy="5040560"/>
          </a:xfrm>
        </p:spPr>
        <p:txBody>
          <a:bodyPr>
            <a:normAutofit/>
          </a:bodyPr>
          <a:lstStyle/>
          <a:p>
            <a:r>
              <a:rPr lang="ca-ES" sz="3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Heu de fer primerament una </a:t>
            </a:r>
            <a:r>
              <a:rPr lang="ca-ES" sz="3000" dirty="0" smtClean="0">
                <a:latin typeface="Rockwell" panose="02060603020205020403" pitchFamily="18" charset="0"/>
              </a:rPr>
              <a:t>repassada a la història del pensament evolutiu</a:t>
            </a:r>
            <a:r>
              <a:rPr lang="ca-ES" sz="3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. A partir del què hem fet a classe i de la informació que trobeu heu de saber sintetitzar, plasmar i explicar com ha anat canviant el pensament dels científics respecte a </a:t>
            </a:r>
            <a:r>
              <a:rPr lang="ca-ES" sz="3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l’evolució: </a:t>
            </a:r>
          </a:p>
          <a:p>
            <a:pPr marL="0" indent="0">
              <a:buNone/>
            </a:pPr>
            <a:r>
              <a:rPr lang="ca-ES" sz="3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1-</a:t>
            </a:r>
            <a:r>
              <a:rPr lang="ca-ES" sz="3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 </a:t>
            </a:r>
            <a:r>
              <a:rPr lang="ca-ES" sz="3000" dirty="0" smtClean="0">
                <a:solidFill>
                  <a:srgbClr val="FF0000"/>
                </a:solidFill>
                <a:latin typeface="Rockwell" panose="02060603020205020403" pitchFamily="18" charset="0"/>
              </a:rPr>
              <a:t>CREACIONISME i  FIXISME.</a:t>
            </a:r>
          </a:p>
          <a:p>
            <a:pPr marL="0" indent="0">
              <a:buNone/>
            </a:pPr>
            <a:r>
              <a:rPr lang="ca-ES" sz="3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2-</a:t>
            </a:r>
            <a:r>
              <a:rPr lang="ca-ES" sz="3000" dirty="0" smtClean="0">
                <a:solidFill>
                  <a:srgbClr val="92D050"/>
                </a:solidFill>
                <a:latin typeface="Rockwell" panose="02060603020205020403" pitchFamily="18" charset="0"/>
              </a:rPr>
              <a:t>LAMARKISME</a:t>
            </a:r>
            <a:r>
              <a:rPr lang="ca-ES" sz="3000" dirty="0">
                <a:solidFill>
                  <a:srgbClr val="92D050"/>
                </a:solidFill>
                <a:latin typeface="Rockwell" panose="02060603020205020403" pitchFamily="18" charset="0"/>
              </a:rPr>
              <a:t> i</a:t>
            </a:r>
            <a:r>
              <a:rPr lang="ca-ES" sz="3000" dirty="0" smtClean="0">
                <a:solidFill>
                  <a:srgbClr val="92D050"/>
                </a:solidFill>
                <a:latin typeface="Rockwell" panose="02060603020205020403" pitchFamily="18" charset="0"/>
              </a:rPr>
              <a:t> DARWINISME.</a:t>
            </a:r>
          </a:p>
          <a:p>
            <a:pPr marL="0" indent="0">
              <a:buNone/>
            </a:pPr>
            <a:r>
              <a:rPr lang="ca-ES" sz="3000" dirty="0" smtClean="0">
                <a:solidFill>
                  <a:schemeClr val="accent2">
                    <a:lumMod val="75000"/>
                  </a:schemeClr>
                </a:solidFill>
                <a:latin typeface="Rockwell" panose="02060603020205020403" pitchFamily="18" charset="0"/>
              </a:rPr>
              <a:t>3-</a:t>
            </a:r>
            <a:r>
              <a:rPr lang="ca-ES" sz="3000" dirty="0" smtClean="0">
                <a:solidFill>
                  <a:schemeClr val="accent2">
                    <a:lumMod val="75000"/>
                  </a:schemeClr>
                </a:solidFill>
                <a:latin typeface="Rockwell" panose="02060603020205020403" pitchFamily="18" charset="0"/>
              </a:rPr>
              <a:t>NEODARWINISME O  </a:t>
            </a:r>
            <a:r>
              <a:rPr lang="ca-ES" sz="3000" dirty="0" err="1" smtClean="0">
                <a:solidFill>
                  <a:schemeClr val="accent2">
                    <a:lumMod val="75000"/>
                  </a:schemeClr>
                </a:solidFill>
                <a:latin typeface="Rockwell" panose="02060603020205020403" pitchFamily="18" charset="0"/>
              </a:rPr>
              <a:t>SíNTESI</a:t>
            </a:r>
            <a:r>
              <a:rPr lang="ca-ES" sz="3000" dirty="0" smtClean="0">
                <a:solidFill>
                  <a:schemeClr val="accent2">
                    <a:lumMod val="75000"/>
                  </a:schemeClr>
                </a:solidFill>
                <a:latin typeface="Rockwell" panose="02060603020205020403" pitchFamily="18" charset="0"/>
              </a:rPr>
              <a:t> EVOLUTIVA </a:t>
            </a:r>
            <a:r>
              <a:rPr lang="ca-ES" sz="3000" dirty="0" smtClean="0">
                <a:solidFill>
                  <a:schemeClr val="accent2">
                    <a:lumMod val="75000"/>
                  </a:schemeClr>
                </a:solidFill>
                <a:latin typeface="Rockwell" panose="02060603020205020403" pitchFamily="18" charset="0"/>
              </a:rPr>
              <a:t>MODERNA</a:t>
            </a:r>
            <a:r>
              <a:rPr lang="ca-ES" sz="2600" dirty="0">
                <a:solidFill>
                  <a:schemeClr val="accent2">
                    <a:lumMod val="75000"/>
                  </a:schemeClr>
                </a:solidFill>
                <a:latin typeface="Rockwell" panose="02060603020205020403" pitchFamily="18" charset="0"/>
              </a:rPr>
              <a:t> </a:t>
            </a:r>
            <a:r>
              <a:rPr lang="ca-ES" sz="2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ockwell" panose="02060603020205020403" pitchFamily="18" charset="0"/>
              </a:rPr>
              <a:t>I el DISSENY INTEL·LIGENT.</a:t>
            </a:r>
            <a:endParaRPr lang="ca-ES" sz="2600" dirty="0" smtClean="0">
              <a:solidFill>
                <a:schemeClr val="accent1">
                  <a:lumMod val="60000"/>
                  <a:lumOff val="40000"/>
                </a:schemeClr>
              </a:solidFill>
              <a:latin typeface="Rockwell" panose="02060603020205020403" pitchFamily="18" charset="0"/>
            </a:endParaRPr>
          </a:p>
          <a:p>
            <a:pPr marL="0" indent="0">
              <a:buNone/>
            </a:pPr>
            <a:endParaRPr lang="ca-ES" sz="2600" dirty="0" smtClean="0">
              <a:solidFill>
                <a:schemeClr val="accent1">
                  <a:lumMod val="60000"/>
                  <a:lumOff val="40000"/>
                </a:schemeClr>
              </a:solidFill>
              <a:latin typeface="Ryan BT" panose="03010904070101010303" pitchFamily="66" charset="0"/>
            </a:endParaRPr>
          </a:p>
          <a:p>
            <a:pPr marL="0" indent="0">
              <a:buNone/>
            </a:pPr>
            <a:endParaRPr lang="ca-ES" sz="2600" dirty="0">
              <a:solidFill>
                <a:schemeClr val="accent1">
                  <a:lumMod val="60000"/>
                  <a:lumOff val="40000"/>
                </a:schemeClr>
              </a:solidFill>
              <a:latin typeface="Ryan BT" panose="030109040701010103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60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108" y="274638"/>
            <a:ext cx="6859785" cy="778098"/>
          </a:xfrm>
        </p:spPr>
        <p:txBody>
          <a:bodyPr/>
          <a:lstStyle/>
          <a:p>
            <a:r>
              <a:rPr lang="ca-ES" dirty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Treball d’investigació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Heu de parlar </a:t>
            </a:r>
            <a:r>
              <a:rPr lang="ca-ES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dels següents </a:t>
            </a:r>
            <a:r>
              <a:rPr lang="ca-ES" sz="36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autoris</a:t>
            </a:r>
            <a:r>
              <a:rPr lang="ca-ES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 u relacionar-los amb la seva època: </a:t>
            </a:r>
            <a:r>
              <a:rPr lang="ca-ES" sz="4000" dirty="0" smtClean="0">
                <a:latin typeface="Ryan BT" panose="03010904070101010303" pitchFamily="66" charset="0"/>
              </a:rPr>
              <a:t>Carl </a:t>
            </a:r>
            <a:r>
              <a:rPr lang="ca-ES" sz="4000" dirty="0">
                <a:latin typeface="Ryan BT" panose="03010904070101010303" pitchFamily="66" charset="0"/>
              </a:rPr>
              <a:t>Von </a:t>
            </a:r>
            <a:r>
              <a:rPr lang="ca-ES" sz="4000" dirty="0" err="1">
                <a:latin typeface="Ryan BT" panose="03010904070101010303" pitchFamily="66" charset="0"/>
              </a:rPr>
              <a:t>Linné</a:t>
            </a:r>
            <a:r>
              <a:rPr lang="ca-E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, </a:t>
            </a:r>
            <a:r>
              <a:rPr lang="ca-ES" sz="40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Lamark</a:t>
            </a:r>
            <a:r>
              <a:rPr lang="ca-E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, </a:t>
            </a:r>
            <a:r>
              <a:rPr lang="ca-ES" sz="4000" dirty="0">
                <a:solidFill>
                  <a:schemeClr val="accent3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Darwin</a:t>
            </a:r>
            <a:r>
              <a:rPr lang="ca-E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, </a:t>
            </a:r>
            <a:r>
              <a:rPr lang="ca-ES" sz="40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Wallace</a:t>
            </a:r>
            <a:r>
              <a:rPr lang="ca-E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, </a:t>
            </a:r>
            <a:r>
              <a:rPr lang="ca-ES" sz="4000" dirty="0">
                <a:solidFill>
                  <a:schemeClr val="accent5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Henry Huxley </a:t>
            </a:r>
            <a:r>
              <a:rPr lang="ca-E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i </a:t>
            </a:r>
            <a:r>
              <a:rPr lang="ca-ES" sz="4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Teodorus</a:t>
            </a:r>
            <a:r>
              <a:rPr lang="ca-ES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 </a:t>
            </a:r>
            <a:r>
              <a:rPr lang="ca-ES" sz="4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Dobzhansky</a:t>
            </a:r>
            <a:r>
              <a:rPr lang="ca-ES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Ryan BT" panose="03010904070101010303" pitchFamily="66" charset="0"/>
              </a:rPr>
              <a:t>. </a:t>
            </a:r>
            <a:endParaRPr lang="ca-ES" sz="4000" dirty="0">
              <a:solidFill>
                <a:schemeClr val="accent1">
                  <a:lumMod val="60000"/>
                  <a:lumOff val="40000"/>
                </a:schemeClr>
              </a:solidFill>
              <a:latin typeface="Ryan BT" panose="03010904070101010303" pitchFamily="66" charset="0"/>
            </a:endParaRPr>
          </a:p>
          <a:p>
            <a:endParaRPr lang="ca-ES" dirty="0">
              <a:solidFill>
                <a:schemeClr val="accent1">
                  <a:lumMod val="60000"/>
                  <a:lumOff val="40000"/>
                </a:schemeClr>
              </a:solidFill>
              <a:latin typeface="Ryan BT" panose="03010904070101010303" pitchFamily="66" charset="0"/>
            </a:endParaRPr>
          </a:p>
          <a:p>
            <a:endParaRPr lang="es-ES" dirty="0"/>
          </a:p>
        </p:txBody>
      </p:sp>
      <p:pic>
        <p:nvPicPr>
          <p:cNvPr id="4" name="Picture 2" descr="E:\Flors\COL·LEGI FLORS\IMATGES\darwin gra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442109"/>
            <a:ext cx="1872208" cy="170490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446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sz="28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Treball d’investigació/</a:t>
            </a:r>
            <a:r>
              <a:rPr lang="ca-ES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Responem</a:t>
            </a:r>
            <a:r>
              <a:rPr lang="ca-ES" sz="28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 </a:t>
            </a:r>
            <a:r>
              <a:rPr lang="ca-ES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preguntes</a:t>
            </a:r>
            <a:endParaRPr lang="ca-ES" sz="2400" dirty="0">
              <a:solidFill>
                <a:schemeClr val="accent5">
                  <a:lumMod val="60000"/>
                  <a:lumOff val="40000"/>
                </a:schemeClr>
              </a:solidFill>
              <a:latin typeface="AdLib BT" panose="04040805040B02020603" pitchFamily="82" charset="0"/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67545" y="1905000"/>
            <a:ext cx="5760640" cy="4267200"/>
          </a:xfrm>
        </p:spPr>
        <p:txBody>
          <a:bodyPr/>
          <a:lstStyle/>
          <a:p>
            <a:r>
              <a:rPr lang="ca-ES" sz="4000" dirty="0" smtClean="0">
                <a:latin typeface="Ryan BT" panose="03010904070101010303" pitchFamily="66" charset="0"/>
              </a:rPr>
              <a:t>Haureu </a:t>
            </a:r>
            <a:r>
              <a:rPr lang="ca-ES" sz="4000" dirty="0" smtClean="0">
                <a:latin typeface="Ryan BT" panose="03010904070101010303" pitchFamily="66" charset="0"/>
              </a:rPr>
              <a:t>d’investigar una mica més sobre com s’entenen aquestes teories actuals als diferents continents. Sobretot </a:t>
            </a:r>
            <a:r>
              <a:rPr lang="ca-ES" sz="4000" dirty="0" smtClean="0">
                <a:solidFill>
                  <a:srgbClr val="FFFF00"/>
                </a:solidFill>
                <a:latin typeface="Ryan BT" panose="03010904070101010303" pitchFamily="66" charset="0"/>
              </a:rPr>
              <a:t>compareu Europa i </a:t>
            </a:r>
            <a:r>
              <a:rPr lang="ca-ES" sz="4000" dirty="0" err="1" smtClean="0">
                <a:solidFill>
                  <a:srgbClr val="FFFF00"/>
                </a:solidFill>
                <a:latin typeface="Ryan BT" panose="03010904070101010303" pitchFamily="66" charset="0"/>
              </a:rPr>
              <a:t>EEUU</a:t>
            </a:r>
            <a:r>
              <a:rPr lang="ca-ES" sz="4000" dirty="0" smtClean="0">
                <a:solidFill>
                  <a:srgbClr val="FFFF00"/>
                </a:solidFill>
                <a:latin typeface="Ryan BT" panose="03010904070101010303" pitchFamily="66" charset="0"/>
              </a:rPr>
              <a:t>.</a:t>
            </a:r>
          </a:p>
          <a:p>
            <a:endParaRPr lang="ca-ES" dirty="0">
              <a:latin typeface="Ryan BT" panose="03010904070101010303" pitchFamily="66" charset="0"/>
            </a:endParaRPr>
          </a:p>
        </p:txBody>
      </p:sp>
      <p:pic>
        <p:nvPicPr>
          <p:cNvPr id="6147" name="Picture 3" descr="E:\Flors\COL·LEGI FLORS\IMATGES\darwin llibr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861048"/>
            <a:ext cx="1781175" cy="25622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9510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a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Treball d’investigació/</a:t>
            </a:r>
            <a:r>
              <a:rPr lang="ca-ES" sz="27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responem</a:t>
            </a:r>
            <a:r>
              <a:rPr lang="ca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 </a:t>
            </a:r>
            <a:r>
              <a:rPr lang="ca-ES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dLib BT" panose="04040805040B02020603" pitchFamily="82" charset="0"/>
              </a:rPr>
              <a:t>preguntes.</a:t>
            </a:r>
            <a:endParaRPr lang="ca-ES" sz="2400" dirty="0">
              <a:solidFill>
                <a:schemeClr val="accent5">
                  <a:lumMod val="60000"/>
                  <a:lumOff val="40000"/>
                </a:schemeClr>
              </a:solidFill>
              <a:latin typeface="AdLib BT" panose="04040805040B02020603" pitchFamily="82" charset="0"/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67544" y="1905000"/>
            <a:ext cx="5904655" cy="4267200"/>
          </a:xfrm>
        </p:spPr>
        <p:txBody>
          <a:bodyPr>
            <a:noAutofit/>
          </a:bodyPr>
          <a:lstStyle/>
          <a:p>
            <a:r>
              <a:rPr lang="ca-ES" sz="2800" dirty="0" smtClean="0">
                <a:latin typeface="Ryan BT" panose="03010904070101010303" pitchFamily="66" charset="0"/>
              </a:rPr>
              <a:t>Heu de tenir en compte alguns conceptes que hauran de sortir per força en les vostres explicacions. Aquests conceptes són: </a:t>
            </a:r>
            <a:r>
              <a:rPr lang="ca-ES" sz="2800" dirty="0" smtClean="0">
                <a:solidFill>
                  <a:srgbClr val="FFFF00"/>
                </a:solidFill>
                <a:latin typeface="Ryan BT" panose="03010904070101010303" pitchFamily="66" charset="0"/>
              </a:rPr>
              <a:t>supervivència, selecció natural , adaptació i mutacions.</a:t>
            </a:r>
          </a:p>
          <a:p>
            <a:r>
              <a:rPr lang="ca-ES" sz="2800" dirty="0" smtClean="0">
                <a:latin typeface="Ryan BT" panose="03010904070101010303" pitchFamily="66" charset="0"/>
              </a:rPr>
              <a:t>Finalment </a:t>
            </a:r>
            <a:r>
              <a:rPr lang="ca-ES" sz="2800" dirty="0" smtClean="0">
                <a:solidFill>
                  <a:srgbClr val="FFFF00"/>
                </a:solidFill>
                <a:latin typeface="Ryan BT" panose="03010904070101010303" pitchFamily="66" charset="0"/>
              </a:rPr>
              <a:t>comparareu </a:t>
            </a:r>
            <a:r>
              <a:rPr lang="ca-ES" sz="2800" dirty="0" smtClean="0">
                <a:latin typeface="Ryan BT" panose="03010904070101010303" pitchFamily="66" charset="0"/>
              </a:rPr>
              <a:t>les vostres respostes inicials amb les finals i observareu la diferència.</a:t>
            </a:r>
            <a:endParaRPr lang="ca-ES" sz="2800" dirty="0">
              <a:latin typeface="Ryan BT" panose="03010904070101010303" pitchFamily="66" charset="0"/>
            </a:endParaRPr>
          </a:p>
        </p:txBody>
      </p:sp>
      <p:pic>
        <p:nvPicPr>
          <p:cNvPr id="9218" name="Picture 2" descr="E:\Flors\COL·LEGI FLORS\IMATGES\evolució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190" y="2420888"/>
            <a:ext cx="2320258" cy="20882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97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2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Tema2</Template>
  <TotalTime>228</TotalTime>
  <Words>725</Words>
  <Application>Microsoft Office PowerPoint</Application>
  <PresentationFormat>Presentación en pantalla (4:3)</PresentationFormat>
  <Paragraphs>70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AdLib BT</vt:lpstr>
      <vt:lpstr>Consolas</vt:lpstr>
      <vt:lpstr>Corbel</vt:lpstr>
      <vt:lpstr>Rockwell</vt:lpstr>
      <vt:lpstr>Ryan BT</vt:lpstr>
      <vt:lpstr>Wingdings</vt:lpstr>
      <vt:lpstr>Tema2</vt:lpstr>
      <vt:lpstr>TREBALL D’INVESTIGACIÓ sobre la teoria de l’evolució actualment</vt:lpstr>
      <vt:lpstr>Ens preguntem</vt:lpstr>
      <vt:lpstr>Objectius del treball:</vt:lpstr>
      <vt:lpstr>PER ON COMENCEM?</vt:lpstr>
      <vt:lpstr>Treball d’investigació </vt:lpstr>
      <vt:lpstr>Treball d’investigació</vt:lpstr>
      <vt:lpstr>Treball d’investigació</vt:lpstr>
      <vt:lpstr>Treball d’investigació/Responem preguntes</vt:lpstr>
      <vt:lpstr>Treball d’investigació/responem preguntes.</vt:lpstr>
      <vt:lpstr>CONCRETEM</vt:lpstr>
      <vt:lpstr>CONCRETEM</vt:lpstr>
      <vt:lpstr>CRITERIS D’AVALUACIÓ:</vt:lpstr>
      <vt:lpstr>Exemple d’un Mapa de Tasques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Nutrició de l’animal que ens ha tocat</dc:title>
  <dc:creator>Usuari</dc:creator>
  <cp:lastModifiedBy>Flors Moreno</cp:lastModifiedBy>
  <cp:revision>26</cp:revision>
  <dcterms:created xsi:type="dcterms:W3CDTF">2013-10-09T12:52:00Z</dcterms:created>
  <dcterms:modified xsi:type="dcterms:W3CDTF">2016-02-27T21:26:29Z</dcterms:modified>
</cp:coreProperties>
</file>