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1" r:id="rId1"/>
  </p:sldMasterIdLst>
  <p:notesMasterIdLst>
    <p:notesMasterId r:id="rId20"/>
  </p:notesMasterIdLst>
  <p:sldIdLst>
    <p:sldId id="279" r:id="rId2"/>
    <p:sldId id="256" r:id="rId3"/>
    <p:sldId id="257" r:id="rId4"/>
    <p:sldId id="281" r:id="rId5"/>
    <p:sldId id="282" r:id="rId6"/>
    <p:sldId id="258" r:id="rId7"/>
    <p:sldId id="269" r:id="rId8"/>
    <p:sldId id="270" r:id="rId9"/>
    <p:sldId id="271" r:id="rId10"/>
    <p:sldId id="276" r:id="rId11"/>
    <p:sldId id="280" r:id="rId12"/>
    <p:sldId id="273" r:id="rId13"/>
    <p:sldId id="283" r:id="rId14"/>
    <p:sldId id="275" r:id="rId15"/>
    <p:sldId id="262" r:id="rId16"/>
    <p:sldId id="284" r:id="rId17"/>
    <p:sldId id="278" r:id="rId18"/>
    <p:sldId id="267" r:id="rId19"/>
  </p:sldIdLst>
  <p:sldSz cx="9144000" cy="6858000" type="screen4x3"/>
  <p:notesSz cx="6858000" cy="9144000"/>
  <p:defaultTextStyle>
    <a:defPPr>
      <a:defRPr lang="ca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D53"/>
    <a:srgbClr val="FFA15B"/>
    <a:srgbClr val="FF9443"/>
    <a:srgbClr val="CC9900"/>
    <a:srgbClr val="FFA25D"/>
    <a:srgbClr val="FF8F3B"/>
    <a:srgbClr val="FFA969"/>
    <a:srgbClr val="FFA56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61" autoAdjust="0"/>
    <p:restoredTop sz="86268" autoAdjust="0"/>
  </p:normalViewPr>
  <p:slideViewPr>
    <p:cSldViewPr>
      <p:cViewPr>
        <p:scale>
          <a:sx n="100" d="100"/>
          <a:sy n="100" d="100"/>
        </p:scale>
        <p:origin x="-282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FFB14D-ECF5-49F0-A73D-F832A57562D8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B791A74-F0CD-4FC3-A950-E8A80E54A5F6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24580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31F431B-ED07-477A-90F3-E04A580B7263}" type="slidenum">
              <a:rPr lang="ca-ES" altLang="es-ES" smtClean="0">
                <a:cs typeface="Arial" charset="0"/>
              </a:rPr>
              <a:pPr/>
              <a:t>1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3796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D6CD5A-6DFF-40A5-ADC6-08794E8041A3}" type="slidenum">
              <a:rPr lang="ca-ES" altLang="es-ES" smtClean="0">
                <a:cs typeface="Arial" charset="0"/>
              </a:rPr>
              <a:pPr/>
              <a:t>10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4820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D8FC5F-6F6B-4D19-96E4-C71D0CC1CE9D}" type="slidenum">
              <a:rPr lang="ca-ES" altLang="es-ES" smtClean="0">
                <a:cs typeface="Arial" charset="0"/>
              </a:rPr>
              <a:pPr/>
              <a:t>11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5844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8547734-3A9C-4BEC-9BA7-DDCD7FED289A}" type="slidenum">
              <a:rPr lang="ca-ES" altLang="es-ES" smtClean="0">
                <a:cs typeface="Arial" charset="0"/>
              </a:rPr>
              <a:pPr/>
              <a:t>12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7892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D3AE733-34EB-4B8D-9080-B614B392E4A6}" type="slidenum">
              <a:rPr lang="ca-ES" altLang="es-ES" smtClean="0">
                <a:cs typeface="Arial" charset="0"/>
              </a:rPr>
              <a:pPr/>
              <a:t>14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spcBef>
                <a:spcPct val="0"/>
              </a:spcBef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s-ES" alt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05E105-65C2-44A2-B788-FC73598057B9}" type="slidenum">
              <a:rPr lang="ca-ES" altLang="es-ES" smtClean="0">
                <a:cs typeface="Arial" charset="0"/>
              </a:rPr>
              <a:pPr/>
              <a:t>15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40964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B61868-3521-4C29-925E-4309922190A1}" type="slidenum">
              <a:rPr lang="ca-ES" altLang="es-ES" smtClean="0">
                <a:cs typeface="Arial" charset="0"/>
              </a:rPr>
              <a:pPr/>
              <a:t>17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27652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18E6A8-2BA5-4A21-AE5C-2580943D7258}" type="slidenum">
              <a:rPr lang="ca-ES" altLang="es-ES" smtClean="0">
                <a:cs typeface="Arial" charset="0"/>
              </a:rPr>
              <a:pPr/>
              <a:t>4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0724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C5C9E1-7976-4E43-9E26-8B504432048B}" type="slidenum">
              <a:rPr lang="ca-ES" altLang="es-ES" smtClean="0">
                <a:cs typeface="Arial" charset="0"/>
              </a:rPr>
              <a:pPr/>
              <a:t>7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1748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042636-52DB-4A3B-8697-04ED5FDD6C36}" type="slidenum">
              <a:rPr lang="ca-ES" altLang="es-ES" smtClean="0">
                <a:cs typeface="Arial" charset="0"/>
              </a:rPr>
              <a:pPr/>
              <a:t>8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  <p:sp>
        <p:nvSpPr>
          <p:cNvPr id="32772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EC49BB-8CA9-4CEF-BBB3-D69607801992}" type="slidenum">
              <a:rPr lang="ca-ES" altLang="es-ES" smtClean="0">
                <a:cs typeface="Arial" charset="0"/>
              </a:rPr>
              <a:pPr/>
              <a:t>9</a:t>
            </a:fld>
            <a:endParaRPr lang="ca-ES" altLang="es-E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a-ES" smtClean="0"/>
              <a:t>Feu clic aquí per editar l'estil de subtítols del patró.</a:t>
            </a:r>
            <a:endParaRPr lang="en-US"/>
          </a:p>
        </p:txBody>
      </p:sp>
      <p:sp>
        <p:nvSpPr>
          <p:cNvPr id="4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63803-9805-4628-9771-4EE2D7EE2F7A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5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F69CA-3488-456F-AC72-7110E0FC5764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9BEC2-1200-4426-A8DF-A880D4CB4B19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10D9B-5605-4878-9BAA-D6E3C279C8EC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498A2-6A8A-49B5-ABEB-02E0847D2195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CBA7D-AC4B-4732-A674-1F6F5C91D7B6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033F4-2F8A-40BE-B7D4-4C5951BA563C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5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32DBA-D54A-4B51-B2B3-847404E8A03C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B69FC-7507-4CFB-8E7F-39CD60683395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4EAF0-8CD7-413F-BA48-7A2CC27CF89E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CDDB0-7C59-4CF7-84DA-52BDC795595D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6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F15DC-5484-42C8-A5A7-F0F4404884F4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4479-68D5-4671-AE5A-43E5886280D0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8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F974-AC3F-4C81-A25D-2F2E7465C067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957C0-2A55-4DEA-B0B2-07FAF1DDA593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4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53F55-C362-4366-8BC2-9AC337F27D2C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8E063-4D13-4115-8852-6387DB1C369D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3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CE5F8-9BEE-443A-9EC2-0DBE5C39F787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BEB8-1150-445F-BD95-E22F58D0C696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6" name="Contenidor de peu de pà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FA628-94C4-40DC-BC7C-6914CE153EBE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de cantonada lateral rodona i retallada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riangle rect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orma lliure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liure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a-ES" noProof="0" smtClean="0"/>
              <a:t>Feu clic a la icona per afegir una imatge</a:t>
            </a:r>
            <a:endParaRPr lang="en-US" noProof="0" dirty="0"/>
          </a:p>
        </p:txBody>
      </p:sp>
      <p:sp>
        <p:nvSpPr>
          <p:cNvPr id="9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9F214-C30B-457C-881C-30C7EBB96945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10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1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83A6A-268E-470C-803F-AA708FF1FC2E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Contenidor de títo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l'estil</a:t>
            </a:r>
            <a:endParaRPr lang="en-US" smtClean="0"/>
          </a:p>
        </p:txBody>
      </p:sp>
      <p:sp>
        <p:nvSpPr>
          <p:cNvPr id="1029" name="Contenidor de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smtClean="0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FE5696-66BA-48C4-82F7-834DA74E2C57}" type="datetimeFigureOut">
              <a:rPr lang="ca-ES"/>
              <a:pPr>
                <a:defRPr/>
              </a:pPr>
              <a:t>12/09/2015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4798A69-C967-4950-803A-F74F917631F0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  <p:grpSp>
        <p:nvGrpSpPr>
          <p:cNvPr id="1033" name="Agrup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liu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orma lliu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6" r:id="rId1"/>
    <p:sldLayoutId id="2147484388" r:id="rId2"/>
    <p:sldLayoutId id="2147484397" r:id="rId3"/>
    <p:sldLayoutId id="2147484389" r:id="rId4"/>
    <p:sldLayoutId id="2147484390" r:id="rId5"/>
    <p:sldLayoutId id="2147484391" r:id="rId6"/>
    <p:sldLayoutId id="2147484392" r:id="rId7"/>
    <p:sldLayoutId id="2147484393" r:id="rId8"/>
    <p:sldLayoutId id="2147484398" r:id="rId9"/>
    <p:sldLayoutId id="2147484394" r:id="rId10"/>
    <p:sldLayoutId id="21474843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Título"/>
          <p:cNvSpPr>
            <a:spLocks noGrp="1"/>
          </p:cNvSpPr>
          <p:nvPr>
            <p:ph type="title"/>
          </p:nvPr>
        </p:nvSpPr>
        <p:spPr>
          <a:xfrm>
            <a:off x="457200" y="338138"/>
            <a:ext cx="5051425" cy="1003300"/>
          </a:xfrm>
        </p:spPr>
        <p:txBody>
          <a:bodyPr/>
          <a:lstStyle/>
          <a:p>
            <a:pPr eaLnBrk="1" hangingPunct="1"/>
            <a:r>
              <a:rPr lang="es-ES" altLang="ca-ES" smtClean="0"/>
              <a:t>Pica-soques</a:t>
            </a:r>
            <a:endParaRPr lang="ca-ES" altLang="ca-ES" smtClean="0"/>
          </a:p>
        </p:txBody>
      </p:sp>
      <p:pic>
        <p:nvPicPr>
          <p:cNvPr id="5123" name="3 Marcador de contenido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A15B"/>
          </a:solidFill>
        </p:spPr>
      </p:pic>
      <p:sp>
        <p:nvSpPr>
          <p:cNvPr id="2" name="1 Rectángulo"/>
          <p:cNvSpPr/>
          <p:nvPr/>
        </p:nvSpPr>
        <p:spPr>
          <a:xfrm>
            <a:off x="7380288" y="6453188"/>
            <a:ext cx="1763712" cy="404812"/>
          </a:xfrm>
          <a:prstGeom prst="rect">
            <a:avLst/>
          </a:prstGeom>
          <a:solidFill>
            <a:srgbClr val="FF9D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2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576262"/>
          </a:xfrm>
        </p:spPr>
        <p:txBody>
          <a:bodyPr/>
          <a:lstStyle/>
          <a:p>
            <a:pPr eaLnBrk="1" hangingPunct="1"/>
            <a:r>
              <a:rPr lang="ca-ES" altLang="es-ES" sz="4400" smtClean="0">
                <a:solidFill>
                  <a:srgbClr val="212745"/>
                </a:solidFill>
              </a:rPr>
              <a:t>       </a:t>
            </a:r>
            <a:br>
              <a:rPr lang="ca-ES" altLang="es-ES" sz="4400" smtClean="0">
                <a:solidFill>
                  <a:srgbClr val="212745"/>
                </a:solidFill>
              </a:rPr>
            </a:br>
            <a:r>
              <a:rPr lang="ca-ES" altLang="es-ES" sz="4400" smtClean="0">
                <a:solidFill>
                  <a:srgbClr val="212745"/>
                </a:solidFill>
              </a:rPr>
              <a:t>          </a:t>
            </a:r>
            <a:r>
              <a:rPr lang="ca-ES" altLang="es-ES" sz="3600" b="1" smtClean="0">
                <a:latin typeface="Comic Sans MS" pitchFamily="66" charset="0"/>
              </a:rPr>
              <a:t> COM TREBALLEM A PRIMER</a:t>
            </a:r>
            <a:endParaRPr lang="ca-ES" altLang="es-ES" sz="3600" smtClean="0">
              <a:solidFill>
                <a:srgbClr val="212745"/>
              </a:solidFill>
              <a:latin typeface="Comic Sans MS" pitchFamily="66" charset="0"/>
            </a:endParaRPr>
          </a:p>
        </p:txBody>
      </p:sp>
      <p:sp>
        <p:nvSpPr>
          <p:cNvPr id="14339" name="Marcador de contenido 1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387850"/>
          </a:xfrm>
        </p:spPr>
        <p:txBody>
          <a:bodyPr/>
          <a:lstStyle/>
          <a:p>
            <a:pPr marL="0" indent="0" eaLnBrk="1" hangingPunct="1">
              <a:buClr>
                <a:srgbClr val="4E67C8"/>
              </a:buClr>
              <a:buFont typeface="Symbol" pitchFamily="18" charset="2"/>
              <a:buNone/>
            </a:pP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ca-ES" altLang="es-ES" sz="24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Projecte classe :ELS PICA-SOQUES </a:t>
            </a: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(1r i 2nTrimestre)</a:t>
            </a:r>
          </a:p>
          <a:p>
            <a:pPr marL="0" indent="0" eaLnBrk="1" hangingPunct="1">
              <a:lnSpc>
                <a:spcPct val="150000"/>
              </a:lnSpc>
              <a:buClr>
                <a:srgbClr val="4E67C8"/>
              </a:buClr>
              <a:buFont typeface="Symbol" pitchFamily="18" charset="2"/>
              <a:buNone/>
            </a:pPr>
            <a:r>
              <a:rPr lang="ca-ES" altLang="es-ES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fa a la classe</a:t>
            </a:r>
            <a:r>
              <a:rPr lang="ca-ES" altLang="es-ES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Portar  informació treballada per ells, els heu d’ajudar, que sàpiguen què porten.</a:t>
            </a:r>
          </a:p>
          <a:p>
            <a:pPr marL="0" indent="0" eaLnBrk="1" hangingPunct="1">
              <a:buClr>
                <a:srgbClr val="4E67C8"/>
              </a:buClr>
              <a:buFont typeface="Symbol" pitchFamily="18" charset="2"/>
              <a:buNone/>
            </a:pP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.Fomentem el treball cooperatiu.</a:t>
            </a:r>
          </a:p>
          <a:p>
            <a:pPr marL="0" indent="0" eaLnBrk="1" hangingPunct="1">
              <a:buClr>
                <a:srgbClr val="4E67C8"/>
              </a:buClr>
              <a:buFont typeface="Symbol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rgbClr val="31B6FD"/>
              </a:buClr>
              <a:buFont typeface="Symbol" pitchFamily="18" charset="2"/>
              <a:buNone/>
            </a:pPr>
            <a:endParaRPr lang="ca-ES" altLang="es-ES" sz="200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  <a:sym typeface="Wingdings" pitchFamily="2" charset="2"/>
            </a:endParaRPr>
          </a:p>
          <a:p>
            <a:pPr marL="0" indent="0" eaLnBrk="1" hangingPunct="1">
              <a:lnSpc>
                <a:spcPct val="90000"/>
              </a:lnSpc>
              <a:buClr>
                <a:srgbClr val="31B6FD"/>
              </a:buClr>
              <a:buFont typeface="Symbol" pitchFamily="18" charset="2"/>
              <a:buNone/>
            </a:pPr>
            <a:r>
              <a:rPr lang="ca-ES" altLang="es-ES" sz="200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-</a:t>
            </a:r>
            <a:r>
              <a:rPr lang="ca-ES" altLang="es-ES" sz="240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Projecte interdisciplinari  El BAIX  LLOBREGAT </a:t>
            </a:r>
            <a:r>
              <a:rPr lang="ca-ES" altLang="es-ES" sz="200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(3r trimestre)</a:t>
            </a:r>
          </a:p>
          <a:p>
            <a:pPr marL="0" indent="0" eaLnBrk="1" hangingPunct="1">
              <a:lnSpc>
                <a:spcPct val="90000"/>
              </a:lnSpc>
              <a:buClr>
                <a:srgbClr val="31B6FD"/>
              </a:buClr>
              <a:buFont typeface="Symbol" pitchFamily="18" charset="2"/>
              <a:buNone/>
            </a:pPr>
            <a:endParaRPr lang="ca-ES" altLang="es-ES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  <a:sym typeface="Wingdings" pitchFamily="2" charset="2"/>
            </a:endParaRPr>
          </a:p>
          <a:p>
            <a:pPr marL="0" indent="0" eaLnBrk="1" hangingPunct="1">
              <a:buFont typeface="Symbol" pitchFamily="18" charset="2"/>
              <a:buNone/>
            </a:pPr>
            <a:endParaRPr lang="ca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40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30175"/>
            <a:ext cx="11525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Título"/>
          <p:cNvSpPr>
            <a:spLocks noGrp="1"/>
          </p:cNvSpPr>
          <p:nvPr>
            <p:ph type="title"/>
          </p:nvPr>
        </p:nvSpPr>
        <p:spPr>
          <a:xfrm>
            <a:off x="323850" y="0"/>
            <a:ext cx="8229600" cy="1252538"/>
          </a:xfrm>
        </p:spPr>
        <p:txBody>
          <a:bodyPr/>
          <a:lstStyle/>
          <a:p>
            <a:pPr algn="ctr" eaLnBrk="1" hangingPunct="1"/>
            <a:r>
              <a:rPr lang="ca-ES" altLang="es-ES" sz="3600" b="1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HORARI</a:t>
            </a:r>
            <a:endParaRPr lang="es-ES" altLang="es-ES" sz="3600" b="1" smtClean="0">
              <a:latin typeface="Comic Sans MS" pitchFamily="66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11188" y="1916113"/>
          <a:ext cx="8064500" cy="3889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8187"/>
                <a:gridCol w="1396481"/>
                <a:gridCol w="1296144"/>
                <a:gridCol w="1384827"/>
                <a:gridCol w="1359430"/>
                <a:gridCol w="1359430"/>
              </a:tblGrid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Dilluns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Dimarts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Dimecres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Dijous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Divendres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09:30/10:15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CATALÀ</a:t>
                      </a:r>
                      <a:endParaRPr lang="ca-E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CATALÀ</a:t>
                      </a: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MATEMÀTIQUES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CASTELLÀ</a:t>
                      </a:r>
                      <a:endParaRPr lang="ca-E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CATALÀ</a:t>
                      </a: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5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10:15/11:00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MATEMÀTIQUES</a:t>
                      </a:r>
                      <a:endParaRPr lang="ca-E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ANGLÈS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 VALORS</a:t>
                      </a:r>
                      <a:r>
                        <a:rPr lang="ca-ES" sz="1100" baseline="0" dirty="0" smtClean="0">
                          <a:effectLst/>
                        </a:rPr>
                        <a:t> SOCIALS</a:t>
                      </a:r>
                      <a:endParaRPr lang="ca-E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EXPRESSIÓ CORPORAL</a:t>
                      </a:r>
                      <a:endParaRPr lang="ca-E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MATEMÀTIQUES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11:00/11:30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68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11:30/12:15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MAT ½</a:t>
                      </a:r>
                      <a:r>
                        <a:rPr lang="ca-ES" sz="1100" baseline="0" dirty="0" smtClean="0">
                          <a:effectLst/>
                        </a:rPr>
                        <a:t>  MUS 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½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MATEMÀTIQUES</a:t>
                      </a: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E.F. (Natació)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MATEMÀTIQUES</a:t>
                      </a: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E.</a:t>
                      </a:r>
                      <a:r>
                        <a:rPr lang="ca-E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FÍSICA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12:15/13:00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 ½  MUS ½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SCIENCE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E.F. (Natació)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MÚSICA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SCIENCE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68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427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14:30/15:15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 T.INFORMÀTICA</a:t>
                      </a: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T.</a:t>
                      </a:r>
                      <a:r>
                        <a:rPr lang="ca-ES" sz="1100" baseline="0" dirty="0" smtClean="0">
                          <a:effectLst/>
                        </a:rPr>
                        <a:t> COMP LECT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    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T. ANGLÈS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T.PROJECTE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T.PLÀSTICA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15:15/16:00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SCIENCE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CASTELLÀ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      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ANGLÈS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      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ANGLÈS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PLÀSTICA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38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16:00/17:00</a:t>
                      </a:r>
                      <a:endParaRPr lang="ca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CASTELLÀ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VALORS</a:t>
                      </a:r>
                      <a:r>
                        <a:rPr lang="ca-ES" sz="1100" baseline="0" dirty="0" smtClean="0">
                          <a:effectLst/>
                        </a:rPr>
                        <a:t> SOCIALS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smtClean="0">
                          <a:effectLst/>
                        </a:rPr>
                        <a:t>CATALÀ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SOCIALS-PROJECTE</a:t>
                      </a:r>
                      <a:endParaRPr kumimoji="0" lang="ca-E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r>
                        <a:rPr lang="ca-ES" sz="1100" dirty="0" smtClean="0">
                          <a:effectLst/>
                        </a:rPr>
                        <a:t> 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CASTELLÀ</a:t>
                      </a: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</a:tbl>
          </a:graphicData>
        </a:graphic>
      </p:graphicFrame>
      <p:pic>
        <p:nvPicPr>
          <p:cNvPr id="15442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49275"/>
            <a:ext cx="1081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ítulo 2"/>
          <p:cNvSpPr>
            <a:spLocks noGrp="1"/>
          </p:cNvSpPr>
          <p:nvPr>
            <p:ph type="title"/>
          </p:nvPr>
        </p:nvSpPr>
        <p:spPr>
          <a:xfrm>
            <a:off x="250825" y="333375"/>
            <a:ext cx="8229600" cy="7191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altLang="es-ES" dirty="0" smtClean="0"/>
              <a:t>               a  primària .....</a:t>
            </a:r>
            <a:endParaRPr lang="es-ES" altLang="es-ES" dirty="0" smtClean="0"/>
          </a:p>
        </p:txBody>
      </p:sp>
      <p:sp>
        <p:nvSpPr>
          <p:cNvPr id="16387" name="Marcador de contenido 1"/>
          <p:cNvSpPr>
            <a:spLocks noGrp="1"/>
          </p:cNvSpPr>
          <p:nvPr>
            <p:ph idx="1"/>
          </p:nvPr>
        </p:nvSpPr>
        <p:spPr>
          <a:xfrm>
            <a:off x="971550" y="1412875"/>
            <a:ext cx="7408863" cy="4968875"/>
          </a:xfrm>
        </p:spPr>
        <p:txBody>
          <a:bodyPr/>
          <a:lstStyle/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Portar els llibres folrats amb el nom a la tapa.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Portar els deures d’estiu durant la primera setmana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Dossier amb fitxes per a fer de divendres a dijous. Apuntarem les pàgines. Comencem a l’octubre.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Deures: el que no han acabat a classe, el mateix dia.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Controls: anirem avisant perquè es vagin acostumant a estudiar a casa amb temps.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L’estoig va cada divendres a casa per a revisar.</a:t>
            </a:r>
          </a:p>
        </p:txBody>
      </p:sp>
      <p:pic>
        <p:nvPicPr>
          <p:cNvPr id="16388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620713"/>
            <a:ext cx="8651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1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762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b="1" dirty="0" smtClean="0">
                <a:latin typeface="Comic Sans MS" pitchFamily="66" charset="0"/>
              </a:rPr>
              <a:t>RELACIÓ FAMÍLIA-ESCOLA</a:t>
            </a:r>
            <a:endParaRPr lang="ca-ES" altLang="es-ES" b="1" dirty="0" smtClean="0">
              <a:latin typeface="Comic Sans MS" pitchFamily="66" charset="0"/>
            </a:endParaRPr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117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a-ES" altLang="es-ES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COMUNICACIÓ: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ca-ES" altLang="es-ES" sz="2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entrevista  com a mínim durant el curs.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Comunicació a través de: l’agenda, del telèfon, via </a:t>
            </a:r>
            <a:r>
              <a:rPr lang="ca-E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e-mail</a:t>
            </a:r>
            <a:r>
              <a:rPr 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ca-ES" alt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buFont typeface="Wingdings" pitchFamily="2" charset="2"/>
              <a:buChar char="Ø"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 El Bloc de 1r: informacions vàries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Informes (octubre, febrer maig) i notes (Desembre,abril i juny)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ca-ES" altLang="es-ES" sz="2000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es-ES" altLang="es-ES" sz="2000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altLang="es-ES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AGENDA ESCOLAR</a:t>
            </a:r>
            <a:r>
              <a:rPr lang="es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ca-ES" altLang="es-ES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S’han de signar totes les notes.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</p:spPr>
        <p:txBody>
          <a:bodyPr/>
          <a:lstStyle/>
          <a:p>
            <a:pPr algn="ctr" eaLnBrk="1" hangingPunct="1"/>
            <a:r>
              <a:rPr lang="es-ES" altLang="es-ES" smtClean="0">
                <a:latin typeface="Comic Sans MS" pitchFamily="66" charset="0"/>
              </a:rPr>
              <a:t>INFORMACIÓ</a:t>
            </a:r>
          </a:p>
        </p:txBody>
      </p:sp>
      <p:sp>
        <p:nvSpPr>
          <p:cNvPr id="18435" name="Marcador de contenido 1"/>
          <p:cNvSpPr>
            <a:spLocks noGrp="1"/>
          </p:cNvSpPr>
          <p:nvPr>
            <p:ph idx="1"/>
          </p:nvPr>
        </p:nvSpPr>
        <p:spPr>
          <a:xfrm>
            <a:off x="250825" y="1484313"/>
            <a:ext cx="8642350" cy="4824412"/>
          </a:xfrm>
        </p:spPr>
        <p:txBody>
          <a:bodyPr/>
          <a:lstStyle/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poden portar pilotes, les posa l’escola.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Poden portar una joguina petita, , que no sigui una maquineta ni una baldufa, sota la seva responsabilitat.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 ungles sense pintar i mans sense  “tatoos”.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Poden portar un PETIT esmorzar, ni líquid ni bolleria</a:t>
            </a:r>
            <a:r>
              <a:rPr lang="ca-ES" altLang="es-ES" sz="1400" smtClean="0">
                <a:latin typeface="Verdana" pitchFamily="34" charset="0"/>
                <a:ea typeface="Verdana" pitchFamily="34" charset="0"/>
                <a:cs typeface="Verdana" pitchFamily="34" charset="0"/>
              </a:rPr>
              <a:t>.(escola verda)</a:t>
            </a: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podem portar pastissos pels aniversaris però si un petit obsequi pels companys.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Atenció als polls!</a:t>
            </a:r>
          </a:p>
          <a:p>
            <a:pPr eaLnBrk="1" hangingPunct="1"/>
            <a:endParaRPr lang="ca-ES" altLang="es-ES" smtClean="0"/>
          </a:p>
          <a:p>
            <a:pPr eaLnBrk="1" hangingPunct="1"/>
            <a:endParaRPr lang="ca-ES" altLang="es-ES" smtClean="0"/>
          </a:p>
          <a:p>
            <a:pPr eaLnBrk="1" hangingPunct="1"/>
            <a:endParaRPr lang="ca-ES" altLang="es-ES" smtClean="0"/>
          </a:p>
        </p:txBody>
      </p:sp>
      <p:pic>
        <p:nvPicPr>
          <p:cNvPr id="18436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04813"/>
            <a:ext cx="9366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1 Título"/>
          <p:cNvSpPr>
            <a:spLocks noGrp="1"/>
          </p:cNvSpPr>
          <p:nvPr>
            <p:ph type="title"/>
          </p:nvPr>
        </p:nvSpPr>
        <p:spPr>
          <a:xfrm>
            <a:off x="323850" y="476250"/>
            <a:ext cx="8229600" cy="5048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altLang="es-ES" sz="4000" dirty="0" smtClean="0">
                <a:latin typeface="Comic Sans MS" pitchFamily="66" charset="0"/>
              </a:rPr>
              <a:t>ACTIVITATS</a:t>
            </a: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539750" y="1773238"/>
            <a:ext cx="7769225" cy="4032250"/>
          </a:xfrm>
        </p:spPr>
        <p:txBody>
          <a:bodyPr/>
          <a:lstStyle/>
          <a:p>
            <a:pPr eaLnBrk="1" hangingPunct="1">
              <a:buFont typeface="Symbol" pitchFamily="18" charset="2"/>
              <a:buNone/>
            </a:pPr>
            <a:r>
              <a:rPr lang="ca-ES" altLang="es-ES" sz="20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CURSET DE NATACIÓ:</a:t>
            </a:r>
          </a:p>
          <a:p>
            <a:pPr eaLnBrk="1" hangingPunct="1">
              <a:buFont typeface="Symbol" pitchFamily="18" charset="2"/>
              <a:buNone/>
            </a:pP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Comença </a:t>
            </a:r>
            <a:r>
              <a:rPr lang="es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dimecres 30  </a:t>
            </a: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setembre.</a:t>
            </a:r>
          </a:p>
          <a:p>
            <a:pPr eaLnBrk="1" hangingPunct="1">
              <a:buFont typeface="Symbol" pitchFamily="18" charset="2"/>
              <a:buNone/>
            </a:pPr>
            <a:r>
              <a:rPr lang="ca-ES" altLang="es-ES" sz="200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La bossa de piscina a part, TOT  marcat en lloc visible.</a:t>
            </a:r>
          </a:p>
          <a:p>
            <a:pPr eaLnBrk="1" hangingPunct="1">
              <a:buFont typeface="Symbol" pitchFamily="18" charset="2"/>
              <a:buNone/>
            </a:pP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Symbol" pitchFamily="18" charset="2"/>
              <a:buNone/>
            </a:pPr>
            <a:endParaRPr lang="ca-ES" altLang="es-ES" sz="2000" b="1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Symbol" pitchFamily="18" charset="2"/>
              <a:buNone/>
            </a:pPr>
            <a:r>
              <a:rPr lang="ca-ES" altLang="es-ES" sz="20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ACTIVITATS EXTRAESCOLARS</a:t>
            </a:r>
            <a:endParaRPr lang="ca-ES" altLang="es-E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60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92150"/>
            <a:ext cx="7921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ca-ES" altLang="es-ES" sz="3600" b="1" smtClean="0">
                <a:latin typeface="Comic Sans MS" pitchFamily="66" charset="0"/>
              </a:rPr>
              <a:t>CALENDARI</a:t>
            </a:r>
          </a:p>
        </p:txBody>
      </p:sp>
      <p:sp>
        <p:nvSpPr>
          <p:cNvPr id="20483" name="Contenidor de text 4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r>
              <a:rPr lang="ca-ES" smtClean="0"/>
              <a:t> </a:t>
            </a:r>
            <a:endParaRPr lang="es-ES" smtClean="0"/>
          </a:p>
        </p:txBody>
      </p:sp>
      <p:sp>
        <p:nvSpPr>
          <p:cNvPr id="20484" name="Contenidor de text 5"/>
          <p:cNvSpPr>
            <a:spLocks noGrp="1"/>
          </p:cNvSpPr>
          <p:nvPr>
            <p:ph type="body" sz="half" idx="3"/>
          </p:nvPr>
        </p:nvSpPr>
        <p:spPr>
          <a:xfrm>
            <a:off x="4572000" y="1860550"/>
            <a:ext cx="4114800" cy="560388"/>
          </a:xfrm>
        </p:spPr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20485" name="2 Marcador de contenido"/>
          <p:cNvSpPr>
            <a:spLocks noGrp="1"/>
          </p:cNvSpPr>
          <p:nvPr>
            <p:ph sz="quarter" idx="2"/>
          </p:nvPr>
        </p:nvSpPr>
        <p:spPr>
          <a:xfrm>
            <a:off x="468313" y="2060575"/>
            <a:ext cx="4040187" cy="3846513"/>
          </a:xfrm>
        </p:spPr>
        <p:txBody>
          <a:bodyPr/>
          <a:lstStyle/>
          <a:p>
            <a:pPr eaLnBrk="1" hangingPunct="1">
              <a:defRPr/>
            </a:pPr>
            <a:endParaRPr lang="es-ES" altLang="es-ES" dirty="0" smtClean="0"/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Castanyada 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Santa Cecília 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Nadal </a:t>
            </a:r>
            <a:r>
              <a:rPr lang="ca-ES" altLang="es-ES" sz="1800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(família)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 de la Pau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carnestoltes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Sant Jordi </a:t>
            </a:r>
            <a:r>
              <a:rPr lang="ca-ES" altLang="es-ES" sz="1800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(família)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Colònies (25-27/05) </a:t>
            </a:r>
            <a:r>
              <a:rPr lang="ca-ES" altLang="es-ES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</a:t>
            </a: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Solà a Vilobí d’Onyar</a:t>
            </a:r>
          </a:p>
          <a:p>
            <a:pPr eaLnBrk="1" hangingPunct="1"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Festival fi de curs </a:t>
            </a:r>
            <a:r>
              <a:rPr lang="ca-ES" altLang="es-ES" sz="1800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(família)</a:t>
            </a:r>
            <a:endParaRPr lang="es-ES" altLang="es-ES" sz="1800" dirty="0" smtClean="0">
              <a:solidFill>
                <a:schemeClr val="bg2">
                  <a:lumMod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ca-ES" altLang="es-ES" dirty="0" smtClean="0"/>
          </a:p>
        </p:txBody>
      </p:sp>
      <p:sp>
        <p:nvSpPr>
          <p:cNvPr id="20486" name="Contenidor de contingut 6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ca-ES" altLang="es-ES" smtClean="0">
              <a:solidFill>
                <a:srgbClr val="FF0000"/>
              </a:solidFill>
            </a:endParaRPr>
          </a:p>
          <a:p>
            <a:pPr eaLnBrk="1" hangingPunct="1"/>
            <a:r>
              <a:rPr lang="ca-ES" altLang="es-E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Vacances Nadal (23/12-11/01)</a:t>
            </a:r>
          </a:p>
          <a:p>
            <a:pPr eaLnBrk="1" hangingPunct="1">
              <a:buFont typeface="Wingdings 2" pitchFamily="18" charset="2"/>
              <a:buNone/>
            </a:pPr>
            <a:endParaRPr lang="ca-ES" altLang="es-ES" sz="1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ca-ES" altLang="es-E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Vacances setmana santa (19/03-28/3)</a:t>
            </a:r>
          </a:p>
          <a:p>
            <a:pPr eaLnBrk="1" hangingPunct="1"/>
            <a:endParaRPr lang="ca-ES" altLang="es-ES" smtClean="0"/>
          </a:p>
          <a:p>
            <a:pPr eaLnBrk="1" hangingPunct="1"/>
            <a:r>
              <a:rPr lang="ca-E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 de curs 21 juny</a:t>
            </a:r>
            <a:endParaRPr lang="es-ES" sz="1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7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620713"/>
            <a:ext cx="9350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2836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       RECORDEM QUE ELS HEM                                            D’AJUDAR A CRÉIXER I A       SER RESPONSABLES I AUTÒNOMS </a:t>
            </a:r>
            <a:b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  SERAN MÉS FELIÇOS!</a:t>
            </a:r>
            <a:endParaRPr lang="ca-E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1507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549275"/>
            <a:ext cx="1368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Marcador de contenido"/>
          <p:cNvSpPr>
            <a:spLocks noGrp="1"/>
          </p:cNvSpPr>
          <p:nvPr>
            <p:ph type="body" idx="1"/>
          </p:nvPr>
        </p:nvSpPr>
        <p:spPr>
          <a:xfrm>
            <a:off x="611188" y="2924175"/>
            <a:ext cx="7958137" cy="288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ES" sz="6000" smtClean="0">
                <a:latin typeface="Comic Sans MS" pitchFamily="66" charset="0"/>
              </a:rPr>
              <a:t>MOLTES GRÀCIES I UN BON CURS PER TOTS!</a:t>
            </a:r>
          </a:p>
        </p:txBody>
      </p:sp>
      <p:pic>
        <p:nvPicPr>
          <p:cNvPr id="22531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549275"/>
            <a:ext cx="11525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5 Título"/>
          <p:cNvSpPr>
            <a:spLocks noGrp="1"/>
          </p:cNvSpPr>
          <p:nvPr>
            <p:ph type="ctrTitle"/>
          </p:nvPr>
        </p:nvSpPr>
        <p:spPr>
          <a:xfrm>
            <a:off x="523875" y="2565400"/>
            <a:ext cx="7793038" cy="10318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dirty="0" smtClean="0">
                <a:latin typeface="Comic Sans MS" pitchFamily="66" charset="0"/>
              </a:rPr>
              <a:t>BENVINGUTS A PRIMER!!!</a:t>
            </a:r>
            <a:endParaRPr lang="ca-ES" altLang="es-ES" dirty="0" smtClean="0">
              <a:latin typeface="Comic Sans MS" pitchFamily="66" charset="0"/>
            </a:endParaRPr>
          </a:p>
        </p:txBody>
      </p:sp>
      <p:sp>
        <p:nvSpPr>
          <p:cNvPr id="6147" name="6 Subtítulo"/>
          <p:cNvSpPr>
            <a:spLocks noGrp="1"/>
          </p:cNvSpPr>
          <p:nvPr>
            <p:ph type="subTitle" idx="1"/>
          </p:nvPr>
        </p:nvSpPr>
        <p:spPr>
          <a:xfrm>
            <a:off x="2195513" y="4437063"/>
            <a:ext cx="6400800" cy="1752600"/>
          </a:xfrm>
        </p:spPr>
        <p:txBody>
          <a:bodyPr/>
          <a:lstStyle/>
          <a:p>
            <a:pPr marR="0" eaLnBrk="1" hangingPunct="1"/>
            <a:endParaRPr lang="es-ES" altLang="es-ES" smtClean="0"/>
          </a:p>
          <a:p>
            <a:pPr marR="0" eaLnBrk="1" hangingPunct="1"/>
            <a:r>
              <a:rPr lang="es-ES" altLang="es-ES" smtClean="0"/>
              <a:t>REUNIÓ DE PARES CURS 2015-16</a:t>
            </a:r>
            <a:endParaRPr lang="ca-ES" altLang="es-ES" smtClean="0"/>
          </a:p>
        </p:txBody>
      </p:sp>
      <p:pic>
        <p:nvPicPr>
          <p:cNvPr id="6148" name="Imagen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75" y="473075"/>
            <a:ext cx="2824163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620713"/>
            <a:ext cx="8461375" cy="5429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sz="4000" b="1" dirty="0" smtClean="0">
                <a:latin typeface="Comic Sans MS" pitchFamily="66" charset="0"/>
              </a:rPr>
              <a:t>PRESENTACIÓ DEL PROFESSORAT</a:t>
            </a:r>
            <a:endParaRPr lang="ca-ES" sz="4000" b="1" dirty="0">
              <a:latin typeface="Comic Sans MS" pitchFamily="66" charset="0"/>
            </a:endParaRPr>
          </a:p>
        </p:txBody>
      </p:sp>
      <p:sp>
        <p:nvSpPr>
          <p:cNvPr id="7171" name="4 Marcador de contenido"/>
          <p:cNvSpPr>
            <a:spLocks noGrp="1"/>
          </p:cNvSpPr>
          <p:nvPr>
            <p:ph idx="1"/>
          </p:nvPr>
        </p:nvSpPr>
        <p:spPr>
          <a:xfrm>
            <a:off x="539750" y="1268413"/>
            <a:ext cx="8105775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Josep Ma De La Fuente: Anglès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Ibáñez: Science   i Taller informàtic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Joan Lluelles: Ed. Física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Marta Llopis : Música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Núria Mañé: Taller de lectura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Maykel Guijarro : Expressió corporal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Auxiliar de conversa nadiu a les classes d’anglès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Elena Pallarès Tutora de 1r, Català, Castellà, Matemàtiques, Plàstica, Projecte, valors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DOE: Mariona i </a:t>
            </a:r>
            <a:r>
              <a:rPr lang="ca-ES" altLang="es-ES" sz="160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sz="160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Valèria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ca-ES" altLang="es-ES" sz="1600" smtClean="0"/>
          </a:p>
        </p:txBody>
      </p:sp>
      <p:pic>
        <p:nvPicPr>
          <p:cNvPr id="7172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15888"/>
            <a:ext cx="7921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/>
          <a:lstStyle/>
          <a:p>
            <a:pPr algn="ctr" eaLnBrk="1" hangingPunct="1"/>
            <a:r>
              <a:rPr lang="ca-ES" altLang="ca-ES" sz="3600" b="1" smtClean="0">
                <a:latin typeface="Comic Sans MS" pitchFamily="66" charset="0"/>
              </a:rPr>
              <a:t>HORARI A PRIMÀRIA </a:t>
            </a:r>
            <a:endParaRPr lang="es-ES" altLang="ca-ES" sz="3600" b="1" smtClean="0">
              <a:latin typeface="Comic Sans MS" pitchFamily="66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Wingdings 2"/>
              <a:buChar char="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Entrada : obrim a les 9.25 i hem d ‘estar a classe a les 9.30.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Wingdings 2"/>
              <a:buChar char="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Migdia – 13h </a:t>
            </a:r>
            <a:r>
              <a:rPr lang="ca-ES" altLang="es-ES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(no cal entrar al vestíbul)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Wingdings 2"/>
              <a:buChar char="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la tarda a les 2.30 (exc. germans ESO).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Wingdings 2"/>
              <a:buChar char="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Sortida – 16:55 / 17h vestíbul  (</a:t>
            </a:r>
            <a:r>
              <a:rPr lang="ca-ES" altLang="es-ES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ca-ES" altLang="es-ES" sz="15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Maeva</a:t>
            </a:r>
            <a:r>
              <a:rPr lang="ca-ES" altLang="es-ES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els crida pel </a:t>
            </a:r>
            <a:r>
              <a:rPr lang="ca-ES" altLang="es-ES" sz="15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micro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Wingdings 2"/>
              <a:buNone/>
              <a:defRPr/>
            </a:pPr>
            <a:r>
              <a:rPr lang="ca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Avisos de puntualitat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:1r. Nota. 2n. Nota i pati.</a:t>
            </a:r>
            <a:endParaRPr lang="ca-E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4E67C8"/>
              </a:buClr>
              <a:buFont typeface="Symbol" pitchFamily="18" charset="2"/>
              <a:buNone/>
              <a:defRPr/>
            </a:pPr>
            <a:endParaRPr lang="ca-E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a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alumnes que han de marxar fora de l’horari habitual de l’escola ho faran en els canvis de classe, no a mitja  sessió.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a-E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Acollida: 8-9.30h. I de 17 a 18.30h.</a:t>
            </a:r>
            <a:endParaRPr lang="ca-E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196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549275"/>
            <a:ext cx="7921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20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ES" sz="3600" b="1" dirty="0" smtClean="0">
                <a:solidFill>
                  <a:schemeClr val="tx1"/>
                </a:solidFill>
              </a:rPr>
              <a:t>           </a:t>
            </a:r>
            <a:r>
              <a:rPr lang="es-ES" altLang="es-ES" sz="3600" b="1" dirty="0" smtClean="0">
                <a:solidFill>
                  <a:schemeClr val="tx1"/>
                </a:solidFill>
                <a:latin typeface="Comic Sans MS" pitchFamily="66" charset="0"/>
              </a:rPr>
              <a:t>UNIFORME</a:t>
            </a:r>
            <a:endParaRPr lang="es-E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650" name="2 Marcador de contenido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681537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a-ES" altLang="es-ES" b="1" u="sng" dirty="0" smtClean="0"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a-ES" altLang="es-ES" b="1" u="sng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Marcar la roba, la motxilla, i el material escolar: llibres, estoig, llapis, goma, maquineta... </a:t>
            </a:r>
            <a:endParaRPr lang="ca-ES" altLang="es-ES" u="sng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u="sng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ar-MA" altLang="es-ES" b="1" dirty="0" smtClean="0">
                <a:latin typeface="Verdana" pitchFamily="34" charset="0"/>
                <a:ea typeface="Verdana" pitchFamily="34" charset="0"/>
              </a:rPr>
              <a:t>٭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Sabates blaves o negres,  </a:t>
            </a:r>
            <a:r>
              <a:rPr lang="ca-ES" alt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calçat </a:t>
            </a: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d’esport blanc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pels dies d’esport.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ar-MA" altLang="es-ES" b="1" dirty="0" smtClean="0">
                <a:latin typeface="Verdana" pitchFamily="34" charset="0"/>
                <a:ea typeface="Verdana" pitchFamily="34" charset="0"/>
              </a:rPr>
              <a:t>٭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Complements blaus llisos,.</a:t>
            </a:r>
            <a:r>
              <a:rPr lang="es-ES" sz="2800" dirty="0" smtClean="0"/>
              <a:t> </a:t>
            </a:r>
            <a:endParaRPr lang="ca-ES" altLang="es-E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b="1" dirty="0" smtClean="0">
                <a:latin typeface="Verdana" pitchFamily="34" charset="0"/>
                <a:ea typeface="Verdana" pitchFamily="34" charset="0"/>
              </a:rPr>
              <a:t> </a:t>
            </a:r>
            <a:r>
              <a:rPr lang="ar-MA" altLang="es-ES" b="1" dirty="0" smtClean="0">
                <a:latin typeface="Verdana" pitchFamily="34" charset="0"/>
                <a:ea typeface="Verdana" pitchFamily="34" charset="0"/>
              </a:rPr>
              <a:t>٭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Uniforme dilluns i dimarts i xandall de dimecres a divendres.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ar-MA" altLang="es-ES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</a:rPr>
              <a:t>٭</a:t>
            </a:r>
            <a:r>
              <a:rPr lang="ca-ES" altLang="es-ES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Avisos per no portar l’uniforme: 1r. Nota. 2n. Nota i pati.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3r. Pati fins a resoldre el problema.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ar-MA" altLang="es-ES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</a:rPr>
              <a:t>٭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bata </a:t>
            </a:r>
            <a:r>
              <a:rPr lang="ca-ES" alt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va cada divendres a casa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es-E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ca-ES" altLang="es-ES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 revisar)</a:t>
            </a:r>
            <a:r>
              <a:rPr lang="ca-ES" altLang="es-E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ca-ES" altLang="es-E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ar-MA" altLang="es-ES" b="1" dirty="0" smtClean="0">
                <a:latin typeface="Verdana" pitchFamily="34" charset="0"/>
                <a:ea typeface="Verdana" pitchFamily="34" charset="0"/>
              </a:rPr>
              <a:t>٭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les sortides de tot el dia poden anar vestits de carrer, a les de migdia amb l’uniforme.</a:t>
            </a:r>
            <a:endParaRPr lang="ca-ES" altLang="es-E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endParaRPr lang="es-ES" altLang="es-ES" b="1" u="sng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</p:txBody>
      </p:sp>
      <p:pic>
        <p:nvPicPr>
          <p:cNvPr id="9220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88913"/>
            <a:ext cx="7921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720725"/>
          </a:xfrm>
        </p:spPr>
        <p:txBody>
          <a:bodyPr/>
          <a:lstStyle/>
          <a:p>
            <a:pPr eaLnBrk="1" hangingPunct="1"/>
            <a:r>
              <a:rPr lang="ca-ES" altLang="es-ES" sz="4000" b="1" smtClean="0">
                <a:latin typeface="Comic Sans MS" pitchFamily="66" charset="0"/>
              </a:rPr>
              <a:t>QUÈ TREBALLEM A PRIMER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1700213"/>
            <a:ext cx="8640763" cy="4751387"/>
          </a:xfrm>
        </p:spPr>
        <p:txBody>
          <a:bodyPr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Treballarem a dos nivells: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a-ES" altLang="es-ES" sz="19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- </a:t>
            </a:r>
            <a:r>
              <a:rPr lang="ca-ES" altLang="es-ES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Hàbits, Valors i desenvolupament de la personalitat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.</a:t>
            </a: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 2"/>
              <a:buChar char=""/>
              <a:defRPr/>
            </a:pPr>
            <a:r>
              <a:rPr lang="ca-ES" altLang="es-ES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Aprenentatges</a:t>
            </a:r>
            <a:r>
              <a:rPr lang="ca-ES" altLang="es-ES" sz="2000" b="1" dirty="0" smtClean="0">
                <a:solidFill>
                  <a:srgbClr val="073E87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- 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Competències bàsiques i </a:t>
            </a:r>
            <a:r>
              <a:rPr lang="ca-ES" altLang="es-E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intel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•</a:t>
            </a:r>
            <a:r>
              <a:rPr lang="ca-ES" altLang="es-E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ligències</a:t>
            </a: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múltiples.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ca-ES" altLang="es-ES" sz="1900" dirty="0" smtClean="0">
              <a:latin typeface="Verdana" pitchFamily="34" charset="0"/>
              <a:ea typeface="Verdana" pitchFamily="34" charset="0"/>
              <a:cs typeface="Verdana" pitchFamily="34" charset="0"/>
              <a:sym typeface="Wingdings" panose="05000000000000000000" pitchFamily="2" charset="2"/>
            </a:endParaRP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9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</a:t>
            </a:r>
            <a:endParaRPr lang="ca-ES" altLang="es-ES" sz="1900" dirty="0" smtClean="0">
              <a:sym typeface="Wingdings" panose="05000000000000000000" pitchFamily="2" charset="2"/>
            </a:endParaRPr>
          </a:p>
        </p:txBody>
      </p:sp>
      <p:pic>
        <p:nvPicPr>
          <p:cNvPr id="10244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11525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ítol 2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5746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altLang="es-ES" sz="4000" b="1" dirty="0" smtClean="0">
                <a:latin typeface="Comic Sans MS" pitchFamily="66" charset="0"/>
              </a:rPr>
              <a:t> </a:t>
            </a:r>
            <a:endParaRPr lang="es-ES" altLang="es-ES" dirty="0" smtClean="0">
              <a:latin typeface="Comic Sans MS" pitchFamily="66" charset="0"/>
            </a:endParaRPr>
          </a:p>
        </p:txBody>
      </p:sp>
      <p:sp>
        <p:nvSpPr>
          <p:cNvPr id="15362" name="Contenidor de contingut 1"/>
          <p:cNvSpPr>
            <a:spLocks noGrp="1"/>
          </p:cNvSpPr>
          <p:nvPr>
            <p:ph idx="1"/>
          </p:nvPr>
        </p:nvSpPr>
        <p:spPr>
          <a:xfrm>
            <a:off x="179388" y="908050"/>
            <a:ext cx="8642350" cy="51117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Arial" pitchFamily="34" charset="0"/>
              <a:buChar char="•"/>
              <a:defRPr/>
            </a:pPr>
            <a:r>
              <a:rPr lang="ca-ES" altLang="es-ES" sz="32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</a:t>
            </a:r>
            <a:r>
              <a:rPr lang="ca-ES" altLang="es-ES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Llenguatge  VERBAL . </a:t>
            </a:r>
          </a:p>
          <a:p>
            <a:pPr marL="571500" indent="-57150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" pitchFamily="2" charset="2"/>
              <a:buChar char="Ø"/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Expressió i comprensió oral i escrita </a:t>
            </a:r>
          </a:p>
          <a:p>
            <a:pPr marL="0" indent="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" pitchFamily="2" charset="2"/>
              <a:buChar char="Ø"/>
              <a:defRPr/>
            </a:pP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    </a:t>
            </a:r>
            <a:r>
              <a:rPr lang="ca-ES" altLang="es-ES" sz="18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Lecto-escriptura</a:t>
            </a: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- </a:t>
            </a:r>
            <a:r>
              <a:rPr lang="ca-ES" altLang="es-ES" sz="1800" b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practicar la lectura cada dia a casa</a:t>
            </a:r>
          </a:p>
          <a:p>
            <a:pPr marL="0" indent="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 2" pitchFamily="18" charset="2"/>
              <a:buNone/>
              <a:defRPr/>
            </a:pPr>
            <a:r>
              <a:rPr lang="ca-ES" alt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         </a:t>
            </a:r>
            <a:r>
              <a:rPr lang="ca-ES" alt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Padrí de lectura (nens i nenes de 4t)</a:t>
            </a:r>
          </a:p>
          <a:p>
            <a:pPr marL="0" indent="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" pitchFamily="2" charset="2"/>
              <a:buChar char="Ø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    Gramàtica: l’oració, gènere, nom, verb, adjectiu</a:t>
            </a:r>
          </a:p>
          <a:p>
            <a:pPr marL="0" indent="0" eaLnBrk="1" fontAlgn="auto" hangingPunct="1">
              <a:lnSpc>
                <a:spcPct val="160000"/>
              </a:lnSpc>
              <a:spcAft>
                <a:spcPts val="0"/>
              </a:spcAft>
              <a:buClr>
                <a:srgbClr val="31B6FD"/>
              </a:buClr>
              <a:buFont typeface="Wingdings" pitchFamily="2" charset="2"/>
              <a:buChar char="Ø"/>
              <a:defRPr/>
            </a:pPr>
            <a:r>
              <a:rPr lang="ca-ES" altLang="es-E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    Ortografia natural, majúscules, síl•laba tònica</a:t>
            </a:r>
            <a:endParaRPr lang="ca-ES" altLang="es-E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268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60350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ítol 2"/>
          <p:cNvSpPr>
            <a:spLocks noGrp="1"/>
          </p:cNvSpPr>
          <p:nvPr>
            <p:ph type="title"/>
          </p:nvPr>
        </p:nvSpPr>
        <p:spPr>
          <a:xfrm>
            <a:off x="539750" y="692150"/>
            <a:ext cx="8147050" cy="504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altLang="ca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ca-ES" altLang="ca-E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ca-ES" altLang="ca-E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a-ES" altLang="ca-ES" sz="4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a-ES" altLang="ca-ES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MATEMÀTIQUES </a:t>
            </a:r>
            <a:r>
              <a:rPr lang="ca-ES" altLang="ca-ES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Projecte (IM</a:t>
            </a:r>
            <a:r>
              <a:rPr lang="ca-ES" altLang="ca-ES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s-ES" altLang="ca-ES" sz="4000" dirty="0" smtClean="0">
              <a:solidFill>
                <a:schemeClr val="tx1"/>
              </a:solidFill>
            </a:endParaRPr>
          </a:p>
        </p:txBody>
      </p:sp>
      <p:sp>
        <p:nvSpPr>
          <p:cNvPr id="12291" name="Contenidor de contingut 1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838700"/>
          </a:xfrm>
        </p:spPr>
        <p:txBody>
          <a:bodyPr anchor="ctr"/>
          <a:lstStyle/>
          <a:p>
            <a:pPr marL="0" indent="0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endParaRPr lang="ca-ES" altLang="ca-E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hangingPunct="1">
              <a:lnSpc>
                <a:spcPct val="150000"/>
              </a:lnSpc>
              <a:defRPr/>
            </a:pPr>
            <a:r>
              <a:rPr lang="ca-ES" altLang="ca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final de primer han de: Entusiasmat </a:t>
            </a:r>
          </a:p>
          <a:p>
            <a:pPr marL="0" indent="0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ca-ES" altLang="ca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ca-ES" alt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Sumar i restar múltiples de deu entre 0 i 100</a:t>
            </a:r>
          </a:p>
          <a:p>
            <a:pPr marL="0" indent="0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ca-ES" alt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.Sumar i restar 0, 1 i 2 amb nombres fins a 100</a:t>
            </a:r>
          </a:p>
          <a:p>
            <a:pPr marL="0" indent="0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ca-ES" alt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.Comparar dos nombres en una suma o resta amb nombres entre 0 i 100</a:t>
            </a:r>
          </a:p>
          <a:p>
            <a:pPr marL="0" indent="0" eaLnBrk="1" hangingPunct="1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ca-ES" altLang="ca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.Comptar fins a 100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.Comptar de cinc en cinc fins a 100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.Reconèixer figures obertes i tancades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.Identificar figures congruents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.Situar els dies de la setmana en un calendari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.Iniciar-se en la suma de nombres repetits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.Sumar 8 o 9 a un número fins a 100</a:t>
            </a:r>
          </a:p>
          <a:p>
            <a:pPr marL="0" indent="0" eaLnBrk="1" hangingPunct="1">
              <a:lnSpc>
                <a:spcPct val="150000"/>
              </a:lnSpc>
              <a:defRPr/>
            </a:pPr>
            <a:endParaRPr lang="ca-ES" altLang="ca-E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ca-ES" altLang="ca-ES" dirty="0" smtClean="0"/>
          </a:p>
        </p:txBody>
      </p:sp>
      <p:pic>
        <p:nvPicPr>
          <p:cNvPr id="12292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333375"/>
            <a:ext cx="4572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ítol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2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altLang="es-ES" sz="3600" b="1" dirty="0" smtClean="0">
                <a:latin typeface="Comic Sans MS" pitchFamily="66" charset="0"/>
              </a:rPr>
              <a:t>COM TREBALLEM A PRIMER</a:t>
            </a:r>
            <a:endParaRPr lang="es-ES" altLang="ca-ES" sz="3600" dirty="0" smtClean="0">
              <a:latin typeface="Comic Sans MS" pitchFamily="66" charset="0"/>
            </a:endParaRPr>
          </a:p>
        </p:txBody>
      </p:sp>
      <p:sp>
        <p:nvSpPr>
          <p:cNvPr id="14338" name="Contenidor de contingut 1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 anchor="ctr">
            <a:normAutofit/>
          </a:bodyPr>
          <a:lstStyle/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/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r>
              <a:rPr lang="ca-ES" altLang="es-E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ca-ES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ATENCIÓ A LA DIVERSITAT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a-E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Respectar el ritme d’aprenentatge i el ritme de treball  de cada nen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sz="1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a-E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Grups flexibles , reforç a l’aula, D.O.E.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a-ES" sz="3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Symbol" pitchFamily="18" charset="2"/>
              <a:buNone/>
              <a:defRPr/>
            </a:pPr>
            <a:endParaRPr lang="ca-ES" altLang="es-ES" dirty="0" smtClean="0"/>
          </a:p>
        </p:txBody>
      </p:sp>
      <p:pic>
        <p:nvPicPr>
          <p:cNvPr id="13316" name="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333375"/>
            <a:ext cx="4572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">
  <a:themeElements>
    <a:clrScheme name="Flux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1878</TotalTime>
  <Words>951</Words>
  <Application>Microsoft Office PowerPoint</Application>
  <PresentationFormat>Presentació en pantalla (4:3)</PresentationFormat>
  <Paragraphs>239</Paragraphs>
  <Slides>18</Slides>
  <Notes>18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10</vt:i4>
      </vt:variant>
      <vt:variant>
        <vt:lpstr>Tema</vt:lpstr>
      </vt:variant>
      <vt:variant>
        <vt:i4>4</vt:i4>
      </vt:variant>
      <vt:variant>
        <vt:lpstr>Títols de les diapositives</vt:lpstr>
      </vt:variant>
      <vt:variant>
        <vt:i4>18</vt:i4>
      </vt:variant>
    </vt:vector>
  </HeadingPairs>
  <TitlesOfParts>
    <vt:vector size="32" baseType="lpstr">
      <vt:lpstr>Arial</vt:lpstr>
      <vt:lpstr>Calibri</vt:lpstr>
      <vt:lpstr>Constantia</vt:lpstr>
      <vt:lpstr>Wingdings 2</vt:lpstr>
      <vt:lpstr>Comic Sans MS</vt:lpstr>
      <vt:lpstr>Verdana</vt:lpstr>
      <vt:lpstr>Symbol</vt:lpstr>
      <vt:lpstr>Wingdings</vt:lpstr>
      <vt:lpstr>Majalla UI</vt:lpstr>
      <vt:lpstr>Times New Roman</vt:lpstr>
      <vt:lpstr>Flux</vt:lpstr>
      <vt:lpstr>1_Flux</vt:lpstr>
      <vt:lpstr>2_Flux</vt:lpstr>
      <vt:lpstr>3_Flux</vt:lpstr>
      <vt:lpstr>Pica-soques</vt:lpstr>
      <vt:lpstr>BENVINGUTS A PRIMER!!!</vt:lpstr>
      <vt:lpstr>  PRESENTACIÓ DEL PROFESSORAT</vt:lpstr>
      <vt:lpstr>HORARI A PRIMÀRIA </vt:lpstr>
      <vt:lpstr>           UNIFORME</vt:lpstr>
      <vt:lpstr>QUÈ TREBALLEM A PRIMER</vt:lpstr>
      <vt:lpstr> </vt:lpstr>
      <vt:lpstr>-  MATEMÀTIQUES Projecte (IM)</vt:lpstr>
      <vt:lpstr>COM TREBALLEM A PRIMER</vt:lpstr>
      <vt:lpstr>                   COM TREBALLEM A PRIMER</vt:lpstr>
      <vt:lpstr>HORARI</vt:lpstr>
      <vt:lpstr>               a  primària .....</vt:lpstr>
      <vt:lpstr>RELACIÓ FAMÍLIA-ESCOLA</vt:lpstr>
      <vt:lpstr>INFORMACIÓ</vt:lpstr>
      <vt:lpstr>ACTIVITATS</vt:lpstr>
      <vt:lpstr>CALENDARI</vt:lpstr>
      <vt:lpstr>       RECORDEM QUE ELS HEM                                            D’AJUDAR A CRÉIXER I A       SER RESPONSABLES I AUTÒNOMS    SERAN MÉS FELIÇOS!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Sir Piu</dc:creator>
  <cp:lastModifiedBy>ELENA</cp:lastModifiedBy>
  <cp:revision>197</cp:revision>
  <dcterms:created xsi:type="dcterms:W3CDTF">2010-09-04T07:09:14Z</dcterms:created>
  <dcterms:modified xsi:type="dcterms:W3CDTF">2015-09-12T19:14:51Z</dcterms:modified>
</cp:coreProperties>
</file>