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7" d="100"/>
          <a:sy n="47" d="100"/>
        </p:scale>
        <p:origin x="-117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38702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7463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19063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541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74562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030502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58694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39987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06496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20603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990196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C6AE7-7D07-4A8A-BB90-139269754AE5}" type="datetimeFigureOut">
              <a:rPr lang="es-ES" smtClean="0"/>
              <a:pPr/>
              <a:t>25/10/2013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D065D-4742-4F1B-9E76-5EF0DD50795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12661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s-ES" dirty="0" smtClean="0"/>
              <a:t>La </a:t>
            </a:r>
            <a:r>
              <a:rPr lang="es-ES" dirty="0" err="1" smtClean="0"/>
              <a:t>respiració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/>
          <a:lstStyle/>
          <a:p>
            <a:pPr algn="just"/>
            <a:r>
              <a:rPr lang="es-ES" dirty="0" err="1" smtClean="0"/>
              <a:t>F</a:t>
            </a:r>
            <a:r>
              <a:rPr lang="es-ES" dirty="0" err="1" smtClean="0"/>
              <a:t>unció</a:t>
            </a:r>
            <a:r>
              <a:rPr lang="es-ES" dirty="0" smtClean="0"/>
              <a:t> vital </a:t>
            </a:r>
            <a:r>
              <a:rPr lang="es-ES" dirty="0" err="1" smtClean="0"/>
              <a:t>dels</a:t>
            </a:r>
            <a:r>
              <a:rPr lang="es-ES" dirty="0" smtClean="0"/>
              <a:t> </a:t>
            </a:r>
            <a:r>
              <a:rPr lang="es-ES" dirty="0" err="1"/>
              <a:t>éssers</a:t>
            </a:r>
            <a:r>
              <a:rPr lang="es-ES" dirty="0"/>
              <a:t> </a:t>
            </a:r>
            <a:r>
              <a:rPr lang="es-ES" dirty="0" err="1" smtClean="0"/>
              <a:t>vius</a:t>
            </a:r>
            <a:r>
              <a:rPr lang="es-ES" dirty="0" smtClean="0"/>
              <a:t>.  </a:t>
            </a:r>
          </a:p>
          <a:p>
            <a:pPr algn="just"/>
            <a:r>
              <a:rPr lang="es-ES" dirty="0" smtClean="0"/>
              <a:t>Es </a:t>
            </a:r>
            <a:r>
              <a:rPr lang="es-ES" dirty="0" err="1" smtClean="0"/>
              <a:t>realitza</a:t>
            </a:r>
            <a:r>
              <a:rPr lang="es-ES" dirty="0" smtClean="0"/>
              <a:t> de la </a:t>
            </a:r>
            <a:r>
              <a:rPr lang="es-ES" dirty="0" err="1" smtClean="0"/>
              <a:t>següent</a:t>
            </a:r>
            <a:r>
              <a:rPr lang="es-ES" dirty="0" smtClean="0"/>
              <a:t> manera: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		</a:t>
            </a:r>
            <a:r>
              <a:rPr lang="es-ES" dirty="0"/>
              <a:t>	</a:t>
            </a:r>
            <a:endParaRPr lang="es-ES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95536" y="2589591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ES" sz="3200" b="1" dirty="0" err="1">
                <a:solidFill>
                  <a:srgbClr val="FFFF00"/>
                </a:solidFill>
              </a:rPr>
              <a:t>captació</a:t>
            </a:r>
            <a:r>
              <a:rPr lang="es-ES" sz="3200" b="1" dirty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d'oxigen</a:t>
            </a:r>
            <a:r>
              <a:rPr lang="es-ES" sz="3200" b="1" dirty="0" smtClean="0">
                <a:solidFill>
                  <a:srgbClr val="FFFF00"/>
                </a:solidFill>
              </a:rPr>
              <a:t> i </a:t>
            </a:r>
            <a:r>
              <a:rPr lang="es-ES" sz="3200" b="1" dirty="0" err="1" smtClean="0">
                <a:solidFill>
                  <a:srgbClr val="FFFF00"/>
                </a:solidFill>
              </a:rPr>
              <a:t>matèria</a:t>
            </a:r>
            <a:r>
              <a:rPr lang="es-ES" sz="3200" b="1" dirty="0" smtClean="0">
                <a:solidFill>
                  <a:srgbClr val="FFFF00"/>
                </a:solidFill>
              </a:rPr>
              <a:t> </a:t>
            </a:r>
            <a:r>
              <a:rPr lang="es-ES" sz="3200" b="1" dirty="0" err="1" smtClean="0">
                <a:solidFill>
                  <a:srgbClr val="FFFF00"/>
                </a:solidFill>
              </a:rPr>
              <a:t>orgànica</a:t>
            </a:r>
            <a:r>
              <a:rPr lang="es-ES" sz="3200" b="1" dirty="0" smtClean="0">
                <a:solidFill>
                  <a:srgbClr val="FFFF00"/>
                </a:solidFill>
              </a:rPr>
              <a:t>,         </a:t>
            </a:r>
            <a:r>
              <a:rPr lang="es-ES" dirty="0" smtClean="0"/>
              <a:t>del </a:t>
            </a:r>
            <a:r>
              <a:rPr lang="es-ES" dirty="0" err="1"/>
              <a:t>medi</a:t>
            </a:r>
            <a:r>
              <a:rPr lang="es-ES" dirty="0"/>
              <a:t> </a:t>
            </a:r>
            <a:r>
              <a:rPr lang="es-ES" dirty="0" err="1" smtClean="0"/>
              <a:t>extern</a:t>
            </a:r>
            <a:r>
              <a:rPr lang="es-ES" dirty="0" smtClean="0"/>
              <a:t>                                    </a:t>
            </a:r>
            <a:endParaRPr lang="es-ES" dirty="0" smtClean="0"/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ES" sz="3200" dirty="0" err="1" smtClean="0">
                <a:solidFill>
                  <a:srgbClr val="FFFF00"/>
                </a:solidFill>
              </a:rPr>
              <a:t>l'</a:t>
            </a:r>
            <a:r>
              <a:rPr lang="es-ES" sz="3200" b="1" dirty="0" err="1" smtClean="0">
                <a:solidFill>
                  <a:srgbClr val="FFFF00"/>
                </a:solidFill>
              </a:rPr>
              <a:t>expulsió</a:t>
            </a:r>
            <a:r>
              <a:rPr lang="es-ES" sz="3200" b="1" dirty="0" smtClean="0">
                <a:solidFill>
                  <a:srgbClr val="FFFF00"/>
                </a:solidFill>
              </a:rPr>
              <a:t> de </a:t>
            </a:r>
            <a:r>
              <a:rPr lang="es-ES" sz="3200" b="1" dirty="0" err="1">
                <a:solidFill>
                  <a:srgbClr val="FFFF00"/>
                </a:solidFill>
              </a:rPr>
              <a:t>diòxid</a:t>
            </a:r>
            <a:r>
              <a:rPr lang="es-ES" sz="3200" b="1" dirty="0">
                <a:solidFill>
                  <a:srgbClr val="FFFF00"/>
                </a:solidFill>
              </a:rPr>
              <a:t> de </a:t>
            </a:r>
            <a:r>
              <a:rPr lang="es-ES" sz="3200" b="1" dirty="0" err="1">
                <a:solidFill>
                  <a:srgbClr val="FFFF00"/>
                </a:solidFill>
              </a:rPr>
              <a:t>carboni</a:t>
            </a:r>
            <a:r>
              <a:rPr lang="es-ES" sz="3200" b="1" dirty="0">
                <a:solidFill>
                  <a:srgbClr val="FFFF00"/>
                </a:solidFill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</a:rPr>
              <a:t>i </a:t>
            </a:r>
            <a:r>
              <a:rPr lang="es-ES" sz="3200" b="1" dirty="0" smtClean="0">
                <a:solidFill>
                  <a:srgbClr val="FFFF00"/>
                </a:solidFill>
              </a:rPr>
              <a:t>H</a:t>
            </a:r>
            <a:r>
              <a:rPr lang="es-ES" sz="3200" b="1" baseline="-25000" dirty="0" smtClean="0">
                <a:solidFill>
                  <a:srgbClr val="FFFF00"/>
                </a:solidFill>
              </a:rPr>
              <a:t>2</a:t>
            </a:r>
            <a:r>
              <a:rPr lang="es-ES" sz="3200" b="1" dirty="0" smtClean="0">
                <a:solidFill>
                  <a:srgbClr val="FFFF00"/>
                </a:solidFill>
              </a:rPr>
              <a:t>O,      </a:t>
            </a:r>
            <a:r>
              <a:rPr lang="es-ES" dirty="0" err="1" smtClean="0"/>
              <a:t>produït</a:t>
            </a:r>
            <a:r>
              <a:rPr lang="es-ES" dirty="0" smtClean="0"/>
              <a:t> </a:t>
            </a:r>
            <a:r>
              <a:rPr lang="es-ES" dirty="0" err="1"/>
              <a:t>pel</a:t>
            </a:r>
            <a:r>
              <a:rPr lang="es-ES" dirty="0"/>
              <a:t> </a:t>
            </a:r>
            <a:r>
              <a:rPr lang="es-ES" dirty="0" err="1" smtClean="0"/>
              <a:t>metabolisme</a:t>
            </a:r>
            <a:endParaRPr lang="es-ES" sz="3200" dirty="0" smtClean="0"/>
          </a:p>
          <a:p>
            <a:pPr marL="1371600" lvl="2" indent="-457200" algn="just">
              <a:buFont typeface="Arial" panose="020B0604020202020204" pitchFamily="34" charset="0"/>
              <a:buChar char="•"/>
            </a:pPr>
            <a:r>
              <a:rPr lang="es-ES" sz="3200" dirty="0" smtClean="0"/>
              <a:t> </a:t>
            </a:r>
            <a:r>
              <a:rPr lang="es-ES" sz="3200" dirty="0" err="1"/>
              <a:t>L'oxigen</a:t>
            </a:r>
            <a:r>
              <a:rPr lang="es-ES" sz="3200" dirty="0"/>
              <a:t> </a:t>
            </a:r>
            <a:r>
              <a:rPr lang="es-ES" sz="3200" dirty="0" err="1"/>
              <a:t>serà</a:t>
            </a:r>
            <a:r>
              <a:rPr lang="es-ES" sz="3200" dirty="0"/>
              <a:t> </a:t>
            </a:r>
            <a:r>
              <a:rPr lang="es-ES" sz="3200" dirty="0" err="1"/>
              <a:t>utilitzat</a:t>
            </a:r>
            <a:r>
              <a:rPr lang="es-ES" sz="3200" dirty="0"/>
              <a:t> per les </a:t>
            </a:r>
            <a:r>
              <a:rPr lang="es-ES" sz="3200" dirty="0" err="1"/>
              <a:t>cèl·lules</a:t>
            </a:r>
            <a:r>
              <a:rPr lang="es-ES" sz="3200" dirty="0"/>
              <a:t> per a </a:t>
            </a:r>
            <a:r>
              <a:rPr lang="es-ES" sz="3200" dirty="0">
                <a:solidFill>
                  <a:srgbClr val="FFFF00"/>
                </a:solidFill>
              </a:rPr>
              <a:t>la </a:t>
            </a:r>
            <a:r>
              <a:rPr lang="es-ES" sz="3200" b="1" dirty="0" err="1">
                <a:solidFill>
                  <a:srgbClr val="FFFF00"/>
                </a:solidFill>
              </a:rPr>
              <a:t>combustió</a:t>
            </a:r>
            <a:r>
              <a:rPr lang="es-ES" sz="3200" b="1" dirty="0">
                <a:solidFill>
                  <a:srgbClr val="FFFF00"/>
                </a:solidFill>
              </a:rPr>
              <a:t> de la </a:t>
            </a:r>
            <a:r>
              <a:rPr lang="es-ES" sz="3200" b="1" dirty="0" err="1">
                <a:solidFill>
                  <a:srgbClr val="FFFF00"/>
                </a:solidFill>
              </a:rPr>
              <a:t>matèria</a:t>
            </a:r>
            <a:r>
              <a:rPr lang="es-ES" sz="3200" b="1" dirty="0">
                <a:solidFill>
                  <a:srgbClr val="FFFF00"/>
                </a:solidFill>
              </a:rPr>
              <a:t> </a:t>
            </a:r>
            <a:r>
              <a:rPr lang="es-ES" sz="3200" b="1" dirty="0" err="1">
                <a:solidFill>
                  <a:srgbClr val="FFFF00"/>
                </a:solidFill>
              </a:rPr>
              <a:t>orgànica</a:t>
            </a:r>
            <a:r>
              <a:rPr lang="es-ES" sz="3200" b="1" dirty="0">
                <a:solidFill>
                  <a:srgbClr val="FFFF00"/>
                </a:solidFill>
              </a:rPr>
              <a:t> </a:t>
            </a:r>
            <a:r>
              <a:rPr lang="es-ES" sz="3200" dirty="0">
                <a:solidFill>
                  <a:srgbClr val="FFFF00"/>
                </a:solidFill>
              </a:rPr>
              <a:t>i </a:t>
            </a:r>
            <a:r>
              <a:rPr lang="es-ES" sz="3200" dirty="0" err="1">
                <a:solidFill>
                  <a:srgbClr val="FFFF00"/>
                </a:solidFill>
              </a:rPr>
              <a:t>l'</a:t>
            </a:r>
            <a:r>
              <a:rPr lang="es-ES" sz="3200" b="1" dirty="0" err="1">
                <a:solidFill>
                  <a:srgbClr val="FFFF00"/>
                </a:solidFill>
              </a:rPr>
              <a:t>obtenció</a:t>
            </a:r>
            <a:r>
              <a:rPr lang="es-ES" sz="3200" b="1" dirty="0">
                <a:solidFill>
                  <a:srgbClr val="FFFF00"/>
                </a:solidFill>
              </a:rPr>
              <a:t> de </a:t>
            </a:r>
            <a:r>
              <a:rPr lang="es-ES" sz="3200" b="1" dirty="0" err="1">
                <a:solidFill>
                  <a:srgbClr val="FFFF00"/>
                </a:solidFill>
              </a:rPr>
              <a:t>l'energia</a:t>
            </a:r>
            <a:r>
              <a:rPr lang="es-ES" sz="3200" b="1" dirty="0">
                <a:solidFill>
                  <a:srgbClr val="FFFF00"/>
                </a:solidFill>
              </a:rPr>
              <a:t> </a:t>
            </a:r>
            <a:r>
              <a:rPr lang="es-ES" sz="3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 algn="just"/>
            <a:r>
              <a:rPr lang="es-ES" sz="3200" dirty="0" smtClean="0"/>
              <a:t>El </a:t>
            </a:r>
            <a:r>
              <a:rPr lang="es-ES" sz="3200" dirty="0" smtClean="0"/>
              <a:t>sistema </a:t>
            </a:r>
            <a:r>
              <a:rPr lang="es-ES" sz="3200" dirty="0" err="1" smtClean="0"/>
              <a:t>respiratori</a:t>
            </a:r>
            <a:r>
              <a:rPr lang="es-ES" sz="3200" dirty="0" smtClean="0"/>
              <a:t> </a:t>
            </a:r>
            <a:r>
              <a:rPr lang="es-ES" sz="3200" dirty="0" err="1" smtClean="0"/>
              <a:t>està</a:t>
            </a:r>
            <a:r>
              <a:rPr lang="es-ES" sz="3200" dirty="0" smtClean="0"/>
              <a:t> </a:t>
            </a:r>
            <a:r>
              <a:rPr lang="es-ES" sz="3200" dirty="0" err="1" smtClean="0"/>
              <a:t>adequat</a:t>
            </a:r>
            <a:r>
              <a:rPr lang="es-ES" sz="3200" dirty="0" smtClean="0"/>
              <a:t> al </a:t>
            </a:r>
            <a:r>
              <a:rPr lang="es-ES" sz="3200" dirty="0" err="1" smtClean="0"/>
              <a:t>tipus</a:t>
            </a:r>
            <a:r>
              <a:rPr lang="es-ES" sz="3200" dirty="0" smtClean="0"/>
              <a:t> de </a:t>
            </a:r>
            <a:r>
              <a:rPr lang="es-ES" sz="3200" dirty="0" err="1" smtClean="0"/>
              <a:t>respiració</a:t>
            </a:r>
            <a:r>
              <a:rPr lang="es-ES" sz="3200" dirty="0" smtClean="0"/>
              <a:t> de cada animal.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xmlns="" val="27184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39356"/>
            <a:ext cx="5544616" cy="4958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50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1700808"/>
            <a:ext cx="6840760" cy="72008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TIPUS DE RESPIRACIÓ DELS ANIMALS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3356992"/>
            <a:ext cx="6400800" cy="2160240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Respiració</a:t>
            </a:r>
            <a:r>
              <a:rPr lang="es-ES" dirty="0" smtClean="0"/>
              <a:t> </a:t>
            </a:r>
            <a:r>
              <a:rPr lang="es-ES" dirty="0" err="1" smtClean="0"/>
              <a:t>cutània</a:t>
            </a:r>
            <a:endParaRPr lang="es-ES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Respiració</a:t>
            </a:r>
            <a:r>
              <a:rPr lang="es-ES" dirty="0" smtClean="0"/>
              <a:t> branquial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Respiració</a:t>
            </a:r>
            <a:r>
              <a:rPr lang="es-ES" dirty="0" smtClean="0"/>
              <a:t> traqueal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dirty="0" err="1" smtClean="0"/>
              <a:t>Respiració</a:t>
            </a:r>
            <a:r>
              <a:rPr lang="es-ES" dirty="0" smtClean="0"/>
              <a:t> pulmonar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xmlns="" val="111866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Respiració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cutània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404664"/>
            <a:ext cx="8291264" cy="4353347"/>
          </a:xfrm>
        </p:spPr>
        <p:txBody>
          <a:bodyPr>
            <a:normAutofit/>
          </a:bodyPr>
          <a:lstStyle/>
          <a:p>
            <a:endParaRPr lang="es-ES" dirty="0"/>
          </a:p>
          <a:p>
            <a:pPr algn="just"/>
            <a:r>
              <a:rPr lang="es-ES" dirty="0" err="1" smtClean="0"/>
              <a:t>L'intercanvi</a:t>
            </a:r>
            <a:r>
              <a:rPr lang="es-ES" dirty="0" smtClean="0"/>
              <a:t> </a:t>
            </a:r>
            <a:r>
              <a:rPr lang="es-ES" dirty="0"/>
              <a:t>de </a:t>
            </a:r>
            <a:r>
              <a:rPr lang="es-ES" dirty="0" err="1" smtClean="0"/>
              <a:t>gasos</a:t>
            </a:r>
            <a:r>
              <a:rPr lang="es-ES" dirty="0" smtClean="0"/>
              <a:t> es </a:t>
            </a:r>
            <a:r>
              <a:rPr lang="es-ES" dirty="0"/>
              <a:t>fa a través de </a:t>
            </a:r>
            <a:r>
              <a:rPr lang="es-ES" b="1" dirty="0" smtClean="0"/>
              <a:t>la </a:t>
            </a:r>
            <a:r>
              <a:rPr lang="es-ES" b="1" dirty="0" err="1"/>
              <a:t>paret</a:t>
            </a:r>
            <a:r>
              <a:rPr lang="es-ES" b="1" dirty="0"/>
              <a:t> </a:t>
            </a:r>
            <a:r>
              <a:rPr lang="es-ES" b="1" dirty="0" smtClean="0"/>
              <a:t>    del </a:t>
            </a:r>
            <a:r>
              <a:rPr lang="es-ES" b="1" dirty="0" err="1"/>
              <a:t>cos</a:t>
            </a:r>
            <a:r>
              <a:rPr lang="es-ES" dirty="0"/>
              <a:t>, que es </a:t>
            </a:r>
            <a:r>
              <a:rPr lang="es-ES" dirty="0" err="1"/>
              <a:t>troba</a:t>
            </a:r>
            <a:r>
              <a:rPr lang="es-ES" dirty="0"/>
              <a:t> </a:t>
            </a:r>
            <a:r>
              <a:rPr lang="es-ES" dirty="0" err="1" smtClean="0"/>
              <a:t>molt</a:t>
            </a:r>
            <a:r>
              <a:rPr lang="es-ES" dirty="0" smtClean="0"/>
              <a:t> </a:t>
            </a:r>
            <a:r>
              <a:rPr lang="es-ES" dirty="0"/>
              <a:t>irrigada per vasos </a:t>
            </a:r>
            <a:r>
              <a:rPr lang="es-ES" dirty="0" err="1" smtClean="0"/>
              <a:t>sanguinis</a:t>
            </a:r>
            <a:r>
              <a:rPr lang="es-ES" dirty="0" smtClean="0"/>
              <a:t>. </a:t>
            </a:r>
          </a:p>
          <a:p>
            <a:pPr algn="just"/>
            <a:r>
              <a:rPr lang="es-ES" dirty="0" smtClean="0"/>
              <a:t>La </a:t>
            </a:r>
            <a:r>
              <a:rPr lang="es-ES" dirty="0"/>
              <a:t>presenten </a:t>
            </a:r>
            <a:r>
              <a:rPr lang="es-ES" dirty="0" err="1"/>
              <a:t>animals</a:t>
            </a:r>
            <a:r>
              <a:rPr lang="es-ES" dirty="0"/>
              <a:t> </a:t>
            </a:r>
            <a:r>
              <a:rPr lang="es-ES" dirty="0" err="1" smtClean="0"/>
              <a:t>senzills</a:t>
            </a:r>
            <a:r>
              <a:rPr lang="es-ES" dirty="0" smtClean="0"/>
              <a:t> </a:t>
            </a:r>
            <a:r>
              <a:rPr lang="es-ES" dirty="0"/>
              <a:t>i </a:t>
            </a:r>
            <a:r>
              <a:rPr lang="es-ES" dirty="0" err="1"/>
              <a:t>generalment</a:t>
            </a:r>
            <a:r>
              <a:rPr lang="es-ES" dirty="0"/>
              <a:t> de </a:t>
            </a:r>
            <a:r>
              <a:rPr lang="es-ES" b="1" dirty="0"/>
              <a:t>talla </a:t>
            </a:r>
            <a:r>
              <a:rPr lang="es-ES" b="1" dirty="0" err="1"/>
              <a:t>petita</a:t>
            </a:r>
            <a:r>
              <a:rPr lang="es-ES" dirty="0"/>
              <a:t>. La </a:t>
            </a:r>
            <a:r>
              <a:rPr lang="es-ES" dirty="0" err="1"/>
              <a:t>majoria</a:t>
            </a:r>
            <a:r>
              <a:rPr lang="es-ES" dirty="0"/>
              <a:t>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 smtClean="0"/>
              <a:t>d’ambients</a:t>
            </a:r>
            <a:r>
              <a:rPr lang="es-ES" dirty="0" smtClean="0"/>
              <a:t>  </a:t>
            </a:r>
            <a:r>
              <a:rPr lang="es-ES" b="1" dirty="0" err="1"/>
              <a:t>aquàtics</a:t>
            </a:r>
            <a:r>
              <a:rPr lang="es-ES" b="1" dirty="0"/>
              <a:t> o terrestres </a:t>
            </a:r>
            <a:r>
              <a:rPr lang="es-ES" b="1" dirty="0" err="1"/>
              <a:t>amb</a:t>
            </a:r>
            <a:r>
              <a:rPr lang="es-ES" b="1" dirty="0"/>
              <a:t> un </a:t>
            </a:r>
            <a:r>
              <a:rPr lang="es-ES" b="1" dirty="0" err="1"/>
              <a:t>alt</a:t>
            </a:r>
            <a:r>
              <a:rPr lang="es-ES" b="1" dirty="0"/>
              <a:t> </a:t>
            </a:r>
            <a:r>
              <a:rPr lang="es-ES" b="1" dirty="0" err="1"/>
              <a:t>grau</a:t>
            </a:r>
            <a:r>
              <a:rPr lang="es-ES" b="1" dirty="0"/>
              <a:t> </a:t>
            </a:r>
            <a:r>
              <a:rPr lang="es-ES" b="1" dirty="0" err="1"/>
              <a:t>d'humitat</a:t>
            </a:r>
            <a:r>
              <a:rPr lang="es-ES" dirty="0"/>
              <a:t>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7125"/>
            <a:ext cx="2037470" cy="152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715" y="4507125"/>
            <a:ext cx="2014715" cy="1523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293096"/>
            <a:ext cx="3492817" cy="2131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4121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Respiració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traqueal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/>
              <a:t>Les </a:t>
            </a:r>
            <a:r>
              <a:rPr lang="es-ES" sz="2800" b="1" dirty="0" err="1" smtClean="0"/>
              <a:t>tràquees</a:t>
            </a:r>
            <a:r>
              <a:rPr lang="es-ES" sz="2800" dirty="0" smtClean="0"/>
              <a:t> </a:t>
            </a:r>
            <a:r>
              <a:rPr lang="es-ES" sz="2800" dirty="0" err="1"/>
              <a:t>consisteixen</a:t>
            </a:r>
            <a:r>
              <a:rPr lang="es-ES" sz="2800" dirty="0"/>
              <a:t> en </a:t>
            </a:r>
            <a:r>
              <a:rPr lang="es-ES" sz="2800" dirty="0" err="1"/>
              <a:t>invaginacions</a:t>
            </a:r>
            <a:r>
              <a:rPr lang="es-ES" sz="2800" dirty="0"/>
              <a:t> del </a:t>
            </a:r>
            <a:r>
              <a:rPr lang="es-ES" sz="2800" dirty="0" err="1"/>
              <a:t>tegument</a:t>
            </a:r>
            <a:r>
              <a:rPr lang="es-ES" sz="2800" dirty="0"/>
              <a:t> en forma de </a:t>
            </a:r>
            <a:r>
              <a:rPr lang="es-ES" sz="2800" dirty="0" err="1"/>
              <a:t>petits</a:t>
            </a:r>
            <a:r>
              <a:rPr lang="es-ES" sz="2800" dirty="0"/>
              <a:t> </a:t>
            </a:r>
            <a:r>
              <a:rPr lang="es-ES" sz="2800" dirty="0" err="1"/>
              <a:t>tubets</a:t>
            </a:r>
            <a:r>
              <a:rPr lang="es-ES" sz="2800" dirty="0"/>
              <a:t> </a:t>
            </a:r>
            <a:r>
              <a:rPr lang="es-ES" sz="2800" dirty="0" err="1"/>
              <a:t>pels</a:t>
            </a:r>
            <a:r>
              <a:rPr lang="es-ES" sz="2800" dirty="0"/>
              <a:t> </a:t>
            </a:r>
            <a:r>
              <a:rPr lang="es-ES" sz="2800" dirty="0" err="1"/>
              <a:t>quals</a:t>
            </a:r>
            <a:r>
              <a:rPr lang="es-ES" sz="2800" dirty="0"/>
              <a:t> circulen </a:t>
            </a:r>
            <a:r>
              <a:rPr lang="es-ES" sz="2800" dirty="0" err="1"/>
              <a:t>els</a:t>
            </a:r>
            <a:r>
              <a:rPr lang="es-ES" sz="2800" dirty="0"/>
              <a:t> </a:t>
            </a:r>
            <a:r>
              <a:rPr lang="es-ES" sz="2800" dirty="0" err="1"/>
              <a:t>gasos</a:t>
            </a:r>
            <a:r>
              <a:rPr lang="es-ES" sz="2800" dirty="0"/>
              <a:t> </a:t>
            </a:r>
            <a:r>
              <a:rPr lang="es-ES" sz="2800" dirty="0" smtClean="0"/>
              <a:t>, </a:t>
            </a:r>
            <a:r>
              <a:rPr lang="es-ES" sz="2800" dirty="0"/>
              <a:t>el </a:t>
            </a:r>
            <a:r>
              <a:rPr lang="es-ES" sz="2800" dirty="0" err="1"/>
              <a:t>transport</a:t>
            </a:r>
            <a:r>
              <a:rPr lang="es-ES" sz="2800" dirty="0"/>
              <a:t> </a:t>
            </a:r>
            <a:r>
              <a:rPr lang="es-ES" sz="2800" dirty="0" err="1"/>
              <a:t>dels</a:t>
            </a:r>
            <a:r>
              <a:rPr lang="es-ES" sz="2800" dirty="0"/>
              <a:t> </a:t>
            </a:r>
            <a:r>
              <a:rPr lang="es-ES" sz="2800" dirty="0" err="1"/>
              <a:t>quals</a:t>
            </a:r>
            <a:r>
              <a:rPr lang="es-ES" sz="2800" dirty="0"/>
              <a:t> </a:t>
            </a:r>
            <a:r>
              <a:rPr lang="es-ES" sz="2800" dirty="0" smtClean="0"/>
              <a:t>queda </a:t>
            </a:r>
            <a:r>
              <a:rPr lang="es-ES" sz="2800" dirty="0" err="1" smtClean="0"/>
              <a:t>totalment</a:t>
            </a:r>
            <a:r>
              <a:rPr lang="es-ES" sz="2800" dirty="0" smtClean="0"/>
              <a:t> </a:t>
            </a:r>
            <a:r>
              <a:rPr lang="es-ES" sz="2800" dirty="0" err="1" smtClean="0"/>
              <a:t>independent</a:t>
            </a:r>
            <a:r>
              <a:rPr lang="es-ES" sz="2800" dirty="0" smtClean="0"/>
              <a:t> </a:t>
            </a:r>
            <a:r>
              <a:rPr lang="es-ES" sz="2800" dirty="0"/>
              <a:t>del sistema </a:t>
            </a:r>
            <a:r>
              <a:rPr lang="es-ES" sz="2800" dirty="0" err="1"/>
              <a:t>circulatori</a:t>
            </a:r>
            <a:r>
              <a:rPr lang="es-ES" sz="2800" dirty="0"/>
              <a:t>.</a:t>
            </a:r>
          </a:p>
          <a:p>
            <a:pPr algn="just"/>
            <a:r>
              <a:rPr lang="es-ES" sz="2800" dirty="0" smtClean="0"/>
              <a:t> </a:t>
            </a:r>
            <a:r>
              <a:rPr lang="es-ES" sz="2800" dirty="0" err="1"/>
              <a:t>Són</a:t>
            </a:r>
            <a:r>
              <a:rPr lang="es-ES" sz="2800" dirty="0"/>
              <a:t> </a:t>
            </a:r>
            <a:r>
              <a:rPr lang="es-ES" sz="2800" dirty="0" err="1"/>
              <a:t>característiques</a:t>
            </a:r>
            <a:r>
              <a:rPr lang="es-ES" sz="2800" dirty="0"/>
              <a:t> </a:t>
            </a:r>
            <a:r>
              <a:rPr lang="es-ES" sz="2800" dirty="0" err="1"/>
              <a:t>dels</a:t>
            </a:r>
            <a:r>
              <a:rPr lang="es-ES" sz="2800" dirty="0"/>
              <a:t> </a:t>
            </a:r>
            <a:r>
              <a:rPr lang="es-ES" sz="2800" b="1" dirty="0" err="1"/>
              <a:t>artròpodes</a:t>
            </a:r>
            <a:r>
              <a:rPr lang="es-ES" sz="2800" b="1" dirty="0"/>
              <a:t> terrestres.</a:t>
            </a:r>
            <a:endParaRPr lang="es-ES" sz="2800" dirty="0"/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61977"/>
            <a:ext cx="3949756" cy="234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47535"/>
            <a:ext cx="4260370" cy="217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668344" y="4437112"/>
            <a:ext cx="1092018" cy="5232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400" dirty="0" err="1" smtClean="0">
                <a:solidFill>
                  <a:schemeClr val="bg1"/>
                </a:solidFill>
              </a:rPr>
              <a:t>Cèl.lules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dels</a:t>
            </a:r>
            <a:r>
              <a:rPr lang="es-ES" sz="1400" dirty="0" smtClean="0">
                <a:solidFill>
                  <a:schemeClr val="bg1"/>
                </a:solidFill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</a:rPr>
              <a:t>teixits</a:t>
            </a:r>
            <a:endParaRPr lang="es-E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9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Respiració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branquial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/>
              <a:t>Es </a:t>
            </a:r>
            <a:r>
              <a:rPr lang="es-ES" dirty="0" err="1" smtClean="0"/>
              <a:t>realitza</a:t>
            </a:r>
            <a:r>
              <a:rPr lang="es-ES" dirty="0" smtClean="0"/>
              <a:t> </a:t>
            </a:r>
            <a:r>
              <a:rPr lang="es-ES" dirty="0" err="1" smtClean="0"/>
              <a:t>gràcies</a:t>
            </a:r>
            <a:r>
              <a:rPr lang="es-ES" dirty="0" smtClean="0"/>
              <a:t> a les </a:t>
            </a:r>
            <a:r>
              <a:rPr lang="es-ES" b="1" dirty="0" err="1" smtClean="0"/>
              <a:t>brànquies</a:t>
            </a:r>
            <a:r>
              <a:rPr lang="es-ES" dirty="0" smtClean="0"/>
              <a:t>, que </a:t>
            </a:r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/>
              <a:t>formacions</a:t>
            </a:r>
            <a:r>
              <a:rPr lang="es-ES" dirty="0"/>
              <a:t> externes que </a:t>
            </a:r>
            <a:r>
              <a:rPr lang="es-ES" dirty="0" err="1" smtClean="0"/>
              <a:t>tenen</a:t>
            </a:r>
            <a:r>
              <a:rPr lang="es-ES" dirty="0" smtClean="0"/>
              <a:t> </a:t>
            </a:r>
            <a:r>
              <a:rPr lang="es-ES" dirty="0" err="1" smtClean="0"/>
              <a:t>molts</a:t>
            </a:r>
            <a:r>
              <a:rPr lang="es-ES" dirty="0" smtClean="0"/>
              <a:t> </a:t>
            </a:r>
            <a:r>
              <a:rPr lang="es-ES" dirty="0" err="1" smtClean="0"/>
              <a:t>grups</a:t>
            </a:r>
            <a:r>
              <a:rPr lang="es-ES" dirty="0" smtClean="0"/>
              <a:t> </a:t>
            </a:r>
            <a:r>
              <a:rPr lang="es-ES" dirty="0" err="1" smtClean="0"/>
              <a:t>d’animals</a:t>
            </a:r>
            <a:r>
              <a:rPr lang="es-ES" dirty="0" smtClean="0"/>
              <a:t>, </a:t>
            </a:r>
            <a:r>
              <a:rPr lang="es-ES" dirty="0" err="1" smtClean="0"/>
              <a:t>generalment</a:t>
            </a:r>
            <a:r>
              <a:rPr lang="es-ES" dirty="0" smtClean="0"/>
              <a:t> </a:t>
            </a:r>
            <a:r>
              <a:rPr lang="es-ES" dirty="0" err="1" smtClean="0"/>
              <a:t>d'ambients</a:t>
            </a:r>
            <a:r>
              <a:rPr lang="es-ES" dirty="0" smtClean="0"/>
              <a:t> </a:t>
            </a:r>
            <a:r>
              <a:rPr lang="es-ES" dirty="0" err="1" smtClean="0"/>
              <a:t>aquàtics</a:t>
            </a:r>
            <a:r>
              <a:rPr lang="es-ES" dirty="0" smtClean="0"/>
              <a:t>. </a:t>
            </a:r>
            <a:r>
              <a:rPr lang="es-ES" dirty="0" err="1" smtClean="0"/>
              <a:t>Aquestes</a:t>
            </a:r>
            <a:r>
              <a:rPr lang="es-ES" dirty="0" smtClean="0"/>
              <a:t> </a:t>
            </a:r>
            <a:r>
              <a:rPr lang="es-ES" dirty="0"/>
              <a:t>capten </a:t>
            </a:r>
            <a:r>
              <a:rPr lang="es-ES" dirty="0" err="1"/>
              <a:t>l'oxigen</a:t>
            </a:r>
            <a:r>
              <a:rPr lang="es-ES" dirty="0"/>
              <a:t> </a:t>
            </a:r>
            <a:r>
              <a:rPr lang="es-ES" dirty="0" err="1"/>
              <a:t>dissolt</a:t>
            </a:r>
            <a:r>
              <a:rPr lang="es-ES" dirty="0"/>
              <a:t> a </a:t>
            </a:r>
            <a:r>
              <a:rPr lang="es-ES" dirty="0" err="1"/>
              <a:t>l'aigua</a:t>
            </a:r>
            <a:r>
              <a:rPr lang="es-ES" dirty="0"/>
              <a:t>. 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5" y="3645024"/>
            <a:ext cx="3032085" cy="306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6876256" y="3645024"/>
            <a:ext cx="86409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Circulació</a:t>
            </a:r>
            <a:r>
              <a:rPr lang="es-ES" sz="1200" dirty="0" smtClean="0">
                <a:solidFill>
                  <a:schemeClr val="bg1"/>
                </a:solidFill>
              </a:rPr>
              <a:t> de </a:t>
            </a:r>
            <a:r>
              <a:rPr lang="es-ES" sz="1200" dirty="0" err="1" smtClean="0">
                <a:solidFill>
                  <a:schemeClr val="bg1"/>
                </a:solidFill>
              </a:rPr>
              <a:t>l’aigua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956376" y="3645024"/>
            <a:ext cx="87184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Sang</a:t>
            </a:r>
            <a:r>
              <a:rPr lang="es-ES" sz="1200" dirty="0" smtClean="0">
                <a:solidFill>
                  <a:schemeClr val="bg1"/>
                </a:solidFill>
              </a:rPr>
              <a:t> rica en </a:t>
            </a:r>
            <a:r>
              <a:rPr lang="es-ES" sz="1200" dirty="0" err="1" smtClean="0">
                <a:solidFill>
                  <a:schemeClr val="bg1"/>
                </a:solidFill>
              </a:rPr>
              <a:t>oxigen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7740352" y="6237312"/>
            <a:ext cx="936104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Circulació</a:t>
            </a:r>
            <a:r>
              <a:rPr lang="es-ES" sz="1200" dirty="0" smtClean="0">
                <a:solidFill>
                  <a:schemeClr val="bg1"/>
                </a:solidFill>
              </a:rPr>
              <a:t> de </a:t>
            </a:r>
            <a:r>
              <a:rPr lang="es-ES" sz="1200" dirty="0" err="1" smtClean="0">
                <a:solidFill>
                  <a:schemeClr val="bg1"/>
                </a:solidFill>
              </a:rPr>
              <a:t>l’aigua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796135" y="3645024"/>
            <a:ext cx="792089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Brànquia</a:t>
            </a:r>
            <a:endParaRPr lang="es-ES" sz="1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64165"/>
            <a:ext cx="3590790" cy="2103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71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Respiració</a:t>
            </a:r>
            <a:r>
              <a:rPr lang="es-E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pulmonar</a:t>
            </a:r>
            <a:endParaRPr lang="es-ES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435280" cy="5069160"/>
          </a:xfrm>
        </p:spPr>
        <p:txBody>
          <a:bodyPr/>
          <a:lstStyle/>
          <a:p>
            <a:endParaRPr lang="es-ES" dirty="0"/>
          </a:p>
          <a:p>
            <a:pPr algn="just"/>
            <a:r>
              <a:rPr lang="es-ES" dirty="0" smtClean="0"/>
              <a:t>Es porta a </a:t>
            </a:r>
            <a:r>
              <a:rPr lang="es-ES" dirty="0" err="1" smtClean="0"/>
              <a:t>terme</a:t>
            </a:r>
            <a:r>
              <a:rPr lang="es-ES" dirty="0" smtClean="0"/>
              <a:t> </a:t>
            </a:r>
            <a:r>
              <a:rPr lang="es-ES" dirty="0" err="1" smtClean="0"/>
              <a:t>gràcies</a:t>
            </a:r>
            <a:r>
              <a:rPr lang="es-ES" dirty="0" smtClean="0"/>
              <a:t> </a:t>
            </a:r>
            <a:r>
              <a:rPr lang="es-ES" dirty="0" err="1" smtClean="0"/>
              <a:t>als</a:t>
            </a:r>
            <a:r>
              <a:rPr lang="es-ES" dirty="0" smtClean="0"/>
              <a:t> </a:t>
            </a:r>
            <a:r>
              <a:rPr lang="es-ES" b="1" dirty="0" err="1" smtClean="0"/>
              <a:t>pulmons</a:t>
            </a:r>
            <a:r>
              <a:rPr lang="es-ES" b="1" dirty="0" smtClean="0"/>
              <a:t> </a:t>
            </a:r>
            <a:r>
              <a:rPr lang="es-ES" dirty="0" smtClean="0"/>
              <a:t>que </a:t>
            </a:r>
            <a:r>
              <a:rPr lang="es-ES" dirty="0" err="1"/>
              <a:t>són</a:t>
            </a:r>
            <a:r>
              <a:rPr lang="es-ES" dirty="0"/>
              <a:t> </a:t>
            </a:r>
            <a:r>
              <a:rPr lang="es-ES" dirty="0" err="1"/>
              <a:t>formacions</a:t>
            </a:r>
            <a:r>
              <a:rPr lang="es-ES" dirty="0"/>
              <a:t> internes que capten </a:t>
            </a:r>
            <a:r>
              <a:rPr lang="es-ES" dirty="0" err="1"/>
              <a:t>l'oxigen</a:t>
            </a:r>
            <a:r>
              <a:rPr lang="es-ES" dirty="0"/>
              <a:t> de </a:t>
            </a:r>
            <a:r>
              <a:rPr lang="es-ES" dirty="0" err="1"/>
              <a:t>l'atmosfera</a:t>
            </a:r>
            <a:r>
              <a:rPr lang="es-ES" dirty="0"/>
              <a:t> </a:t>
            </a:r>
            <a:r>
              <a:rPr lang="es-ES" dirty="0" err="1"/>
              <a:t>amb</a:t>
            </a:r>
            <a:r>
              <a:rPr lang="es-ES" dirty="0"/>
              <a:t> </a:t>
            </a:r>
            <a:r>
              <a:rPr lang="es-ES" dirty="0" smtClean="0"/>
              <a:t>la que </a:t>
            </a:r>
            <a:r>
              <a:rPr lang="es-ES" dirty="0" err="1"/>
              <a:t>estan</a:t>
            </a:r>
            <a:r>
              <a:rPr lang="es-ES" dirty="0"/>
              <a:t> en contacte per alguna obertura. </a:t>
            </a:r>
          </a:p>
          <a:p>
            <a:pPr algn="just"/>
            <a:r>
              <a:rPr lang="es-ES" dirty="0" err="1" smtClean="0"/>
              <a:t>Són</a:t>
            </a:r>
            <a:r>
              <a:rPr lang="es-ES" dirty="0" smtClean="0"/>
              <a:t> </a:t>
            </a:r>
            <a:r>
              <a:rPr lang="es-ES" dirty="0" err="1"/>
              <a:t>característics</a:t>
            </a:r>
            <a:r>
              <a:rPr lang="es-ES" dirty="0"/>
              <a:t> </a:t>
            </a:r>
            <a:r>
              <a:rPr lang="es-ES" dirty="0" err="1"/>
              <a:t>dels</a:t>
            </a:r>
            <a:r>
              <a:rPr lang="es-ES" dirty="0"/>
              <a:t> </a:t>
            </a:r>
            <a:r>
              <a:rPr lang="es-ES" b="1" dirty="0" err="1"/>
              <a:t>vertebrats</a:t>
            </a:r>
            <a:r>
              <a:rPr lang="es-ES" b="1" dirty="0"/>
              <a:t> </a:t>
            </a:r>
            <a:r>
              <a:rPr lang="es-ES" b="1" dirty="0" smtClean="0"/>
              <a:t>terrestres.</a:t>
            </a:r>
            <a:endParaRPr lang="es-ES" dirty="0"/>
          </a:p>
          <a:p>
            <a:pPr algn="just"/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2448272" cy="22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160729"/>
            <a:ext cx="2355155" cy="232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3" y="4437112"/>
            <a:ext cx="914995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Tràquea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45520" y="5445224"/>
            <a:ext cx="622624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Pulmó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347864" y="6481936"/>
            <a:ext cx="2355155" cy="3760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Pulmons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d’un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amfibi</a:t>
            </a:r>
            <a:endParaRPr lang="es-ES" dirty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06071"/>
            <a:ext cx="2859210" cy="257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8028384" y="4160729"/>
            <a:ext cx="84298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Sacs</a:t>
            </a:r>
            <a:r>
              <a:rPr lang="es-ES" sz="1200" dirty="0" smtClean="0">
                <a:solidFill>
                  <a:schemeClr val="bg1"/>
                </a:solidFill>
              </a:rPr>
              <a:t> </a:t>
            </a:r>
            <a:r>
              <a:rPr lang="es-ES" sz="1200" dirty="0" err="1" smtClean="0">
                <a:solidFill>
                  <a:schemeClr val="bg1"/>
                </a:solidFill>
              </a:rPr>
              <a:t>aèris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96336" y="5722223"/>
            <a:ext cx="853541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pulmó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868144" y="4022229"/>
            <a:ext cx="792088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sz="1200" dirty="0" err="1" smtClean="0">
                <a:solidFill>
                  <a:schemeClr val="bg1"/>
                </a:solidFill>
              </a:rPr>
              <a:t>tràquea</a:t>
            </a:r>
            <a:endParaRPr lang="es-ES" sz="1200" dirty="0">
              <a:solidFill>
                <a:schemeClr val="bg1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6012160" y="6481936"/>
            <a:ext cx="2859210" cy="3760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Pulmons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d’una</a:t>
            </a:r>
            <a:r>
              <a:rPr lang="es-ES" dirty="0" smtClean="0">
                <a:solidFill>
                  <a:schemeClr val="bg1"/>
                </a:solidFill>
              </a:rPr>
              <a:t>  </a:t>
            </a:r>
            <a:r>
              <a:rPr lang="es-ES" dirty="0" err="1" smtClean="0">
                <a:solidFill>
                  <a:schemeClr val="bg1"/>
                </a:solidFill>
              </a:rPr>
              <a:t>au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39552" y="6481936"/>
            <a:ext cx="2355155" cy="37606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" dirty="0" err="1" smtClean="0">
                <a:solidFill>
                  <a:schemeClr val="bg1"/>
                </a:solidFill>
              </a:rPr>
              <a:t>Pulmons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d’un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mamífer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6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2AD7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260</Words>
  <Application>Microsoft Office PowerPoint</Application>
  <PresentationFormat>Presentación en pantalla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La respiració:</vt:lpstr>
      <vt:lpstr>Diapositiva 2</vt:lpstr>
      <vt:lpstr>TIPUS DE RESPIRACIÓ DELS ANIMALS</vt:lpstr>
      <vt:lpstr>Respiració cutània</vt:lpstr>
      <vt:lpstr>Respiració traqueal</vt:lpstr>
      <vt:lpstr>Respiració branquial</vt:lpstr>
      <vt:lpstr>Respiració pulmonar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TIPUS DE RESPIRACIÓ DELS ANIMALS</dc:title>
  <dc:creator>Vaio Paquits</dc:creator>
  <cp:lastModifiedBy>Planellas</cp:lastModifiedBy>
  <cp:revision>17</cp:revision>
  <dcterms:created xsi:type="dcterms:W3CDTF">2013-10-14T17:34:10Z</dcterms:created>
  <dcterms:modified xsi:type="dcterms:W3CDTF">2013-10-25T20:12:32Z</dcterms:modified>
</cp:coreProperties>
</file>