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263" r:id="rId3"/>
    <p:sldId id="314" r:id="rId4"/>
    <p:sldId id="315" r:id="rId5"/>
    <p:sldId id="318" r:id="rId6"/>
    <p:sldId id="291" r:id="rId7"/>
    <p:sldId id="333" r:id="rId8"/>
    <p:sldId id="328" r:id="rId9"/>
    <p:sldId id="329" r:id="rId10"/>
    <p:sldId id="330" r:id="rId11"/>
    <p:sldId id="331" r:id="rId12"/>
    <p:sldId id="332" r:id="rId13"/>
    <p:sldId id="298" r:id="rId14"/>
    <p:sldId id="312" r:id="rId15"/>
    <p:sldId id="313" r:id="rId16"/>
    <p:sldId id="304" r:id="rId17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7491" autoAdjust="0"/>
  </p:normalViewPr>
  <p:slideViewPr>
    <p:cSldViewPr>
      <p:cViewPr>
        <p:scale>
          <a:sx n="117" d="100"/>
          <a:sy n="117" d="100"/>
        </p:scale>
        <p:origin x="-7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80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4D76A15-BD25-4A68-B439-5D5EA0138D6A}" type="datetimeFigureOut">
              <a:rPr lang="ca-ES"/>
              <a:pPr>
                <a:defRPr/>
              </a:pPr>
              <a:t>03/03/2015</a:t>
            </a:fld>
            <a:endParaRPr lang="ca-E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3463F05-8903-4501-8F17-2DEBD457515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235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Feu clic aquí per editar els estils de text del patró</a:t>
            </a:r>
          </a:p>
          <a:p>
            <a:pPr lvl="1"/>
            <a:r>
              <a:rPr lang="ca-ES" noProof="0" smtClean="0"/>
              <a:t>Segon nivell</a:t>
            </a:r>
          </a:p>
          <a:p>
            <a:pPr lvl="2"/>
            <a:r>
              <a:rPr lang="ca-ES" noProof="0" smtClean="0"/>
              <a:t>Tercer nivell</a:t>
            </a:r>
          </a:p>
          <a:p>
            <a:pPr lvl="3"/>
            <a:r>
              <a:rPr lang="ca-ES" noProof="0" smtClean="0"/>
              <a:t>Quart nivell</a:t>
            </a:r>
          </a:p>
          <a:p>
            <a:pPr lvl="4"/>
            <a:r>
              <a:rPr lang="ca-ES" noProof="0" smtClean="0"/>
              <a:t>Cinquè nivell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24BFCE-E70A-4DF7-ABEB-97E914D6C25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82086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34F0C-869F-4F95-985B-DCF2F6171A6B}" type="slidenum">
              <a:rPr lang="ca-ES" altLang="es-ES" smtClean="0"/>
              <a:pPr eaLnBrk="1" hangingPunct="1"/>
              <a:t>1</a:t>
            </a:fld>
            <a:endParaRPr lang="ca-ES" altLang="es-ES" smtClean="0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EBF74AD-B8BE-4C5F-A7E7-9FB87AA13505}" type="slidenum">
              <a:rPr lang="ca-ES" altLang="es-ES" sz="1200"/>
              <a:pPr algn="r" eaLnBrk="1" hangingPunct="1"/>
              <a:t>1</a:t>
            </a:fld>
            <a:endParaRPr lang="ca-ES" altLang="es-ES" sz="1200"/>
          </a:p>
        </p:txBody>
      </p:sp>
      <p:sp>
        <p:nvSpPr>
          <p:cNvPr id="2458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7CE98F-AF15-4695-ADA7-6620289A88AE}" type="slidenum">
              <a:rPr lang="ca-ES" altLang="es-ES" smtClean="0"/>
              <a:pPr eaLnBrk="1" hangingPunct="1"/>
              <a:t>2</a:t>
            </a:fld>
            <a:endParaRPr lang="ca-ES" altLang="es-ES" smtClean="0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25604" name="Rectangle 3"/>
          <p:cNvSpPr>
            <a:spLocks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D7078-2ECF-48FB-9D6E-63FD5D1CD92A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9999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6B6B-4CEA-4DA3-B195-BFADDE7B6C4A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016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D00C-D361-4B75-A916-71CBAC278831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85853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B9F71-F156-422A-9FBF-AB310324669F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416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8F6DC-BB8C-478D-90A4-311C19A7F20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4800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AAE41-84F3-4FAD-9942-84C921783BD5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4784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607AE-23CD-420F-B68C-70CF876D5A57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0534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E26FC-B062-4CFF-89A1-425A34D2A6A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9600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8AE38-2927-4096-AF2C-D8108EC8E18C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4548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462C-5A7D-439C-82B5-C668877B9C14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9369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EF18A-4FD3-4013-B294-B8BF0636FEF5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3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8A625-36EF-4C0B-8D3E-0298F8EB562D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946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Feu clic aquí per editar l'estil de títol del patró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Feu clic aquí per editar els estils de text del patró</a:t>
            </a:r>
          </a:p>
          <a:p>
            <a:pPr lvl="1"/>
            <a:r>
              <a:rPr lang="ca-ES" altLang="es-ES" smtClean="0"/>
              <a:t>Segon nivell</a:t>
            </a:r>
          </a:p>
          <a:p>
            <a:pPr lvl="2"/>
            <a:r>
              <a:rPr lang="ca-ES" altLang="es-ES" smtClean="0"/>
              <a:t>Tercer nivell</a:t>
            </a:r>
          </a:p>
          <a:p>
            <a:pPr lvl="3"/>
            <a:r>
              <a:rPr lang="ca-ES" altLang="es-ES" smtClean="0"/>
              <a:t>Quart nivell</a:t>
            </a:r>
          </a:p>
          <a:p>
            <a:pPr lvl="4"/>
            <a:r>
              <a:rPr lang="ca-ES" altLang="es-ES" smtClean="0"/>
              <a:t>Cinquè nivell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29F2A32-DAAC-4A6D-B440-0002C97A25A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20.gencat.cat/portal/site/Educacio/menuitem.bbc1f5bf54508b0ae244968bb0c0e1a0/?vgnextoid=37448c080cedd110VgnVCM1000008d0c1e0aRCRD&amp;vgnextchannel=37448c080cedd110VgnVCM1000008d0c1e0aRCRD&amp;vgnextfmt=defaul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xtec.cat/" TargetMode="External"/><Relationship Id="rId4" Type="http://schemas.openxmlformats.org/officeDocument/2006/relationships/hyperlink" Target="http://www.xtec.net/fp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20.gencat.cat/portal/site/ensenyament/menuitem.75e1c94eb5dd9e184ed22010b0c0e1a0/?vgnextoid=7e4fc98baff95310VgnVCM2000009b0c1e0aRCRD&amp;appInstanceName=defaul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Multiesport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4868863"/>
            <a:ext cx="356235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339975" y="274638"/>
            <a:ext cx="6346825" cy="706437"/>
          </a:xfrm>
        </p:spPr>
        <p:txBody>
          <a:bodyPr anchor="t"/>
          <a:lstStyle/>
          <a:p>
            <a:pPr algn="r" eaLnBrk="1" hangingPunct="1"/>
            <a:r>
              <a:rPr lang="ca-ES" altLang="es-ES" sz="4000" b="1" smtClean="0">
                <a:solidFill>
                  <a:srgbClr val="FF9933"/>
                </a:solidFill>
                <a:latin typeface="Century Gothic" pitchFamily="34" charset="0"/>
              </a:rPr>
              <a:t>La Formació Professional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709863"/>
            <a:ext cx="8229600" cy="3095625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a-ES" altLang="es-ES" smtClean="0">
                <a:latin typeface="Century Gothic" pitchFamily="34" charset="0"/>
              </a:rPr>
              <a:t>Informació genèrica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a-ES" altLang="es-ES" smtClean="0">
                <a:latin typeface="Century Gothic" pitchFamily="34" charset="0"/>
              </a:rPr>
              <a:t>Les proves d’accés (PA)</a:t>
            </a:r>
          </a:p>
        </p:txBody>
      </p:sp>
      <p:pic>
        <p:nvPicPr>
          <p:cNvPr id="2053" name="Picture 6" descr="logoro2trans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216058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Simbols F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1314450"/>
            <a:ext cx="55626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671513" y="0"/>
            <a:ext cx="8472487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a-ES" sz="36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CFGS</a:t>
            </a:r>
          </a:p>
        </p:txBody>
      </p:sp>
      <p:sp>
        <p:nvSpPr>
          <p:cNvPr id="15364" name="3 Rectángulo"/>
          <p:cNvSpPr>
            <a:spLocks noChangeArrowheads="1"/>
          </p:cNvSpPr>
          <p:nvPr/>
        </p:nvSpPr>
        <p:spPr bwMode="auto">
          <a:xfrm>
            <a:off x="857250" y="1535113"/>
            <a:ext cx="7858125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2800" b="1"/>
              <a:t>Opció B. Famílies professionals</a:t>
            </a:r>
            <a:r>
              <a:rPr lang="es-ES" altLang="es-ES" sz="2000" b="1"/>
              <a:t> </a:t>
            </a:r>
          </a:p>
          <a:p>
            <a:pPr eaLnBrk="1" hangingPunct="1"/>
            <a:r>
              <a:rPr lang="es-ES" altLang="es-ES" sz="2000"/>
              <a:t>- Activitats físiques i esportives (matèria obligatòria: educació física) </a:t>
            </a:r>
          </a:p>
          <a:p>
            <a:pPr eaLnBrk="1" hangingPunct="1"/>
            <a:r>
              <a:rPr lang="es-ES" altLang="es-ES" sz="2000"/>
              <a:t>- Agrària </a:t>
            </a:r>
          </a:p>
          <a:p>
            <a:pPr eaLnBrk="1" hangingPunct="1"/>
            <a:r>
              <a:rPr lang="es-ES" altLang="es-ES" sz="2000"/>
              <a:t>- Imatge personal </a:t>
            </a:r>
          </a:p>
          <a:p>
            <a:pPr eaLnBrk="1" hangingPunct="1"/>
            <a:r>
              <a:rPr lang="es-ES" altLang="es-ES" sz="2000"/>
              <a:t>- Indústries alimentàries </a:t>
            </a:r>
          </a:p>
          <a:p>
            <a:pPr eaLnBrk="1" hangingPunct="1"/>
            <a:r>
              <a:rPr lang="es-ES" altLang="es-ES" sz="2000"/>
              <a:t>- Marítimopesqueres: només CFGS producció aqüícola </a:t>
            </a:r>
          </a:p>
          <a:p>
            <a:pPr eaLnBrk="1" hangingPunct="1"/>
            <a:r>
              <a:rPr lang="es-ES" altLang="es-ES" sz="2000"/>
              <a:t>- Química </a:t>
            </a:r>
          </a:p>
          <a:p>
            <a:pPr eaLnBrk="1" hangingPunct="1"/>
            <a:r>
              <a:rPr lang="es-ES" altLang="es-ES" sz="2000"/>
              <a:t>- Sanitat </a:t>
            </a:r>
          </a:p>
          <a:p>
            <a:pPr eaLnBrk="1" hangingPunct="1"/>
            <a:r>
              <a:rPr lang="es-ES" altLang="es-ES" sz="2000"/>
              <a:t>- Seguretat i medi ambient </a:t>
            </a:r>
          </a:p>
          <a:p>
            <a:pPr eaLnBrk="1" hangingPunct="1"/>
            <a:r>
              <a:rPr lang="es-ES" altLang="es-ES" sz="2000"/>
              <a:t>- Tèxtil, confecció i pell: només CFGS processos d’ennobliment tèxtil </a:t>
            </a:r>
          </a:p>
          <a:p>
            <a:pPr eaLnBrk="1" hangingPunct="1"/>
            <a:endParaRPr lang="es-ES" altLang="es-ES" sz="2000" b="1" i="1"/>
          </a:p>
          <a:p>
            <a:pPr eaLnBrk="1" hangingPunct="1"/>
            <a:r>
              <a:rPr lang="es-ES" altLang="es-ES" sz="2000" b="1" i="1"/>
              <a:t>Matèries: química, biologia, ciències de la terra i medi ambient i educació física (</a:t>
            </a:r>
            <a:r>
              <a:rPr lang="es-ES" altLang="es-ES" sz="2000" i="1"/>
              <a:t>únicament per al CFGS Animació d’activitats físiques i esportives, i és obligatòria per aquest cicle</a:t>
            </a:r>
            <a:r>
              <a:rPr lang="es-ES" altLang="es-ES" sz="2000" b="1" i="1"/>
              <a:t>)</a:t>
            </a:r>
            <a:endParaRPr lang="es-ES" altLang="es-ES" sz="2000"/>
          </a:p>
        </p:txBody>
      </p:sp>
      <p:sp>
        <p:nvSpPr>
          <p:cNvPr id="6" name="5 Rectángulo"/>
          <p:cNvSpPr/>
          <p:nvPr/>
        </p:nvSpPr>
        <p:spPr>
          <a:xfrm>
            <a:off x="214282" y="392178"/>
            <a:ext cx="1000132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6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2339975" y="0"/>
            <a:ext cx="6804025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a-ES" sz="36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CFGS</a:t>
            </a:r>
          </a:p>
        </p:txBody>
      </p:sp>
      <p:sp>
        <p:nvSpPr>
          <p:cNvPr id="16388" name="3 Rectángulo"/>
          <p:cNvSpPr>
            <a:spLocks noChangeArrowheads="1"/>
          </p:cNvSpPr>
          <p:nvPr/>
        </p:nvSpPr>
        <p:spPr bwMode="auto">
          <a:xfrm>
            <a:off x="785813" y="1858963"/>
            <a:ext cx="7572375" cy="356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2800" b="1"/>
              <a:t>Opció C. Famílies professionals</a:t>
            </a:r>
            <a:r>
              <a:rPr lang="es-ES" altLang="es-ES" sz="2000" b="1"/>
              <a:t> </a:t>
            </a:r>
          </a:p>
          <a:p>
            <a:pPr eaLnBrk="1" hangingPunct="1"/>
            <a:r>
              <a:rPr lang="es-ES" altLang="es-ES" sz="2000"/>
              <a:t>- Administració i gestió </a:t>
            </a:r>
          </a:p>
          <a:p>
            <a:pPr eaLnBrk="1" hangingPunct="1"/>
            <a:r>
              <a:rPr lang="es-ES" altLang="es-ES" sz="2000"/>
              <a:t>- Comerç i màrqueting </a:t>
            </a:r>
          </a:p>
          <a:p>
            <a:pPr eaLnBrk="1" hangingPunct="1"/>
            <a:r>
              <a:rPr lang="es-ES" altLang="es-ES" sz="2000"/>
              <a:t>- Imatge i so: només CFGS producció d’audiovisuals, ràdio i espectacles </a:t>
            </a:r>
          </a:p>
          <a:p>
            <a:pPr eaLnBrk="1" hangingPunct="1"/>
            <a:r>
              <a:rPr lang="es-ES" altLang="es-ES" sz="2000"/>
              <a:t>- Hoteleria i turisme </a:t>
            </a:r>
          </a:p>
          <a:p>
            <a:pPr eaLnBrk="1" hangingPunct="1"/>
            <a:r>
              <a:rPr lang="es-ES" altLang="es-ES" sz="2000"/>
              <a:t>- Serveis socioculturals i a la comunitat</a:t>
            </a:r>
          </a:p>
          <a:p>
            <a:pPr eaLnBrk="1" hangingPunct="1"/>
            <a:endParaRPr lang="es-ES" altLang="es-ES" sz="2000" b="1" i="1"/>
          </a:p>
          <a:p>
            <a:pPr eaLnBrk="1" hangingPunct="1"/>
            <a:r>
              <a:rPr lang="es-ES" altLang="es-ES" sz="2000" b="1" i="1"/>
              <a:t>Matèries: segona llengua estrangera (anglès o francès), psicologia, economia i organització d’empresa i geografia econòmica i social.</a:t>
            </a:r>
            <a:endParaRPr lang="es-ES" altLang="es-ES" sz="2000"/>
          </a:p>
        </p:txBody>
      </p:sp>
      <p:pic>
        <p:nvPicPr>
          <p:cNvPr id="16390" name="Picture 6" descr="C:\Documents and Settings\Administrador\Configuración local\Archivos temporales de Internet\Content.IE5\XSEXANOY\MC9003047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930275"/>
            <a:ext cx="2327275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4282" y="392178"/>
            <a:ext cx="1000132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6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1571625" y="0"/>
            <a:ext cx="7572375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a-ES" sz="36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CFGS</a:t>
            </a:r>
          </a:p>
        </p:txBody>
      </p:sp>
      <p:sp>
        <p:nvSpPr>
          <p:cNvPr id="17412" name="Rectangle 32"/>
          <p:cNvSpPr>
            <a:spLocks noChangeArrowheads="1"/>
          </p:cNvSpPr>
          <p:nvPr/>
        </p:nvSpPr>
        <p:spPr bwMode="auto">
          <a:xfrm>
            <a:off x="4787900" y="533400"/>
            <a:ext cx="4330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a-ES" altLang="es-ES" sz="2800" b="1">
                <a:solidFill>
                  <a:srgbClr val="FF9933"/>
                </a:solidFill>
                <a:latin typeface="Century Gothic" pitchFamily="34" charset="0"/>
              </a:rPr>
              <a:t>Qualificació</a:t>
            </a:r>
            <a:r>
              <a:rPr lang="ca-ES" altLang="es-ES" sz="1400" b="1"/>
              <a:t> </a:t>
            </a:r>
            <a:r>
              <a:rPr lang="ca-ES" altLang="es-ES" sz="2800" b="1">
                <a:solidFill>
                  <a:srgbClr val="FF9933"/>
                </a:solidFill>
                <a:latin typeface="Century Gothic" pitchFamily="34" charset="0"/>
              </a:rPr>
              <a:t>de la prova</a:t>
            </a:r>
          </a:p>
        </p:txBody>
      </p:sp>
      <p:grpSp>
        <p:nvGrpSpPr>
          <p:cNvPr id="17413" name="Group 37"/>
          <p:cNvGrpSpPr>
            <a:grpSpLocks/>
          </p:cNvGrpSpPr>
          <p:nvPr/>
        </p:nvGrpSpPr>
        <p:grpSpPr bwMode="auto">
          <a:xfrm>
            <a:off x="539750" y="1484313"/>
            <a:ext cx="7993063" cy="4535487"/>
            <a:chOff x="340" y="935"/>
            <a:chExt cx="5035" cy="2857"/>
          </a:xfrm>
        </p:grpSpPr>
        <p:sp>
          <p:nvSpPr>
            <p:cNvPr id="17414" name="AutoShape 21"/>
            <p:cNvSpPr>
              <a:spLocks noChangeArrowheads="1"/>
            </p:cNvSpPr>
            <p:nvPr/>
          </p:nvSpPr>
          <p:spPr bwMode="auto">
            <a:xfrm>
              <a:off x="2925" y="935"/>
              <a:ext cx="2041" cy="907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S" altLang="es-ES" sz="2400" b="1"/>
                <a:t>Part específica &gt;4</a:t>
              </a:r>
              <a:r>
                <a:rPr lang="es-ES" altLang="es-ES" sz="2400"/>
                <a:t> </a:t>
              </a:r>
            </a:p>
            <a:p>
              <a:pPr algn="ctr" eaLnBrk="1" hangingPunct="1"/>
              <a:r>
                <a:rPr lang="es-ES" altLang="es-ES" sz="2000"/>
                <a:t>mitjana aritmètica </a:t>
              </a:r>
            </a:p>
            <a:p>
              <a:pPr algn="ctr" eaLnBrk="1" hangingPunct="1"/>
              <a:r>
                <a:rPr lang="es-ES" altLang="es-ES" sz="2000"/>
                <a:t>2 matèries triades</a:t>
              </a:r>
              <a:endParaRPr lang="ca-ES" altLang="es-ES" sz="2000"/>
            </a:p>
          </p:txBody>
        </p:sp>
        <p:sp>
          <p:nvSpPr>
            <p:cNvPr id="17415" name="AutoShape 20"/>
            <p:cNvSpPr>
              <a:spLocks noChangeArrowheads="1"/>
            </p:cNvSpPr>
            <p:nvPr/>
          </p:nvSpPr>
          <p:spPr bwMode="auto">
            <a:xfrm>
              <a:off x="340" y="935"/>
              <a:ext cx="1723" cy="9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S" altLang="es-ES" sz="2400" b="1"/>
                <a:t>Part comuna &gt;4 </a:t>
              </a:r>
            </a:p>
            <a:p>
              <a:pPr algn="ctr" eaLnBrk="1" hangingPunct="1"/>
              <a:r>
                <a:rPr lang="es-ES" altLang="es-ES" sz="2000"/>
                <a:t>mitjana aritmètica </a:t>
              </a:r>
            </a:p>
            <a:p>
              <a:pPr algn="ctr" eaLnBrk="1" hangingPunct="1"/>
              <a:r>
                <a:rPr lang="es-ES" altLang="es-ES" sz="2000"/>
                <a:t>4 matèries comunes</a:t>
              </a:r>
              <a:endParaRPr lang="ca-ES" altLang="es-ES" sz="2000"/>
            </a:p>
          </p:txBody>
        </p:sp>
        <p:sp>
          <p:nvSpPr>
            <p:cNvPr id="17416" name="AutoShape 22"/>
            <p:cNvSpPr>
              <a:spLocks noChangeArrowheads="1"/>
            </p:cNvSpPr>
            <p:nvPr/>
          </p:nvSpPr>
          <p:spPr bwMode="auto">
            <a:xfrm>
              <a:off x="385" y="2340"/>
              <a:ext cx="3175" cy="409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S" altLang="es-ES" sz="2400" b="1"/>
                <a:t>Qualificació global &gt;4</a:t>
              </a:r>
              <a:endParaRPr lang="ca-ES" altLang="es-ES" sz="2400" b="1"/>
            </a:p>
          </p:txBody>
        </p:sp>
        <p:sp>
          <p:nvSpPr>
            <p:cNvPr id="17417" name="Text Box 23"/>
            <p:cNvSpPr txBox="1">
              <a:spLocks noChangeArrowheads="1"/>
            </p:cNvSpPr>
            <p:nvPr/>
          </p:nvSpPr>
          <p:spPr bwMode="auto">
            <a:xfrm>
              <a:off x="1882" y="1978"/>
              <a:ext cx="15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a-ES" altLang="es-ES" sz="2000" i="1" u="sng"/>
                <a:t>Mitjana aritmètica</a:t>
              </a:r>
            </a:p>
          </p:txBody>
        </p:sp>
        <p:cxnSp>
          <p:nvCxnSpPr>
            <p:cNvPr id="17418" name="AutoShape 25"/>
            <p:cNvCxnSpPr>
              <a:cxnSpLocks noChangeShapeType="1"/>
              <a:endCxn id="17414" idx="1"/>
            </p:cNvCxnSpPr>
            <p:nvPr/>
          </p:nvCxnSpPr>
          <p:spPr bwMode="auto">
            <a:xfrm>
              <a:off x="2063" y="1388"/>
              <a:ext cx="862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19" name="Line 26"/>
            <p:cNvSpPr>
              <a:spLocks noChangeShapeType="1"/>
            </p:cNvSpPr>
            <p:nvPr/>
          </p:nvSpPr>
          <p:spPr bwMode="auto">
            <a:xfrm>
              <a:off x="2472" y="1388"/>
              <a:ext cx="0" cy="9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420" name="AutoShape 27"/>
            <p:cNvSpPr>
              <a:spLocks noChangeArrowheads="1"/>
            </p:cNvSpPr>
            <p:nvPr/>
          </p:nvSpPr>
          <p:spPr bwMode="auto">
            <a:xfrm>
              <a:off x="340" y="3066"/>
              <a:ext cx="3674" cy="726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altLang="es-ES" sz="2400" b="1"/>
                <a:t>  Puntuació complementària &lt;1</a:t>
              </a:r>
            </a:p>
            <a:p>
              <a:pPr eaLnBrk="1" hangingPunct="1">
                <a:buFontTx/>
                <a:buChar char="•"/>
              </a:pPr>
              <a:r>
                <a:rPr lang="ca-ES" altLang="es-ES" sz="2000"/>
                <a:t>Mèrits: experiència i/o cursos (màxim 1 punt)</a:t>
              </a:r>
            </a:p>
            <a:p>
              <a:pPr eaLnBrk="1" hangingPunct="1">
                <a:buFontTx/>
                <a:buChar char="•"/>
              </a:pPr>
              <a:r>
                <a:rPr lang="ca-ES" altLang="es-ES" sz="2000"/>
                <a:t>Curs de preparació PA: </a:t>
              </a:r>
              <a:r>
                <a:rPr lang="ca-ES" altLang="es-ES" sz="2000" b="1"/>
                <a:t>el 40 % de la nota si &gt;5</a:t>
              </a:r>
            </a:p>
          </p:txBody>
        </p:sp>
        <p:pic>
          <p:nvPicPr>
            <p:cNvPr id="17421" name="Picture 29" descr="MCj0432531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7" y="2476"/>
              <a:ext cx="811" cy="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2" name="AutoShape 34"/>
            <p:cNvSpPr>
              <a:spLocks noChangeArrowheads="1"/>
            </p:cNvSpPr>
            <p:nvPr/>
          </p:nvSpPr>
          <p:spPr bwMode="auto">
            <a:xfrm>
              <a:off x="4241" y="2476"/>
              <a:ext cx="1134" cy="726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a-ES" altLang="es-ES" sz="2400" b="1"/>
                <a:t>Qualificació </a:t>
              </a:r>
            </a:p>
            <a:p>
              <a:pPr algn="ctr" eaLnBrk="1" hangingPunct="1"/>
              <a:r>
                <a:rPr lang="ca-ES" altLang="es-ES" sz="2400" b="1"/>
                <a:t>FINAL</a:t>
              </a:r>
            </a:p>
          </p:txBody>
        </p:sp>
        <p:sp>
          <p:nvSpPr>
            <p:cNvPr id="17423" name="AutoShape 35"/>
            <p:cNvSpPr>
              <a:spLocks noChangeArrowheads="1"/>
            </p:cNvSpPr>
            <p:nvPr/>
          </p:nvSpPr>
          <p:spPr bwMode="auto">
            <a:xfrm>
              <a:off x="3833" y="2614"/>
              <a:ext cx="408" cy="49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11 h 21600"/>
                <a:gd name="T14" fmla="*/ 18900 w 21600"/>
                <a:gd name="T15" fmla="*/ 1618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323850" y="0"/>
            <a:ext cx="882015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a-ES" sz="32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</a:t>
            </a:r>
            <a:r>
              <a:rPr lang="ca-ES" sz="3200" b="1" kern="0" dirty="0" smtClean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CFGS-CFGM  </a:t>
            </a:r>
            <a:endParaRPr lang="ca-ES" sz="3200" b="1" kern="0" dirty="0">
              <a:solidFill>
                <a:srgbClr val="FF9933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539750" y="1052513"/>
            <a:ext cx="8064500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es-ES" sz="2000" dirty="0"/>
          </a:p>
          <a:p>
            <a:pPr eaLnBrk="1" hangingPunct="1"/>
            <a:r>
              <a:rPr lang="ca-ES" altLang="es-ES" sz="2000" b="1" dirty="0" smtClean="0"/>
              <a:t>A l'institut </a:t>
            </a:r>
            <a:r>
              <a:rPr lang="ca-ES" altLang="es-ES" sz="2000" b="1" dirty="0"/>
              <a:t>on faran la prova d’accés</a:t>
            </a:r>
            <a:r>
              <a:rPr lang="ca-ES" altLang="es-ES" sz="2000" dirty="0"/>
              <a:t> </a:t>
            </a:r>
          </a:p>
          <a:p>
            <a:pPr eaLnBrk="1" hangingPunct="1"/>
            <a:endParaRPr lang="ca-ES" altLang="es-ES" sz="2000" dirty="0"/>
          </a:p>
          <a:p>
            <a:pPr eaLnBrk="1" hangingPunct="1">
              <a:buFontTx/>
              <a:buAutoNum type="alphaLcParenR"/>
            </a:pPr>
            <a:r>
              <a:rPr lang="ca-ES" altLang="es-ES" sz="2000" dirty="0"/>
              <a:t>Una fotocòpia del document d’identificació personal (DNI, NIE o passaport) amb què es van inscriure a les proves.</a:t>
            </a:r>
          </a:p>
          <a:p>
            <a:pPr eaLnBrk="1" hangingPunct="1">
              <a:buFontTx/>
              <a:buAutoNum type="alphaLcParenR"/>
            </a:pPr>
            <a:r>
              <a:rPr lang="ca-ES" altLang="es-ES" sz="2000" dirty="0"/>
              <a:t>Fotocòpia del resguard d'inscripció a la prova d'accés.</a:t>
            </a:r>
          </a:p>
          <a:p>
            <a:pPr eaLnBrk="1" hangingPunct="1">
              <a:buFontTx/>
              <a:buAutoNum type="alphaLcParenR"/>
            </a:pPr>
            <a:r>
              <a:rPr lang="ca-ES" altLang="es-ES" sz="2000" dirty="0"/>
              <a:t>Currículum formatiu, professional i d'experiència i documentació justificativa, si escau.</a:t>
            </a:r>
          </a:p>
          <a:p>
            <a:pPr eaLnBrk="1" hangingPunct="1">
              <a:buFontTx/>
              <a:buAutoNum type="alphaLcParenR"/>
            </a:pPr>
            <a:r>
              <a:rPr lang="ca-ES" altLang="es-ES" sz="2000" dirty="0"/>
              <a:t>Sol·licitud </a:t>
            </a:r>
            <a:r>
              <a:rPr lang="es-ES" altLang="es-ES" sz="2000" dirty="0" err="1"/>
              <a:t>d’exempció</a:t>
            </a:r>
            <a:r>
              <a:rPr lang="es-ES" altLang="es-ES" sz="2000" dirty="0"/>
              <a:t> parcial, en cas que no </a:t>
            </a:r>
            <a:r>
              <a:rPr lang="es-ES" altLang="es-ES" sz="2000" dirty="0" err="1"/>
              <a:t>s’hagi</a:t>
            </a:r>
            <a:r>
              <a:rPr lang="es-ES" altLang="es-ES" sz="2000" dirty="0"/>
              <a:t> </a:t>
            </a:r>
            <a:r>
              <a:rPr lang="es-ES" altLang="es-ES" sz="2000" dirty="0" err="1"/>
              <a:t>presentat</a:t>
            </a:r>
            <a:r>
              <a:rPr lang="es-ES" altLang="es-ES" sz="2000" dirty="0"/>
              <a:t> </a:t>
            </a:r>
            <a:r>
              <a:rPr lang="es-ES" altLang="es-ES" sz="2000" dirty="0" err="1"/>
              <a:t>anteriorment</a:t>
            </a:r>
            <a:r>
              <a:rPr lang="es-ES" altLang="es-ES" sz="2000" dirty="0"/>
              <a:t> </a:t>
            </a:r>
            <a:endParaRPr lang="ca-ES" altLang="es-ES" sz="2000" dirty="0"/>
          </a:p>
          <a:p>
            <a:pPr eaLnBrk="1" hangingPunct="1"/>
            <a:r>
              <a:rPr lang="ca-ES" altLang="es-ES" sz="2000" dirty="0"/>
              <a:t>e) Document justificatiu de bonificació o exempció de la taxa.</a:t>
            </a:r>
          </a:p>
          <a:p>
            <a:pPr eaLnBrk="1" hangingPunct="1"/>
            <a:r>
              <a:rPr lang="ca-ES" altLang="es-ES" sz="2000" dirty="0"/>
              <a:t>f)  Documentació que justifiqui l'exempció parcial o total de la prova d'accés.</a:t>
            </a:r>
          </a:p>
          <a:p>
            <a:pPr eaLnBrk="1" hangingPunct="1"/>
            <a:endParaRPr lang="ca-ES" altLang="es-ES" sz="2000" dirty="0"/>
          </a:p>
          <a:p>
            <a:pPr eaLnBrk="1" hangingPunct="1">
              <a:spcBef>
                <a:spcPct val="50000"/>
              </a:spcBef>
            </a:pPr>
            <a:endParaRPr lang="ca-ES" altLang="es-ES" sz="2000" dirty="0"/>
          </a:p>
        </p:txBody>
      </p:sp>
      <p:sp>
        <p:nvSpPr>
          <p:cNvPr id="19461" name="Rectangle 4"/>
          <p:cNvSpPr txBox="1">
            <a:spLocks noChangeArrowheads="1"/>
          </p:cNvSpPr>
          <p:nvPr/>
        </p:nvSpPr>
        <p:spPr bwMode="auto">
          <a:xfrm>
            <a:off x="2627313" y="549275"/>
            <a:ext cx="65166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a-ES" altLang="es-ES" sz="2800" b="1">
                <a:solidFill>
                  <a:srgbClr val="FF9933"/>
                </a:solidFill>
                <a:latin typeface="Century Gothic" pitchFamily="34" charset="0"/>
              </a:rPr>
              <a:t>Documentació</a:t>
            </a:r>
          </a:p>
        </p:txBody>
      </p:sp>
      <p:pic>
        <p:nvPicPr>
          <p:cNvPr id="19462" name="Picture 9" descr="MCj043982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765175"/>
            <a:ext cx="20161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827088" y="0"/>
            <a:ext cx="8316912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a-ES" sz="36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</a:t>
            </a:r>
            <a:r>
              <a:rPr lang="ca-ES" sz="3600" b="1" kern="0" dirty="0" smtClean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CFGS</a:t>
            </a:r>
            <a:endParaRPr lang="ca-ES" sz="3600" b="1" kern="0" dirty="0">
              <a:solidFill>
                <a:srgbClr val="FF9933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0484" name="Rectangle 4"/>
          <p:cNvSpPr txBox="1">
            <a:spLocks noChangeArrowheads="1"/>
          </p:cNvSpPr>
          <p:nvPr/>
        </p:nvSpPr>
        <p:spPr bwMode="auto">
          <a:xfrm>
            <a:off x="1692275" y="549275"/>
            <a:ext cx="74517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a-ES" altLang="es-ES" sz="2800" b="1">
                <a:solidFill>
                  <a:srgbClr val="FF9933"/>
                </a:solidFill>
                <a:latin typeface="Century Gothic" pitchFamily="34" charset="0"/>
              </a:rPr>
              <a:t>Exempcions</a:t>
            </a:r>
          </a:p>
        </p:txBody>
      </p:sp>
      <p:pic>
        <p:nvPicPr>
          <p:cNvPr id="20485" name="Picture 9" descr="MCj043982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871538"/>
            <a:ext cx="1223962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7 CuadroTexto"/>
          <p:cNvSpPr txBox="1">
            <a:spLocks noChangeArrowheads="1"/>
          </p:cNvSpPr>
          <p:nvPr/>
        </p:nvSpPr>
        <p:spPr bwMode="auto">
          <a:xfrm>
            <a:off x="755650" y="2205038"/>
            <a:ext cx="784860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S" altLang="es-ES"/>
              <a:t>La persona aspirant que vulgui alguna exempció, haurà de </a:t>
            </a:r>
            <a:r>
              <a:rPr lang="es-ES" altLang="es-ES" b="1" u="sng"/>
              <a:t>presentar a la comissió avaluadora la documentació</a:t>
            </a:r>
            <a:r>
              <a:rPr lang="es-ES" altLang="es-ES" u="sng"/>
              <a:t> </a:t>
            </a:r>
            <a:r>
              <a:rPr lang="es-ES" altLang="es-ES"/>
              <a:t>que cregui convenient </a:t>
            </a:r>
            <a:r>
              <a:rPr lang="es-ES" altLang="es-ES" b="1" u="sng"/>
              <a:t>o la resolució del Departament d’Ensenyament o Administració educativa corresponent</a:t>
            </a:r>
            <a:r>
              <a:rPr lang="es-ES" altLang="es-ES" b="1"/>
              <a:t>, </a:t>
            </a:r>
            <a:r>
              <a:rPr lang="es-ES" altLang="es-ES"/>
              <a:t>del 8 fins a les 18 hores del 17 d’abril de 2013.</a:t>
            </a:r>
          </a:p>
          <a:p>
            <a:pPr eaLnBrk="1" hangingPunct="1"/>
            <a:endParaRPr lang="es-ES" altLang="es-ES"/>
          </a:p>
          <a:p>
            <a:pPr eaLnBrk="1" hangingPunct="1"/>
            <a:r>
              <a:rPr lang="es-ES" altLang="es-ES"/>
              <a:t>Els </a:t>
            </a:r>
            <a:r>
              <a:rPr lang="es-ES" altLang="es-ES" b="1">
                <a:solidFill>
                  <a:srgbClr val="FF0000"/>
                </a:solidFill>
              </a:rPr>
              <a:t>impresos de sol·licitud </a:t>
            </a:r>
            <a:r>
              <a:rPr lang="es-ES" altLang="es-ES"/>
              <a:t>es troben en el web del Departament en l’apartat de proves d’accés.</a:t>
            </a:r>
          </a:p>
          <a:p>
            <a:pPr eaLnBrk="1" hangingPunct="1"/>
            <a:endParaRPr lang="es-ES" altLang="es-ES"/>
          </a:p>
          <a:p>
            <a:pPr algn="just" eaLnBrk="1" hangingPunct="1"/>
            <a:r>
              <a:rPr lang="es-ES" altLang="es-ES"/>
              <a:t>Té un </a:t>
            </a:r>
            <a:r>
              <a:rPr lang="es-ES" altLang="es-ES" b="1">
                <a:solidFill>
                  <a:srgbClr val="FF0000"/>
                </a:solidFill>
              </a:rPr>
              <a:t>títol (o resguard del títol) de tècnic del mateix itinerari</a:t>
            </a:r>
            <a:r>
              <a:rPr lang="es-ES" altLang="es-ES"/>
              <a:t>: Condició obligatòria per als aspirants que tenen o compleixen 18 anys l’any 2013. El creuament de dades amb la base de dades RTA valida els títols. Si no es així cal que aportin el títol o resguard.</a:t>
            </a:r>
          </a:p>
          <a:p>
            <a:pPr eaLnBrk="1" hangingPunct="1"/>
            <a:endParaRPr lang="es-ES" alt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323850" y="0"/>
            <a:ext cx="882015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a-ES" sz="32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CFGS-CFGM </a:t>
            </a: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468313" y="1773238"/>
            <a:ext cx="8207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 sz="2000"/>
          </a:p>
        </p:txBody>
      </p:sp>
      <p:sp>
        <p:nvSpPr>
          <p:cNvPr id="21509" name="Rectangle 4"/>
          <p:cNvSpPr txBox="1">
            <a:spLocks noChangeArrowheads="1"/>
          </p:cNvSpPr>
          <p:nvPr/>
        </p:nvSpPr>
        <p:spPr bwMode="auto">
          <a:xfrm>
            <a:off x="468313" y="549275"/>
            <a:ext cx="86756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es-ES" sz="2800">
                <a:solidFill>
                  <a:srgbClr val="FF0000"/>
                </a:solidFill>
              </a:rPr>
              <a:t>Currículum formatiu, professional i d’experiència i documentació justificativa</a:t>
            </a:r>
          </a:p>
        </p:txBody>
      </p:sp>
      <p:pic>
        <p:nvPicPr>
          <p:cNvPr id="21510" name="Picture 9" descr="MCj043982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908050"/>
            <a:ext cx="1223963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6 Rectángulo"/>
          <p:cNvSpPr>
            <a:spLocks noChangeArrowheads="1"/>
          </p:cNvSpPr>
          <p:nvPr/>
        </p:nvSpPr>
        <p:spPr bwMode="auto">
          <a:xfrm>
            <a:off x="395288" y="3141663"/>
            <a:ext cx="806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endParaRPr lang="es-ES" altLang="es-ES" sz="2000">
              <a:solidFill>
                <a:srgbClr val="FF0000"/>
              </a:solidFill>
            </a:endParaRPr>
          </a:p>
        </p:txBody>
      </p:sp>
      <p:sp>
        <p:nvSpPr>
          <p:cNvPr id="21512" name="7 CuadroTexto"/>
          <p:cNvSpPr txBox="1">
            <a:spLocks noChangeArrowheads="1"/>
          </p:cNvSpPr>
          <p:nvPr/>
        </p:nvSpPr>
        <p:spPr bwMode="auto">
          <a:xfrm>
            <a:off x="684213" y="1916113"/>
            <a:ext cx="7991475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/>
              <a:t>● A la pàgina web del Departament està disponible el model de currículum a presentar per les persones aspirants.</a:t>
            </a:r>
          </a:p>
          <a:p>
            <a:pPr eaLnBrk="1" hangingPunct="1"/>
            <a:endParaRPr lang="es-ES" altLang="es-ES"/>
          </a:p>
          <a:p>
            <a:pPr eaLnBrk="1" hangingPunct="1"/>
            <a:r>
              <a:rPr lang="es-ES" altLang="es-ES"/>
              <a:t>● Cal adjuntar els documents justificatius de tot allò que hi al·legui: informe de vida laboral, Programes de Garantia Social.</a:t>
            </a:r>
          </a:p>
          <a:p>
            <a:pPr eaLnBrk="1" hangingPunct="1"/>
            <a:endParaRPr lang="es-ES" altLang="es-ES"/>
          </a:p>
          <a:p>
            <a:pPr eaLnBrk="1" hangingPunct="1"/>
            <a:r>
              <a:rPr lang="es-ES" altLang="es-ES"/>
              <a:t>● La puntuació de 0,60 punts per títol de tècnic/a, tècnic/a auxiliar, oficialia o</a:t>
            </a:r>
          </a:p>
          <a:p>
            <a:pPr eaLnBrk="1" hangingPunct="1"/>
            <a:r>
              <a:rPr lang="es-ES" altLang="es-ES"/>
              <a:t>formació equivalent: l'aspirant que s'ha inscrit per tenir 18 anys o complir-los</a:t>
            </a:r>
          </a:p>
          <a:p>
            <a:pPr eaLnBrk="1" hangingPunct="1"/>
            <a:r>
              <a:rPr lang="es-ES" altLang="es-ES"/>
              <a:t>l’any de la prova, no pot al·legar el seu títol de tècnic/a en aquest apartat, ja</a:t>
            </a:r>
          </a:p>
          <a:p>
            <a:pPr eaLnBrk="1" hangingPunct="1"/>
            <a:r>
              <a:rPr lang="es-ES" altLang="es-ES"/>
              <a:t>que aquest títol li ha servit de requisit de participació a les proves. En tot cas, qui al·lega el títol de tècnic no pot sumar puntuació pels mòduls formatius d’aquest mateix títol. </a:t>
            </a:r>
          </a:p>
          <a:p>
            <a:pPr eaLnBrk="1" hangingPunct="1"/>
            <a:endParaRPr lang="es-ES" altLang="es-ES"/>
          </a:p>
          <a:p>
            <a:pPr eaLnBrk="1" hangingPunct="1"/>
            <a:r>
              <a:rPr lang="es-ES" altLang="es-ES"/>
              <a:t>●Els cursos al·legats han de ser professionalitzadors, encara que no siguin de </a:t>
            </a:r>
            <a:r>
              <a:rPr lang="fr-FR" altLang="es-ES"/>
              <a:t>l’especialitat que vol fer l’aspirant.</a:t>
            </a:r>
            <a:endParaRPr lang="es-ES" altLang="es-ES"/>
          </a:p>
          <a:p>
            <a:pPr eaLnBrk="1" hangingPunct="1"/>
            <a:endParaRPr lang="es-ES" altLang="es-ES"/>
          </a:p>
          <a:p>
            <a:pPr eaLnBrk="1" hangingPunct="1"/>
            <a:endParaRPr lang="es-ES" altLang="es-ES"/>
          </a:p>
          <a:p>
            <a:pPr eaLnBrk="1" hangingPunct="1"/>
            <a:endParaRPr lang="es-ES" altLang="es-ES"/>
          </a:p>
          <a:p>
            <a:pPr eaLnBrk="1" hangingPunct="1"/>
            <a:endParaRPr lang="es-ES" alt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 bwMode="auto">
          <a:xfrm>
            <a:off x="2797175" y="865188"/>
            <a:ext cx="634682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a-ES" sz="40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Més informació</a:t>
            </a:r>
          </a:p>
        </p:txBody>
      </p:sp>
      <p:pic>
        <p:nvPicPr>
          <p:cNvPr id="22531" name="Picture 7" descr="Simbols F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626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3 CuadroTexto"/>
          <p:cNvSpPr txBox="1">
            <a:spLocks noChangeArrowheads="1"/>
          </p:cNvSpPr>
          <p:nvPr/>
        </p:nvSpPr>
        <p:spPr bwMode="auto">
          <a:xfrm>
            <a:off x="684213" y="2205038"/>
            <a:ext cx="81438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2400">
                <a:hlinkClick r:id="rId3"/>
              </a:rPr>
              <a:t>Gencat.cat </a:t>
            </a:r>
            <a:r>
              <a:rPr lang="es-ES" altLang="es-ES" sz="2400"/>
              <a:t> Departament d’Ensenyament – estudiar a catalunya -  </a:t>
            </a:r>
            <a:r>
              <a:rPr lang="es-ES" altLang="es-ES" sz="2400" u="sng"/>
              <a:t>ensenyaments professionals </a:t>
            </a:r>
            <a:r>
              <a:rPr lang="es-ES" altLang="es-ES" sz="2400"/>
              <a:t>- </a:t>
            </a:r>
            <a:r>
              <a:rPr lang="es-ES" altLang="es-ES" sz="2400" u="sng"/>
              <a:t>convalidacions, equivalències i acreditacions</a:t>
            </a:r>
            <a:r>
              <a:rPr lang="es-ES" altLang="es-ES" sz="2400"/>
              <a:t> (altres cicles, universitat).</a:t>
            </a:r>
          </a:p>
          <a:p>
            <a:pPr eaLnBrk="1" hangingPunct="1"/>
            <a:endParaRPr lang="es-ES" altLang="es-ES" sz="2400"/>
          </a:p>
          <a:p>
            <a:pPr eaLnBrk="1" hangingPunct="1"/>
            <a:r>
              <a:rPr lang="es-ES" altLang="es-ES" sz="2400">
                <a:hlinkClick r:id="rId4"/>
              </a:rPr>
              <a:t>Gencat.cat </a:t>
            </a:r>
            <a:r>
              <a:rPr lang="es-ES" altLang="es-ES" sz="2400"/>
              <a:t> Departament d’Ensenyament – Proves –</a:t>
            </a:r>
            <a:r>
              <a:rPr lang="es-ES" altLang="es-ES" sz="2400" u="sng"/>
              <a:t>Proves d’accés</a:t>
            </a:r>
          </a:p>
          <a:p>
            <a:pPr eaLnBrk="1" hangingPunct="1"/>
            <a:endParaRPr lang="es-ES" altLang="es-ES" sz="2400" u="sng"/>
          </a:p>
          <a:p>
            <a:pPr eaLnBrk="1" hangingPunct="1"/>
            <a:r>
              <a:rPr lang="es-ES" altLang="es-ES" sz="2400">
                <a:hlinkClick r:id="rId4"/>
              </a:rPr>
              <a:t>Xtec.cat </a:t>
            </a:r>
            <a:r>
              <a:rPr lang="es-ES" altLang="es-ES" sz="2400"/>
              <a:t> Cicles formatius - </a:t>
            </a:r>
            <a:r>
              <a:rPr lang="es-ES" altLang="es-ES" sz="2400" u="sng"/>
              <a:t>Correspondència amb estudis universitaris</a:t>
            </a:r>
          </a:p>
          <a:p>
            <a:pPr eaLnBrk="1" hangingPunct="1"/>
            <a:endParaRPr lang="es-ES" altLang="es-ES" sz="2400" u="sng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a-ES" altLang="es-ES" sz="1200">
                <a:cs typeface="Times New Roman" pitchFamily="18" charset="0"/>
                <a:hlinkClick r:id="rId5"/>
              </a:rPr>
              <a:t>www.xtec.cat</a:t>
            </a:r>
            <a:r>
              <a:rPr lang="ca-ES" altLang="es-ES" sz="1200">
                <a:cs typeface="Times New Roman" pitchFamily="18" charset="0"/>
              </a:rPr>
              <a:t> : cicles formatius - correspondència amb estudis universitaris - estudis universitaris amb reconeixement de crèdits.</a:t>
            </a:r>
            <a:endParaRPr lang="ca-ES" alt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533400" y="685800"/>
            <a:ext cx="8305800" cy="5394325"/>
          </a:xfrm>
          <a:prstGeom prst="roundRect">
            <a:avLst>
              <a:gd name="adj" fmla="val 8301"/>
            </a:avLst>
          </a:prstGeom>
          <a:gradFill rotWithShape="0">
            <a:gsLst>
              <a:gs pos="0">
                <a:srgbClr val="F1F1FF"/>
              </a:gs>
              <a:gs pos="100000">
                <a:srgbClr val="DBDBFF"/>
              </a:gs>
            </a:gsLst>
            <a:lin ang="5400000" scaled="1"/>
          </a:gradFill>
          <a:ln w="22225">
            <a:solidFill>
              <a:srgbClr val="B1B1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665163" y="977900"/>
            <a:ext cx="7977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39725" indent="-339725" defTabSz="449263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500"/>
              </a:spcBef>
              <a:buClr>
                <a:srgbClr val="3333CC"/>
              </a:buClr>
              <a:buFont typeface="Arial" charset="0"/>
              <a:buNone/>
            </a:pPr>
            <a:endParaRPr lang="es-ES" altLang="es-ES" sz="2000" b="1">
              <a:solidFill>
                <a:srgbClr val="99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3076" name="Group 5"/>
          <p:cNvGrpSpPr>
            <a:grpSpLocks/>
          </p:cNvGrpSpPr>
          <p:nvPr/>
        </p:nvGrpSpPr>
        <p:grpSpPr bwMode="auto">
          <a:xfrm>
            <a:off x="717550" y="457200"/>
            <a:ext cx="5378450" cy="638175"/>
            <a:chOff x="452" y="288"/>
            <a:chExt cx="3126" cy="402"/>
          </a:xfrm>
        </p:grpSpPr>
        <p:sp>
          <p:nvSpPr>
            <p:cNvPr id="3137" name="AutoShape 6"/>
            <p:cNvSpPr>
              <a:spLocks noChangeArrowheads="1"/>
            </p:cNvSpPr>
            <p:nvPr/>
          </p:nvSpPr>
          <p:spPr bwMode="auto">
            <a:xfrm>
              <a:off x="452" y="288"/>
              <a:ext cx="3126" cy="402"/>
            </a:xfrm>
            <a:prstGeom prst="roundRect">
              <a:avLst>
                <a:gd name="adj" fmla="val 27861"/>
              </a:avLst>
            </a:prstGeom>
            <a:gradFill rotWithShape="0">
              <a:gsLst>
                <a:gs pos="0">
                  <a:srgbClr val="F1F1FF"/>
                </a:gs>
                <a:gs pos="100000">
                  <a:srgbClr val="DBDBFF"/>
                </a:gs>
              </a:gsLst>
              <a:lin ang="5400000" scaled="1"/>
            </a:gradFill>
            <a:ln w="9360">
              <a:solidFill>
                <a:srgbClr val="B1B1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ES" altLang="es-ES"/>
            </a:p>
          </p:txBody>
        </p:sp>
        <p:sp>
          <p:nvSpPr>
            <p:cNvPr id="3138" name="Text Box 7"/>
            <p:cNvSpPr txBox="1">
              <a:spLocks noChangeArrowheads="1"/>
            </p:cNvSpPr>
            <p:nvPr/>
          </p:nvSpPr>
          <p:spPr bwMode="auto">
            <a:xfrm>
              <a:off x="1954" y="369"/>
              <a:ext cx="10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000000"/>
                </a:buClr>
              </a:pPr>
              <a:endParaRPr lang="es-ES" altLang="es-ES" sz="2000" b="1">
                <a:solidFill>
                  <a:srgbClr val="6600CC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990600" y="1447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s-ES" altLang="es-ES" sz="3200"/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762000" y="457200"/>
            <a:ext cx="548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a-ES" altLang="es-ES" b="1">
                <a:solidFill>
                  <a:srgbClr val="990000"/>
                </a:solidFill>
                <a:ea typeface="Arial Unicode MS" pitchFamily="34" charset="-128"/>
                <a:cs typeface="Arial Unicode MS" pitchFamily="34" charset="-128"/>
              </a:rPr>
              <a:t>La FP, un itinerari professionalitzador al servei de les persones i les empreses</a:t>
            </a:r>
            <a:endParaRPr lang="ca-ES" altLang="es-ES" sz="2000" b="1">
              <a:solidFill>
                <a:srgbClr val="99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2898775" y="5364163"/>
            <a:ext cx="863600" cy="688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0" rIns="18000" bIns="0">
            <a:spAutoFit/>
          </a:bodyPr>
          <a:lstStyle>
            <a:lvl1pPr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</a:pPr>
            <a:endParaRPr lang="ca-ES" altLang="es-ES" sz="2400"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93000"/>
              </a:lnSpc>
            </a:pPr>
            <a:r>
              <a:rPr lang="ca-ES" altLang="es-ES" sz="2400">
                <a:ea typeface="Arial Unicode MS" pitchFamily="34" charset="-128"/>
                <a:cs typeface="Arial Unicode MS" pitchFamily="34" charset="-128"/>
              </a:rPr>
              <a:t>ESO</a:t>
            </a:r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2916238" y="3954463"/>
            <a:ext cx="863600" cy="688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0" rIns="18000" bIns="0">
            <a:spAutoFit/>
          </a:bodyPr>
          <a:lstStyle>
            <a:lvl1pPr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3000"/>
              </a:lnSpc>
            </a:pPr>
            <a:endParaRPr lang="ca-ES" altLang="es-ES" sz="2400"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93000"/>
              </a:lnSpc>
            </a:pPr>
            <a:r>
              <a:rPr lang="ca-ES" altLang="es-ES" sz="2400">
                <a:ea typeface="Arial Unicode MS" pitchFamily="34" charset="-128"/>
                <a:cs typeface="Arial Unicode MS" pitchFamily="34" charset="-128"/>
              </a:rPr>
              <a:t>BATX</a:t>
            </a:r>
          </a:p>
        </p:txBody>
      </p:sp>
      <p:sp>
        <p:nvSpPr>
          <p:cNvPr id="3081" name="Line 12"/>
          <p:cNvSpPr>
            <a:spLocks noChangeShapeType="1"/>
          </p:cNvSpPr>
          <p:nvPr/>
        </p:nvSpPr>
        <p:spPr bwMode="auto">
          <a:xfrm flipV="1">
            <a:off x="3362325" y="4643438"/>
            <a:ext cx="0" cy="720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082" name="AutoShape 13"/>
          <p:cNvSpPr>
            <a:spLocks noChangeArrowheads="1"/>
          </p:cNvSpPr>
          <p:nvPr/>
        </p:nvSpPr>
        <p:spPr bwMode="auto">
          <a:xfrm>
            <a:off x="3230563" y="4922838"/>
            <a:ext cx="266700" cy="215900"/>
          </a:xfrm>
          <a:prstGeom prst="flowChartOr">
            <a:avLst/>
          </a:prstGeom>
          <a:solidFill>
            <a:srgbClr val="0000FF"/>
          </a:solidFill>
          <a:ln w="1587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386138" y="3865563"/>
            <a:ext cx="2005012" cy="1003300"/>
            <a:chOff x="2133" y="2435"/>
            <a:chExt cx="1263" cy="632"/>
          </a:xfrm>
        </p:grpSpPr>
        <p:sp>
          <p:nvSpPr>
            <p:cNvPr id="3134" name="Text Box 15"/>
            <p:cNvSpPr txBox="1">
              <a:spLocks noChangeArrowheads="1"/>
            </p:cNvSpPr>
            <p:nvPr/>
          </p:nvSpPr>
          <p:spPr bwMode="auto">
            <a:xfrm>
              <a:off x="2768" y="2435"/>
              <a:ext cx="628" cy="43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18000" tIns="0" rIns="18000" bIns="0">
              <a:spAutoFit/>
            </a:bodyPr>
            <a:lstStyle>
              <a:lvl1pPr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</a:pPr>
              <a:endParaRPr lang="ca-ES" altLang="es-ES" sz="240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CFGM</a:t>
              </a:r>
            </a:p>
          </p:txBody>
        </p:sp>
        <p:sp>
          <p:nvSpPr>
            <p:cNvPr id="3135" name="Line 16"/>
            <p:cNvSpPr>
              <a:spLocks noChangeShapeType="1"/>
            </p:cNvSpPr>
            <p:nvPr/>
          </p:nvSpPr>
          <p:spPr bwMode="auto">
            <a:xfrm>
              <a:off x="2133" y="3067"/>
              <a:ext cx="8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36" name="Line 17"/>
            <p:cNvSpPr>
              <a:spLocks noChangeShapeType="1"/>
            </p:cNvSpPr>
            <p:nvPr/>
          </p:nvSpPr>
          <p:spPr bwMode="auto">
            <a:xfrm flipV="1">
              <a:off x="2971" y="2885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084" name="Line 18"/>
          <p:cNvSpPr>
            <a:spLocks noChangeShapeType="1"/>
          </p:cNvSpPr>
          <p:nvPr/>
        </p:nvSpPr>
        <p:spPr bwMode="auto">
          <a:xfrm flipH="1" flipV="1">
            <a:off x="3314700" y="1358900"/>
            <a:ext cx="0" cy="2609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085" name="AutoShape 19"/>
          <p:cNvSpPr>
            <a:spLocks noChangeArrowheads="1"/>
          </p:cNvSpPr>
          <p:nvPr/>
        </p:nvSpPr>
        <p:spPr bwMode="auto">
          <a:xfrm>
            <a:off x="3181350" y="3068638"/>
            <a:ext cx="266700" cy="215900"/>
          </a:xfrm>
          <a:prstGeom prst="flowChartOr">
            <a:avLst/>
          </a:prstGeom>
          <a:solidFill>
            <a:srgbClr val="0000FF"/>
          </a:solidFill>
          <a:ln w="1587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314700" y="2033588"/>
            <a:ext cx="2117725" cy="963612"/>
            <a:chOff x="2088" y="1281"/>
            <a:chExt cx="1334" cy="607"/>
          </a:xfrm>
        </p:grpSpPr>
        <p:sp>
          <p:nvSpPr>
            <p:cNvPr id="3131" name="Text Box 21"/>
            <p:cNvSpPr txBox="1">
              <a:spLocks noChangeArrowheads="1"/>
            </p:cNvSpPr>
            <p:nvPr/>
          </p:nvSpPr>
          <p:spPr bwMode="auto">
            <a:xfrm>
              <a:off x="2794" y="1281"/>
              <a:ext cx="628" cy="43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18000" tIns="0" rIns="18000" bIns="0">
              <a:spAutoFit/>
            </a:bodyPr>
            <a:lstStyle>
              <a:lvl1pPr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</a:pPr>
              <a:endParaRPr lang="ca-ES" altLang="es-ES" sz="240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CFGS</a:t>
              </a:r>
            </a:p>
          </p:txBody>
        </p:sp>
        <p:sp>
          <p:nvSpPr>
            <p:cNvPr id="3132" name="Line 22"/>
            <p:cNvSpPr>
              <a:spLocks noChangeShapeType="1"/>
            </p:cNvSpPr>
            <p:nvPr/>
          </p:nvSpPr>
          <p:spPr bwMode="auto">
            <a:xfrm>
              <a:off x="2088" y="1888"/>
              <a:ext cx="8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33" name="Line 23"/>
            <p:cNvSpPr>
              <a:spLocks noChangeShapeType="1"/>
            </p:cNvSpPr>
            <p:nvPr/>
          </p:nvSpPr>
          <p:spPr bwMode="auto">
            <a:xfrm flipV="1">
              <a:off x="2925" y="1706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087" name="Text Box 24"/>
          <p:cNvSpPr txBox="1">
            <a:spLocks noChangeArrowheads="1"/>
          </p:cNvSpPr>
          <p:nvPr/>
        </p:nvSpPr>
        <p:spPr bwMode="auto">
          <a:xfrm>
            <a:off x="2441575" y="1042988"/>
            <a:ext cx="3073400" cy="3492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8000" tIns="0" rIns="18000" bIns="0" anchor="ctr" anchorCtr="1">
            <a:spAutoFit/>
          </a:bodyPr>
          <a:lstStyle>
            <a:lvl1pPr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3000"/>
              </a:lnSpc>
            </a:pPr>
            <a:r>
              <a:rPr lang="ca-ES" altLang="es-ES" sz="2400">
                <a:ea typeface="Arial Unicode MS" pitchFamily="34" charset="-128"/>
                <a:cs typeface="Arial Unicode MS" pitchFamily="34" charset="-128"/>
              </a:rPr>
              <a:t>UNIVERSITAT</a:t>
            </a:r>
          </a:p>
        </p:txBody>
      </p:sp>
      <p:sp>
        <p:nvSpPr>
          <p:cNvPr id="3088" name="AutoShape 25"/>
          <p:cNvSpPr>
            <a:spLocks noChangeArrowheads="1"/>
          </p:cNvSpPr>
          <p:nvPr/>
        </p:nvSpPr>
        <p:spPr bwMode="auto">
          <a:xfrm>
            <a:off x="762000" y="4149725"/>
            <a:ext cx="198438" cy="215900"/>
          </a:xfrm>
          <a:prstGeom prst="flowChartSummingJunction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3089" name="AutoShape 26"/>
          <p:cNvSpPr>
            <a:spLocks noChangeArrowheads="1"/>
          </p:cNvSpPr>
          <p:nvPr/>
        </p:nvSpPr>
        <p:spPr bwMode="auto">
          <a:xfrm>
            <a:off x="762000" y="3844925"/>
            <a:ext cx="266700" cy="215900"/>
          </a:xfrm>
          <a:prstGeom prst="flowChartOr">
            <a:avLst/>
          </a:prstGeom>
          <a:solidFill>
            <a:srgbClr val="0000FF"/>
          </a:solidFill>
          <a:ln w="1587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3090" name="Text Box 27"/>
          <p:cNvSpPr txBox="1">
            <a:spLocks noChangeArrowheads="1"/>
          </p:cNvSpPr>
          <p:nvPr/>
        </p:nvSpPr>
        <p:spPr bwMode="auto">
          <a:xfrm>
            <a:off x="1143000" y="3844925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es-ES" sz="1400" b="1">
                <a:solidFill>
                  <a:srgbClr val="A50021"/>
                </a:solidFill>
                <a:ea typeface="Arial Unicode MS" pitchFamily="34" charset="-128"/>
                <a:cs typeface="Arial Unicode MS" pitchFamily="34" charset="-128"/>
              </a:rPr>
              <a:t>Títol</a:t>
            </a:r>
            <a:endParaRPr lang="ca-ES" altLang="es-ES" sz="1600" b="1">
              <a:solidFill>
                <a:srgbClr val="A5002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91" name="Text Box 28"/>
          <p:cNvSpPr txBox="1">
            <a:spLocks noChangeArrowheads="1"/>
          </p:cNvSpPr>
          <p:nvPr/>
        </p:nvSpPr>
        <p:spPr bwMode="auto">
          <a:xfrm>
            <a:off x="990600" y="4149725"/>
            <a:ext cx="1800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es-ES" sz="1400" b="1">
                <a:solidFill>
                  <a:srgbClr val="A50021"/>
                </a:solidFill>
                <a:ea typeface="Arial Unicode MS" pitchFamily="34" charset="-128"/>
                <a:cs typeface="Arial Unicode MS" pitchFamily="34" charset="-128"/>
              </a:rPr>
              <a:t>Prova d’accés</a:t>
            </a: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762000" y="4181475"/>
            <a:ext cx="3632200" cy="577850"/>
            <a:chOff x="480" y="2634"/>
            <a:chExt cx="2288" cy="364"/>
          </a:xfrm>
        </p:grpSpPr>
        <p:sp>
          <p:nvSpPr>
            <p:cNvPr id="3126" name="Text Box 30"/>
            <p:cNvSpPr txBox="1">
              <a:spLocks noChangeArrowheads="1"/>
            </p:cNvSpPr>
            <p:nvPr/>
          </p:nvSpPr>
          <p:spPr bwMode="auto">
            <a:xfrm>
              <a:off x="480" y="2806"/>
              <a:ext cx="131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altLang="es-ES" b="1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C</a:t>
              </a:r>
              <a:endParaRPr lang="ca-ES" altLang="es-ES" b="1"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127" name="Text Box 31"/>
            <p:cNvSpPr txBox="1">
              <a:spLocks noChangeArrowheads="1"/>
            </p:cNvSpPr>
            <p:nvPr/>
          </p:nvSpPr>
          <p:spPr bwMode="auto">
            <a:xfrm>
              <a:off x="624" y="2806"/>
              <a:ext cx="11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a-ES" altLang="es-ES" sz="1400" b="1">
                  <a:solidFill>
                    <a:srgbClr val="A50021"/>
                  </a:solidFill>
                  <a:ea typeface="Arial Unicode MS" pitchFamily="34" charset="-128"/>
                  <a:cs typeface="Arial Unicode MS" pitchFamily="34" charset="-128"/>
                </a:rPr>
                <a:t>Convalidacions</a:t>
              </a:r>
              <a:endParaRPr lang="ca-ES" altLang="es-ES" sz="1600" b="1">
                <a:solidFill>
                  <a:srgbClr val="A50021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grpSp>
          <p:nvGrpSpPr>
            <p:cNvPr id="3128" name="Group 32"/>
            <p:cNvGrpSpPr>
              <a:grpSpLocks/>
            </p:cNvGrpSpPr>
            <p:nvPr/>
          </p:nvGrpSpPr>
          <p:grpSpPr bwMode="auto">
            <a:xfrm>
              <a:off x="2376" y="2634"/>
              <a:ext cx="392" cy="173"/>
              <a:chOff x="2376" y="2634"/>
              <a:chExt cx="392" cy="173"/>
            </a:xfrm>
          </p:grpSpPr>
          <p:sp>
            <p:nvSpPr>
              <p:cNvPr id="3129" name="Line 33"/>
              <p:cNvSpPr>
                <a:spLocks noChangeShapeType="1"/>
              </p:cNvSpPr>
              <p:nvPr/>
            </p:nvSpPr>
            <p:spPr bwMode="auto">
              <a:xfrm>
                <a:off x="2376" y="2719"/>
                <a:ext cx="3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30" name="Text Box 34"/>
              <p:cNvSpPr txBox="1">
                <a:spLocks noChangeArrowheads="1"/>
              </p:cNvSpPr>
              <p:nvPr/>
            </p:nvSpPr>
            <p:spPr bwMode="auto">
              <a:xfrm>
                <a:off x="2506" y="2634"/>
                <a:ext cx="131" cy="1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" altLang="es-ES" b="1">
                    <a:latin typeface="Times New Roman" pitchFamily="18" charset="0"/>
                    <a:ea typeface="Arial Unicode MS" pitchFamily="34" charset="-128"/>
                    <a:cs typeface="Arial Unicode MS" pitchFamily="34" charset="-128"/>
                  </a:rPr>
                  <a:t>C</a:t>
                </a:r>
                <a:endParaRPr lang="ca-ES" altLang="es-ES" b="1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</p:grpSp>
      <p:sp>
        <p:nvSpPr>
          <p:cNvPr id="3093" name="AutoShape 35"/>
          <p:cNvSpPr>
            <a:spLocks noChangeArrowheads="1"/>
          </p:cNvSpPr>
          <p:nvPr/>
        </p:nvSpPr>
        <p:spPr bwMode="auto">
          <a:xfrm>
            <a:off x="3230563" y="1898650"/>
            <a:ext cx="200025" cy="215900"/>
          </a:xfrm>
          <a:prstGeom prst="flowChartSummingJunction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5434013" y="2168525"/>
            <a:ext cx="2243137" cy="269875"/>
            <a:chOff x="3423" y="1366"/>
            <a:chExt cx="1413" cy="170"/>
          </a:xfrm>
        </p:grpSpPr>
        <p:sp>
          <p:nvSpPr>
            <p:cNvPr id="3124" name="Line 37"/>
            <p:cNvSpPr>
              <a:spLocks noChangeShapeType="1"/>
            </p:cNvSpPr>
            <p:nvPr/>
          </p:nvSpPr>
          <p:spPr bwMode="auto">
            <a:xfrm flipH="1" flipV="1">
              <a:off x="3423" y="1451"/>
              <a:ext cx="14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25" name="AutoShape 38"/>
            <p:cNvSpPr>
              <a:spLocks noChangeArrowheads="1"/>
            </p:cNvSpPr>
            <p:nvPr/>
          </p:nvSpPr>
          <p:spPr bwMode="auto">
            <a:xfrm>
              <a:off x="3815" y="1366"/>
              <a:ext cx="157" cy="170"/>
            </a:xfrm>
            <a:prstGeom prst="star16">
              <a:avLst>
                <a:gd name="adj" fmla="val 3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ES" altLang="es-ES"/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762000" y="3159125"/>
            <a:ext cx="6872288" cy="1079500"/>
            <a:chOff x="480" y="1990"/>
            <a:chExt cx="4329" cy="680"/>
          </a:xfrm>
        </p:grpSpPr>
        <p:sp>
          <p:nvSpPr>
            <p:cNvPr id="3119" name="AutoShape 40"/>
            <p:cNvSpPr>
              <a:spLocks noChangeArrowheads="1"/>
            </p:cNvSpPr>
            <p:nvPr/>
          </p:nvSpPr>
          <p:spPr bwMode="auto">
            <a:xfrm>
              <a:off x="480" y="1990"/>
              <a:ext cx="136" cy="136"/>
            </a:xfrm>
            <a:prstGeom prst="star16">
              <a:avLst>
                <a:gd name="adj" fmla="val 3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ES" altLang="es-ES"/>
            </a:p>
          </p:txBody>
        </p:sp>
        <p:sp>
          <p:nvSpPr>
            <p:cNvPr id="3120" name="Text Box 41"/>
            <p:cNvSpPr txBox="1">
              <a:spLocks noChangeArrowheads="1"/>
            </p:cNvSpPr>
            <p:nvPr/>
          </p:nvSpPr>
          <p:spPr bwMode="auto">
            <a:xfrm>
              <a:off x="576" y="1990"/>
              <a:ext cx="1305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a-ES" altLang="es-ES" sz="1400" b="1">
                  <a:solidFill>
                    <a:srgbClr val="A50021"/>
                  </a:solidFill>
                  <a:ea typeface="Arial Unicode MS" pitchFamily="34" charset="-128"/>
                  <a:cs typeface="Arial Unicode MS" pitchFamily="34" charset="-128"/>
                </a:rPr>
                <a:t>POT</a:t>
              </a:r>
              <a:r>
                <a:rPr lang="ca-ES" altLang="es-ES" sz="1400">
                  <a:ea typeface="Arial Unicode MS" pitchFamily="34" charset="-128"/>
                  <a:cs typeface="Arial Unicode MS" pitchFamily="34" charset="-128"/>
                </a:rPr>
                <a:t> Prova obtenció del títol (Acr comp i Aval form)</a:t>
              </a:r>
            </a:p>
          </p:txBody>
        </p:sp>
        <p:grpSp>
          <p:nvGrpSpPr>
            <p:cNvPr id="3121" name="Group 42"/>
            <p:cNvGrpSpPr>
              <a:grpSpLocks/>
            </p:cNvGrpSpPr>
            <p:nvPr/>
          </p:nvGrpSpPr>
          <p:grpSpPr bwMode="auto">
            <a:xfrm>
              <a:off x="3396" y="2500"/>
              <a:ext cx="1413" cy="170"/>
              <a:chOff x="3396" y="2500"/>
              <a:chExt cx="1413" cy="170"/>
            </a:xfrm>
          </p:grpSpPr>
          <p:sp>
            <p:nvSpPr>
              <p:cNvPr id="3122" name="Line 43"/>
              <p:cNvSpPr>
                <a:spLocks noChangeShapeType="1"/>
              </p:cNvSpPr>
              <p:nvPr/>
            </p:nvSpPr>
            <p:spPr bwMode="auto">
              <a:xfrm flipH="1" flipV="1">
                <a:off x="3396" y="2585"/>
                <a:ext cx="141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23" name="AutoShape 44"/>
              <p:cNvSpPr>
                <a:spLocks noChangeArrowheads="1"/>
              </p:cNvSpPr>
              <p:nvPr/>
            </p:nvSpPr>
            <p:spPr bwMode="auto">
              <a:xfrm>
                <a:off x="3841" y="2500"/>
                <a:ext cx="157" cy="170"/>
              </a:xfrm>
              <a:prstGeom prst="star16">
                <a:avLst>
                  <a:gd name="adj" fmla="val 37500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s-ES" altLang="es-ES"/>
              </a:p>
            </p:txBody>
          </p:sp>
        </p:grp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3895725" y="1403350"/>
            <a:ext cx="539750" cy="855663"/>
            <a:chOff x="2454" y="884"/>
            <a:chExt cx="340" cy="539"/>
          </a:xfrm>
        </p:grpSpPr>
        <p:sp>
          <p:nvSpPr>
            <p:cNvPr id="3116" name="Line 46"/>
            <p:cNvSpPr>
              <a:spLocks noChangeShapeType="1"/>
            </p:cNvSpPr>
            <p:nvPr/>
          </p:nvSpPr>
          <p:spPr bwMode="auto">
            <a:xfrm>
              <a:off x="2611" y="884"/>
              <a:ext cx="0" cy="5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17" name="Text Box 47"/>
            <p:cNvSpPr txBox="1">
              <a:spLocks noChangeArrowheads="1"/>
            </p:cNvSpPr>
            <p:nvPr/>
          </p:nvSpPr>
          <p:spPr bwMode="auto">
            <a:xfrm>
              <a:off x="2454" y="998"/>
              <a:ext cx="131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altLang="es-ES" b="1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C</a:t>
              </a:r>
              <a:endParaRPr lang="ca-ES" altLang="es-ES" b="1"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118" name="Line 48"/>
            <p:cNvSpPr>
              <a:spLocks noChangeShapeType="1"/>
            </p:cNvSpPr>
            <p:nvPr/>
          </p:nvSpPr>
          <p:spPr bwMode="auto">
            <a:xfrm>
              <a:off x="2611" y="1423"/>
              <a:ext cx="1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762000" y="1358900"/>
            <a:ext cx="6905625" cy="3994150"/>
            <a:chOff x="480" y="856"/>
            <a:chExt cx="4350" cy="2516"/>
          </a:xfrm>
        </p:grpSpPr>
        <p:sp>
          <p:nvSpPr>
            <p:cNvPr id="3109" name="Text Box 50"/>
            <p:cNvSpPr txBox="1">
              <a:spLocks noChangeArrowheads="1"/>
            </p:cNvSpPr>
            <p:nvPr/>
          </p:nvSpPr>
          <p:spPr bwMode="auto">
            <a:xfrm>
              <a:off x="480" y="3046"/>
              <a:ext cx="131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altLang="es-ES" b="1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R</a:t>
              </a:r>
              <a:endParaRPr lang="ca-ES" altLang="es-ES" b="1"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110" name="Text Box 51"/>
            <p:cNvSpPr txBox="1">
              <a:spLocks noChangeArrowheads="1"/>
            </p:cNvSpPr>
            <p:nvPr/>
          </p:nvSpPr>
          <p:spPr bwMode="auto">
            <a:xfrm>
              <a:off x="624" y="3046"/>
              <a:ext cx="113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a-ES" altLang="es-ES" sz="1400" b="1">
                  <a:solidFill>
                    <a:srgbClr val="A50021"/>
                  </a:solidFill>
                  <a:ea typeface="Arial Unicode MS" pitchFamily="34" charset="-128"/>
                  <a:cs typeface="Arial Unicode MS" pitchFamily="34" charset="-128"/>
                </a:rPr>
                <a:t>Reconeixement de crèdits</a:t>
              </a:r>
              <a:endParaRPr lang="ca-ES" altLang="es-ES" sz="1600" b="1">
                <a:solidFill>
                  <a:srgbClr val="A50021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grpSp>
          <p:nvGrpSpPr>
            <p:cNvPr id="3111" name="Group 52"/>
            <p:cNvGrpSpPr>
              <a:grpSpLocks/>
            </p:cNvGrpSpPr>
            <p:nvPr/>
          </p:nvGrpSpPr>
          <p:grpSpPr bwMode="auto">
            <a:xfrm>
              <a:off x="2872" y="856"/>
              <a:ext cx="1958" cy="425"/>
              <a:chOff x="2872" y="856"/>
              <a:chExt cx="1958" cy="425"/>
            </a:xfrm>
          </p:grpSpPr>
          <p:sp>
            <p:nvSpPr>
              <p:cNvPr id="3112" name="Line 53"/>
              <p:cNvSpPr>
                <a:spLocks noChangeShapeType="1"/>
              </p:cNvSpPr>
              <p:nvPr/>
            </p:nvSpPr>
            <p:spPr bwMode="auto">
              <a:xfrm flipV="1">
                <a:off x="2951" y="856"/>
                <a:ext cx="0" cy="42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13" name="AutoShape 54"/>
              <p:cNvSpPr>
                <a:spLocks noChangeArrowheads="1"/>
              </p:cNvSpPr>
              <p:nvPr/>
            </p:nvSpPr>
            <p:spPr bwMode="auto">
              <a:xfrm>
                <a:off x="2872" y="1083"/>
                <a:ext cx="168" cy="136"/>
              </a:xfrm>
              <a:prstGeom prst="flowChartOr">
                <a:avLst/>
              </a:prstGeom>
              <a:solidFill>
                <a:srgbClr val="0000FF"/>
              </a:solidFill>
              <a:ln w="158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s-ES" altLang="es-ES"/>
              </a:p>
            </p:txBody>
          </p:sp>
          <p:sp>
            <p:nvSpPr>
              <p:cNvPr id="3114" name="Text Box 55"/>
              <p:cNvSpPr txBox="1">
                <a:spLocks noChangeArrowheads="1"/>
              </p:cNvSpPr>
              <p:nvPr/>
            </p:nvSpPr>
            <p:spPr bwMode="auto">
              <a:xfrm>
                <a:off x="3003" y="913"/>
                <a:ext cx="13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" altLang="es-ES" b="1">
                    <a:latin typeface="Times New Roman" pitchFamily="18" charset="0"/>
                    <a:ea typeface="Arial Unicode MS" pitchFamily="34" charset="-128"/>
                    <a:cs typeface="Arial Unicode MS" pitchFamily="34" charset="-128"/>
                  </a:rPr>
                  <a:t>R</a:t>
                </a:r>
                <a:endParaRPr lang="ca-ES" altLang="es-ES" b="1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3115" name="Line 56"/>
              <p:cNvSpPr>
                <a:spLocks noChangeShapeType="1"/>
              </p:cNvSpPr>
              <p:nvPr/>
            </p:nvSpPr>
            <p:spPr bwMode="auto">
              <a:xfrm>
                <a:off x="3016" y="1117"/>
                <a:ext cx="1814" cy="0"/>
              </a:xfrm>
              <a:prstGeom prst="line">
                <a:avLst/>
              </a:prstGeom>
              <a:noFill/>
              <a:ln w="41275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13" name="Group 57"/>
          <p:cNvGrpSpPr>
            <a:grpSpLocks/>
          </p:cNvGrpSpPr>
          <p:nvPr/>
        </p:nvGrpSpPr>
        <p:grpSpPr bwMode="auto">
          <a:xfrm>
            <a:off x="4808538" y="2708275"/>
            <a:ext cx="865187" cy="1169988"/>
            <a:chOff x="3029" y="1706"/>
            <a:chExt cx="545" cy="737"/>
          </a:xfrm>
        </p:grpSpPr>
        <p:sp>
          <p:nvSpPr>
            <p:cNvPr id="3106" name="Line 58"/>
            <p:cNvSpPr>
              <a:spLocks noChangeShapeType="1"/>
            </p:cNvSpPr>
            <p:nvPr/>
          </p:nvSpPr>
          <p:spPr bwMode="auto">
            <a:xfrm flipV="1">
              <a:off x="3082" y="1706"/>
              <a:ext cx="0" cy="7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07" name="AutoShape 59"/>
            <p:cNvSpPr>
              <a:spLocks noChangeArrowheads="1"/>
            </p:cNvSpPr>
            <p:nvPr/>
          </p:nvSpPr>
          <p:spPr bwMode="auto">
            <a:xfrm>
              <a:off x="3029" y="1791"/>
              <a:ext cx="126" cy="136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ES" altLang="es-ES"/>
            </a:p>
          </p:txBody>
        </p:sp>
        <p:sp>
          <p:nvSpPr>
            <p:cNvPr id="3108" name="Text Box 60"/>
            <p:cNvSpPr txBox="1">
              <a:spLocks noChangeArrowheads="1"/>
            </p:cNvSpPr>
            <p:nvPr/>
          </p:nvSpPr>
          <p:spPr bwMode="auto">
            <a:xfrm>
              <a:off x="3029" y="1990"/>
              <a:ext cx="545" cy="2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18000" tIns="0" rIns="18000" bIns="0">
              <a:spAutoFit/>
            </a:bodyPr>
            <a:lstStyle>
              <a:lvl1pPr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PPAS</a:t>
              </a:r>
            </a:p>
          </p:txBody>
        </p:sp>
      </p:grpSp>
      <p:grpSp>
        <p:nvGrpSpPr>
          <p:cNvPr id="14" name="Group 61"/>
          <p:cNvGrpSpPr>
            <a:grpSpLocks/>
          </p:cNvGrpSpPr>
          <p:nvPr/>
        </p:nvGrpSpPr>
        <p:grpSpPr bwMode="auto">
          <a:xfrm>
            <a:off x="4767263" y="1400175"/>
            <a:ext cx="3773487" cy="4765675"/>
            <a:chOff x="3003" y="856"/>
            <a:chExt cx="2377" cy="3002"/>
          </a:xfrm>
        </p:grpSpPr>
        <p:sp>
          <p:nvSpPr>
            <p:cNvPr id="3103" name="Text Box 62"/>
            <p:cNvSpPr txBox="1">
              <a:spLocks noChangeArrowheads="1"/>
            </p:cNvSpPr>
            <p:nvPr/>
          </p:nvSpPr>
          <p:spPr bwMode="auto">
            <a:xfrm>
              <a:off x="4836" y="856"/>
              <a:ext cx="544" cy="300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18000" tIns="0" rIns="18000" bIns="0">
              <a:spAutoFit/>
            </a:bodyPr>
            <a:lstStyle>
              <a:lvl1pPr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49263" eaLnBrk="0" hangingPunct="0"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9563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</a:pPr>
              <a:endParaRPr lang="ca-ES" altLang="es-ES" sz="240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M</a:t>
              </a: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Ó</a:t>
              </a: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N </a:t>
              </a:r>
            </a:p>
            <a:p>
              <a:pPr algn="ctr" eaLnBrk="1" hangingPunct="1">
                <a:lnSpc>
                  <a:spcPct val="93000"/>
                </a:lnSpc>
              </a:pPr>
              <a:endParaRPr lang="ca-ES" altLang="es-ES" sz="240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L</a:t>
              </a: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A</a:t>
              </a: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B</a:t>
              </a: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O</a:t>
              </a: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R</a:t>
              </a: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A</a:t>
              </a:r>
            </a:p>
            <a:p>
              <a:pPr algn="ctr" eaLnBrk="1" hangingPunct="1">
                <a:lnSpc>
                  <a:spcPct val="93000"/>
                </a:lnSpc>
              </a:pPr>
              <a:r>
                <a:rPr lang="ca-ES" altLang="es-ES" sz="2400">
                  <a:ea typeface="Arial Unicode MS" pitchFamily="34" charset="-128"/>
                  <a:cs typeface="Arial Unicode MS" pitchFamily="34" charset="-128"/>
                </a:rPr>
                <a:t>L</a:t>
              </a:r>
            </a:p>
            <a:p>
              <a:pPr algn="ctr" eaLnBrk="1" hangingPunct="1">
                <a:lnSpc>
                  <a:spcPct val="93000"/>
                </a:lnSpc>
              </a:pPr>
              <a:endParaRPr lang="es-ES" altLang="es-ES" sz="240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lnSpc>
                  <a:spcPct val="93000"/>
                </a:lnSpc>
              </a:pPr>
              <a:endParaRPr lang="ca-ES" altLang="es-ES" sz="2400"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104" name="AutoShape 63"/>
            <p:cNvSpPr>
              <a:spLocks noChangeArrowheads="1"/>
            </p:cNvSpPr>
            <p:nvPr/>
          </p:nvSpPr>
          <p:spPr bwMode="auto">
            <a:xfrm>
              <a:off x="3003" y="2279"/>
              <a:ext cx="168" cy="136"/>
            </a:xfrm>
            <a:prstGeom prst="flowChartOr">
              <a:avLst/>
            </a:prstGeom>
            <a:solidFill>
              <a:srgbClr val="0000FF"/>
            </a:solidFill>
            <a:ln w="158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ES" altLang="es-ES"/>
            </a:p>
          </p:txBody>
        </p:sp>
        <p:sp>
          <p:nvSpPr>
            <p:cNvPr id="3105" name="Line 64"/>
            <p:cNvSpPr>
              <a:spLocks noChangeShapeType="1"/>
            </p:cNvSpPr>
            <p:nvPr/>
          </p:nvSpPr>
          <p:spPr bwMode="auto">
            <a:xfrm>
              <a:off x="3061" y="2251"/>
              <a:ext cx="1815" cy="0"/>
            </a:xfrm>
            <a:prstGeom prst="line">
              <a:avLst/>
            </a:prstGeom>
            <a:noFill/>
            <a:ln w="412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5" name="Group 65"/>
          <p:cNvGrpSpPr>
            <a:grpSpLocks/>
          </p:cNvGrpSpPr>
          <p:nvPr/>
        </p:nvGrpSpPr>
        <p:grpSpPr bwMode="auto">
          <a:xfrm>
            <a:off x="755650" y="1295400"/>
            <a:ext cx="2376488" cy="1847850"/>
            <a:chOff x="476" y="816"/>
            <a:chExt cx="1497" cy="1164"/>
          </a:xfrm>
        </p:grpSpPr>
        <p:sp>
          <p:nvSpPr>
            <p:cNvPr id="3101" name="Text Box 66"/>
            <p:cNvSpPr txBox="1">
              <a:spLocks noChangeArrowheads="1"/>
            </p:cNvSpPr>
            <p:nvPr/>
          </p:nvSpPr>
          <p:spPr bwMode="auto">
            <a:xfrm>
              <a:off x="476" y="816"/>
              <a:ext cx="149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a-ES" altLang="es-ES" sz="1400" b="1">
                  <a:solidFill>
                    <a:srgbClr val="A50021"/>
                  </a:solidFill>
                  <a:ea typeface="Arial Unicode MS" pitchFamily="34" charset="-128"/>
                  <a:cs typeface="Arial Unicode MS" pitchFamily="34" charset="-128"/>
                </a:rPr>
                <a:t>PPAS</a:t>
              </a:r>
              <a:r>
                <a:rPr lang="ca-ES" altLang="es-ES" sz="1400">
                  <a:ea typeface="Arial Unicode MS" pitchFamily="34" charset="-128"/>
                  <a:cs typeface="Arial Unicode MS" pitchFamily="34" charset="-128"/>
                </a:rPr>
                <a:t> Preparació proves accés GS (IES i CFPA)</a:t>
              </a:r>
            </a:p>
          </p:txBody>
        </p:sp>
        <p:sp>
          <p:nvSpPr>
            <p:cNvPr id="3102" name="Text Box 67"/>
            <p:cNvSpPr txBox="1">
              <a:spLocks noChangeArrowheads="1"/>
            </p:cNvSpPr>
            <p:nvPr/>
          </p:nvSpPr>
          <p:spPr bwMode="auto">
            <a:xfrm>
              <a:off x="480" y="1654"/>
              <a:ext cx="1306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a-ES" altLang="es-ES" sz="1400">
                  <a:ea typeface="Arial Unicode MS" pitchFamily="34" charset="-128"/>
                  <a:cs typeface="Arial Unicode MS" pitchFamily="34" charset="-128"/>
                </a:rPr>
                <a:t>CFGM, CFGS, PPAS </a:t>
              </a:r>
              <a:r>
                <a:rPr lang="ca-ES" altLang="es-ES" sz="1400">
                  <a:solidFill>
                    <a:srgbClr val="A50021"/>
                  </a:solidFill>
                  <a:ea typeface="Arial Unicode MS" pitchFamily="34" charset="-128"/>
                  <a:cs typeface="Arial Unicode MS" pitchFamily="34" charset="-128"/>
                </a:rPr>
                <a:t>presencial i a distància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a-ES" altLang="es-ES" b="1" smtClean="0"/>
              <a:t>Vies accés CFGS</a:t>
            </a:r>
            <a:endParaRPr lang="es-ES" altLang="es-ES" b="1" smtClean="0"/>
          </a:p>
        </p:txBody>
      </p:sp>
      <p:sp>
        <p:nvSpPr>
          <p:cNvPr id="4099" name="3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781550"/>
          </a:xfrm>
          <a:solidFill>
            <a:schemeClr val="accent1"/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ca-ES" altLang="es-ES" smtClean="0"/>
              <a:t>tenir el títol de </a:t>
            </a:r>
            <a:r>
              <a:rPr lang="ca-ES" altLang="es-ES" b="1" smtClean="0"/>
              <a:t>batxillerat</a:t>
            </a:r>
            <a:r>
              <a:rPr lang="ca-ES" altLang="es-ES" smtClean="0"/>
              <a:t>,</a:t>
            </a:r>
            <a:endParaRPr lang="es-ES" altLang="es-ES" smtClean="0"/>
          </a:p>
          <a:p>
            <a:pPr>
              <a:spcBef>
                <a:spcPct val="0"/>
              </a:spcBef>
            </a:pPr>
            <a:r>
              <a:rPr lang="ca-ES" altLang="es-ES" smtClean="0"/>
              <a:t>tenir el </a:t>
            </a:r>
            <a:r>
              <a:rPr lang="ca-ES" altLang="es-ES" b="1" smtClean="0"/>
              <a:t>títol de tècnic o tècnica superior</a:t>
            </a:r>
            <a:r>
              <a:rPr lang="ca-ES" altLang="es-ES" smtClean="0"/>
              <a:t>,</a:t>
            </a:r>
            <a:endParaRPr lang="es-ES" altLang="es-ES" smtClean="0"/>
          </a:p>
          <a:p>
            <a:pPr algn="just">
              <a:spcBef>
                <a:spcPct val="0"/>
              </a:spcBef>
            </a:pPr>
            <a:r>
              <a:rPr lang="ca-ES" altLang="es-ES" smtClean="0"/>
              <a:t>haver superat el curs d'orientació universitària (</a:t>
            </a:r>
            <a:r>
              <a:rPr lang="ca-ES" altLang="es-ES" b="1" smtClean="0"/>
              <a:t>COU</a:t>
            </a:r>
            <a:r>
              <a:rPr lang="ca-ES" altLang="es-ES" smtClean="0"/>
              <a:t>),</a:t>
            </a:r>
            <a:endParaRPr lang="es-ES" altLang="es-ES" smtClean="0"/>
          </a:p>
          <a:p>
            <a:pPr algn="just">
              <a:spcBef>
                <a:spcPct val="0"/>
              </a:spcBef>
            </a:pPr>
            <a:r>
              <a:rPr lang="ca-ES" altLang="es-ES" smtClean="0"/>
              <a:t>tenir qualsevol </a:t>
            </a:r>
            <a:r>
              <a:rPr lang="ca-ES" altLang="es-ES" b="1" smtClean="0"/>
              <a:t>titulació universitària</a:t>
            </a:r>
            <a:r>
              <a:rPr lang="ca-ES" altLang="es-ES" smtClean="0"/>
              <a:t>, </a:t>
            </a:r>
            <a:endParaRPr lang="es-ES" altLang="es-ES" smtClean="0"/>
          </a:p>
          <a:p>
            <a:pPr algn="just"/>
            <a:r>
              <a:rPr lang="ca-ES" altLang="es-ES" smtClean="0"/>
              <a:t>haver superat la </a:t>
            </a:r>
            <a:r>
              <a:rPr lang="ca-ES" altLang="es-ES" b="1" smtClean="0"/>
              <a:t>prova d'accés a la universitat per a majors de 25 anys</a:t>
            </a:r>
            <a:r>
              <a:rPr lang="ca-ES" altLang="es-ES" smtClean="0"/>
              <a:t>,</a:t>
            </a:r>
          </a:p>
          <a:p>
            <a:pPr algn="just"/>
            <a:r>
              <a:rPr lang="ca-ES" altLang="es-ES" smtClean="0"/>
              <a:t>superar una </a:t>
            </a:r>
            <a:r>
              <a:rPr lang="ca-ES" altLang="es-ES" b="1" smtClean="0"/>
              <a:t>prova d'accés.</a:t>
            </a:r>
          </a:p>
          <a:p>
            <a:pPr algn="just"/>
            <a:r>
              <a:rPr lang="ca-ES" altLang="es-ES" smtClean="0"/>
              <a:t>Tenir superat el curs d’accés a cicles</a:t>
            </a:r>
            <a:endParaRPr lang="es-ES" altLang="es-ES" smtClean="0"/>
          </a:p>
          <a:p>
            <a:endParaRPr lang="es-ES" altLang="es-E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a-ES" altLang="es-ES" sz="3200" b="1" smtClean="0"/>
              <a:t>Criteris per obtenir plaça en un CFGS</a:t>
            </a:r>
            <a:endParaRPr lang="es-ES" altLang="es-ES" sz="3200" smtClean="0"/>
          </a:p>
        </p:txBody>
      </p:sp>
      <p:sp>
        <p:nvSpPr>
          <p:cNvPr id="4099" name="3 Marcador de contenido"/>
          <p:cNvSpPr>
            <a:spLocks noGrp="1"/>
          </p:cNvSpPr>
          <p:nvPr>
            <p:ph idx="1"/>
          </p:nvPr>
        </p:nvSpPr>
        <p:spPr>
          <a:xfrm>
            <a:off x="323850" y="1700213"/>
            <a:ext cx="8569325" cy="4525962"/>
          </a:xfrm>
          <a:solidFill>
            <a:schemeClr val="accent1"/>
          </a:solidFill>
        </p:spPr>
        <p:txBody>
          <a:bodyPr/>
          <a:lstStyle/>
          <a:p>
            <a:pPr marL="0" algn="just">
              <a:spcBef>
                <a:spcPct val="0"/>
              </a:spcBef>
            </a:pPr>
            <a:r>
              <a:rPr lang="ca-ES" altLang="es-ES" sz="2800" dirty="0" smtClean="0"/>
              <a:t>Les sol·licituds </a:t>
            </a:r>
            <a:r>
              <a:rPr lang="ca-ES" altLang="es-ES" sz="2800" b="1" dirty="0" smtClean="0"/>
              <a:t>s'ordenen segons la qualificació mitjana dels estudis</a:t>
            </a:r>
            <a:r>
              <a:rPr lang="ca-ES" altLang="es-ES" sz="2800" dirty="0" smtClean="0"/>
              <a:t> anteriors : batxillerat (</a:t>
            </a:r>
            <a:r>
              <a:rPr lang="ca-ES" altLang="es-ES" sz="2800" b="1" dirty="0" smtClean="0"/>
              <a:t>modalitat de batxillerat</a:t>
            </a:r>
            <a:r>
              <a:rPr lang="ca-ES" altLang="es-ES" sz="2800" dirty="0" smtClean="0"/>
              <a:t> </a:t>
            </a:r>
            <a:r>
              <a:rPr lang="ca-ES" altLang="es-ES" sz="2800" b="1" dirty="0" smtClean="0"/>
              <a:t>prioritària)</a:t>
            </a:r>
            <a:r>
              <a:rPr lang="ca-ES" altLang="es-ES" sz="2800" dirty="0" smtClean="0"/>
              <a:t>, BUP i COU</a:t>
            </a:r>
            <a:r>
              <a:rPr lang="ca-ES" altLang="es-ES" sz="2800" dirty="0" smtClean="0"/>
              <a:t>.</a:t>
            </a:r>
          </a:p>
          <a:p>
            <a:pPr marL="0" indent="0" algn="just">
              <a:spcBef>
                <a:spcPct val="0"/>
              </a:spcBef>
              <a:buNone/>
            </a:pPr>
            <a:endParaRPr lang="es-ES" altLang="es-ES" sz="2800" dirty="0" smtClean="0"/>
          </a:p>
          <a:p>
            <a:pPr marL="0">
              <a:spcBef>
                <a:spcPct val="0"/>
              </a:spcBef>
            </a:pPr>
            <a:r>
              <a:rPr lang="ca-ES" altLang="es-ES" sz="2800" dirty="0" smtClean="0"/>
              <a:t>Reserva del </a:t>
            </a:r>
            <a:r>
              <a:rPr lang="ca-ES" altLang="es-ES" sz="2800" dirty="0" smtClean="0"/>
              <a:t>20</a:t>
            </a:r>
            <a:r>
              <a:rPr lang="ca-ES" altLang="es-ES" sz="2800" b="1" dirty="0" smtClean="0"/>
              <a:t> </a:t>
            </a:r>
            <a:r>
              <a:rPr lang="ca-ES" altLang="es-ES" sz="2800" b="1" dirty="0" smtClean="0"/>
              <a:t>% de places</a:t>
            </a:r>
            <a:r>
              <a:rPr lang="ca-ES" altLang="es-ES" sz="2800" dirty="0" smtClean="0"/>
              <a:t> per alumnes que han superat la </a:t>
            </a:r>
            <a:r>
              <a:rPr lang="ca-ES" altLang="es-ES" sz="2800" b="1" dirty="0" smtClean="0"/>
              <a:t>prova d'accés.</a:t>
            </a:r>
          </a:p>
          <a:p>
            <a:pPr marL="0" indent="0">
              <a:spcBef>
                <a:spcPct val="0"/>
              </a:spcBef>
              <a:buNone/>
            </a:pPr>
            <a:endParaRPr lang="ca-ES" altLang="es-ES" sz="2800" dirty="0" smtClean="0"/>
          </a:p>
          <a:p>
            <a:pPr marL="0">
              <a:spcBef>
                <a:spcPct val="0"/>
              </a:spcBef>
            </a:pPr>
            <a:r>
              <a:rPr lang="ca-ES" altLang="es-ES" sz="2800" dirty="0" smtClean="0"/>
              <a:t>Reserva </a:t>
            </a:r>
            <a:r>
              <a:rPr lang="ca-ES" altLang="es-ES" sz="2800" dirty="0" smtClean="0"/>
              <a:t>del </a:t>
            </a:r>
            <a:r>
              <a:rPr lang="ca-ES" altLang="es-ES" sz="2800" b="1" dirty="0" smtClean="0"/>
              <a:t>20 </a:t>
            </a:r>
            <a:r>
              <a:rPr lang="ca-ES" altLang="es-ES" sz="2800" b="1" dirty="0" smtClean="0"/>
              <a:t>% de places</a:t>
            </a:r>
            <a:r>
              <a:rPr lang="ca-ES" altLang="es-ES" sz="2800" dirty="0" smtClean="0"/>
              <a:t> per alumnes que han superat el curs d’accés</a:t>
            </a:r>
            <a:r>
              <a:rPr lang="ca-ES" altLang="es-ES" sz="2800" b="1" dirty="0" smtClean="0"/>
              <a:t>.</a:t>
            </a:r>
            <a:endParaRPr lang="es-ES" alt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a-ES" altLang="es-ES" b="1" smtClean="0"/>
              <a:t>Vies accés ensenyaments esportius</a:t>
            </a:r>
            <a:endParaRPr lang="es-ES" altLang="es-ES" b="1" smtClean="0"/>
          </a:p>
        </p:txBody>
      </p:sp>
      <p:sp>
        <p:nvSpPr>
          <p:cNvPr id="4099" name="3 Marcador de contenido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s-ES" altLang="es-ES" b="1" u="sng" smtClean="0"/>
              <a:t>Grau superior</a:t>
            </a:r>
          </a:p>
          <a:p>
            <a:pPr algn="just">
              <a:spcBef>
                <a:spcPct val="0"/>
              </a:spcBef>
            </a:pPr>
            <a:r>
              <a:rPr lang="ca-ES" altLang="es-ES" sz="2400" smtClean="0"/>
              <a:t>cal tenir el títol de tècnic o tècnica de la modalitat, esportiva corresponent, estar en possessió del títol de batxiller (o equivalent a efectes acadèmics) i, en els casos en què s'estableixi, superar la prova de caràcter específic o acreditar els mèrits esportius corresponents de la modalitat o especialitat.</a:t>
            </a:r>
          </a:p>
          <a:p>
            <a:pPr algn="just">
              <a:spcBef>
                <a:spcPct val="0"/>
              </a:spcBef>
            </a:pPr>
            <a:r>
              <a:rPr lang="ca-ES" altLang="es-ES" sz="2400" smtClean="0"/>
              <a:t>En el cas de no disposar del requisit acadèmic corresponent, també podran accedir-hi les persones que superin la </a:t>
            </a:r>
            <a:r>
              <a:rPr lang="ca-ES" altLang="es-ES" sz="2400" b="1" smtClean="0">
                <a:hlinkClick r:id="rId2" tooltip="Aquest enllaç s'obrirà en una finestra nova"/>
              </a:rPr>
              <a:t>prova general d'accés</a:t>
            </a:r>
            <a:r>
              <a:rPr lang="ca-ES" altLang="es-ES" sz="2400" smtClean="0"/>
              <a:t> al grau superior dels ensenyaments esportius.</a:t>
            </a:r>
            <a:endParaRPr lang="es-ES" altLang="es-E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Rectángulo"/>
          <p:cNvSpPr>
            <a:spLocks noChangeArrowheads="1"/>
          </p:cNvSpPr>
          <p:nvPr/>
        </p:nvSpPr>
        <p:spPr bwMode="auto">
          <a:xfrm>
            <a:off x="428625" y="1428750"/>
            <a:ext cx="8501063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a-ES" altLang="es-ES" sz="3200" b="1">
                <a:solidFill>
                  <a:srgbClr val="C00000"/>
                </a:solidFill>
              </a:rPr>
              <a:t>Públic destinatari</a:t>
            </a:r>
          </a:p>
          <a:p>
            <a:pPr eaLnBrk="1" hangingPunct="1"/>
            <a:r>
              <a:rPr lang="ca-ES" altLang="es-ES" sz="2400"/>
              <a:t>	</a:t>
            </a:r>
          </a:p>
          <a:p>
            <a:pPr eaLnBrk="1" hangingPunct="1"/>
            <a:r>
              <a:rPr lang="ca-ES" altLang="es-ES" sz="2400"/>
              <a:t>	</a:t>
            </a:r>
          </a:p>
          <a:p>
            <a:pPr eaLnBrk="1" hangingPunct="1"/>
            <a:r>
              <a:rPr lang="ca-ES" altLang="es-ES" sz="2400"/>
              <a:t>	La prova s’adreça a les persones que volen accedir a un </a:t>
            </a:r>
            <a:r>
              <a:rPr lang="ca-ES" altLang="es-ES" sz="2400" b="1"/>
              <a:t>cicle formatiu de grau superior de formació professional</a:t>
            </a:r>
            <a:r>
              <a:rPr lang="ca-ES" altLang="es-ES" sz="2400"/>
              <a:t> inicial, però </a:t>
            </a:r>
            <a:r>
              <a:rPr lang="ca-ES" altLang="es-ES" sz="2400" b="1"/>
              <a:t>no tenen el títol de batxillerat</a:t>
            </a:r>
            <a:r>
              <a:rPr lang="ca-ES" altLang="es-ES" sz="2400"/>
              <a:t> (o equivalent).</a:t>
            </a:r>
          </a:p>
          <a:p>
            <a:pPr eaLnBrk="1" hangingPunct="1"/>
            <a:endParaRPr lang="ca-ES" altLang="es-ES" sz="2400"/>
          </a:p>
          <a:p>
            <a:pPr eaLnBrk="1" hangingPunct="1"/>
            <a:r>
              <a:rPr lang="ca-ES" altLang="es-ES" sz="2400"/>
              <a:t>	Per presentar-se a la prova cal haver complert </a:t>
            </a:r>
            <a:r>
              <a:rPr lang="ca-ES" altLang="es-ES" sz="2400" b="1"/>
              <a:t>els 19 anys o complir-los durant l’any en què es fa la prova</a:t>
            </a:r>
            <a:r>
              <a:rPr lang="ca-ES" altLang="es-ES" sz="2400"/>
              <a:t>. També s’hi poden presentar les persones que tenen </a:t>
            </a:r>
            <a:r>
              <a:rPr lang="ca-ES" altLang="es-ES" sz="2400" b="1"/>
              <a:t>18 anys i un títol de tècnic o tècnica del mateix grup d’itineraris</a:t>
            </a:r>
            <a:r>
              <a:rPr lang="ca-ES" altLang="es-ES" sz="2400"/>
              <a:t> del grau superior a què volen accedir.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2051050" y="0"/>
            <a:ext cx="709295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a-ES" sz="36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CFGS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7173" name="Picture 6" descr="MCj028546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620713"/>
            <a:ext cx="21240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58847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s-ES" sz="2800" b="1" dirty="0" err="1" smtClean="0"/>
              <a:t>Inscripció</a:t>
            </a:r>
            <a:r>
              <a:rPr lang="es-ES" sz="2800" b="1" dirty="0" smtClean="0"/>
              <a:t>:</a:t>
            </a:r>
            <a:r>
              <a:rPr lang="es-ES" sz="2800" dirty="0" smtClean="0"/>
              <a:t> 11 de </a:t>
            </a:r>
            <a:r>
              <a:rPr lang="es-ES" sz="2800" dirty="0" err="1" smtClean="0"/>
              <a:t>març</a:t>
            </a:r>
            <a:r>
              <a:rPr lang="es-ES" sz="2800" dirty="0" smtClean="0"/>
              <a:t> al 23 de </a:t>
            </a:r>
            <a:r>
              <a:rPr lang="es-ES" sz="2800" dirty="0" err="1" smtClean="0"/>
              <a:t>març</a:t>
            </a:r>
            <a:r>
              <a:rPr lang="es-ES" sz="2800" dirty="0" smtClean="0"/>
              <a:t> de 2015</a:t>
            </a:r>
          </a:p>
          <a:p>
            <a:pPr>
              <a:buFont typeface="Arial"/>
              <a:buChar char="•"/>
            </a:pPr>
            <a:r>
              <a:rPr lang="es-ES" sz="2800" dirty="0" err="1" smtClean="0"/>
              <a:t>Últim</a:t>
            </a:r>
            <a:r>
              <a:rPr lang="es-ES" sz="2800" dirty="0" smtClean="0"/>
              <a:t> </a:t>
            </a:r>
            <a:r>
              <a:rPr lang="es-ES" sz="2800" dirty="0" err="1" smtClean="0"/>
              <a:t>dia</a:t>
            </a:r>
            <a:r>
              <a:rPr lang="es-ES" sz="2800" dirty="0" smtClean="0"/>
              <a:t> de </a:t>
            </a:r>
            <a:r>
              <a:rPr lang="es-ES" sz="2800" dirty="0" err="1" smtClean="0"/>
              <a:t>pagament</a:t>
            </a:r>
            <a:r>
              <a:rPr lang="es-ES" sz="2800" dirty="0"/>
              <a:t>:</a:t>
            </a:r>
            <a:r>
              <a:rPr lang="es-ES" sz="2800" dirty="0" smtClean="0"/>
              <a:t> 24 de </a:t>
            </a:r>
            <a:r>
              <a:rPr lang="es-ES" sz="2800" dirty="0" err="1" smtClean="0"/>
              <a:t>març</a:t>
            </a:r>
            <a:r>
              <a:rPr lang="es-ES" sz="2800" dirty="0" smtClean="0"/>
              <a:t> de 2015, 22 h</a:t>
            </a:r>
          </a:p>
          <a:p>
            <a:pPr>
              <a:buFont typeface="Arial"/>
              <a:buChar char="•"/>
            </a:pPr>
            <a:r>
              <a:rPr lang="es-ES" sz="2800" dirty="0" err="1" smtClean="0"/>
              <a:t>Presentació</a:t>
            </a:r>
            <a:r>
              <a:rPr lang="es-ES" sz="2800" dirty="0" smtClean="0"/>
              <a:t> de la </a:t>
            </a:r>
            <a:r>
              <a:rPr lang="es-ES" sz="2800" dirty="0" err="1" smtClean="0"/>
              <a:t>documentació</a:t>
            </a:r>
            <a:r>
              <a:rPr lang="es-ES" sz="2800" dirty="0" smtClean="0"/>
              <a:t> a </a:t>
            </a:r>
            <a:r>
              <a:rPr lang="es-ES" sz="2800" dirty="0" err="1" smtClean="0"/>
              <a:t>l'institut</a:t>
            </a:r>
            <a:r>
              <a:rPr lang="es-ES" sz="2800" dirty="0" smtClean="0"/>
              <a:t>: del 10 al 17 </a:t>
            </a:r>
            <a:r>
              <a:rPr lang="es-ES" sz="2800" dirty="0" err="1" smtClean="0"/>
              <a:t>d'abril</a:t>
            </a:r>
            <a:r>
              <a:rPr lang="es-ES" sz="2800" dirty="0" smtClean="0"/>
              <a:t> de 2015</a:t>
            </a:r>
          </a:p>
          <a:p>
            <a:pPr>
              <a:buFont typeface="Arial"/>
              <a:buChar char="•"/>
            </a:pPr>
            <a:r>
              <a:rPr lang="es-ES" sz="2800" dirty="0" err="1" smtClean="0"/>
              <a:t>Llista</a:t>
            </a:r>
            <a:r>
              <a:rPr lang="es-ES" sz="2800" dirty="0" smtClean="0"/>
              <a:t> provisional </a:t>
            </a:r>
            <a:r>
              <a:rPr lang="es-ES" sz="2800" dirty="0" err="1" smtClean="0"/>
              <a:t>d'admesos</a:t>
            </a:r>
            <a:r>
              <a:rPr lang="es-ES" sz="2800" dirty="0" smtClean="0"/>
              <a:t> i </a:t>
            </a:r>
            <a:r>
              <a:rPr lang="es-ES" sz="2800" dirty="0" err="1" smtClean="0"/>
              <a:t>exclosos</a:t>
            </a:r>
            <a:r>
              <a:rPr lang="es-ES" sz="2800" dirty="0" smtClean="0"/>
              <a:t>: 22 </a:t>
            </a:r>
            <a:r>
              <a:rPr lang="es-ES" sz="2800" dirty="0" err="1" smtClean="0"/>
              <a:t>d'abril</a:t>
            </a:r>
            <a:r>
              <a:rPr lang="es-ES" sz="2800" dirty="0" smtClean="0"/>
              <a:t> de 2015</a:t>
            </a:r>
          </a:p>
          <a:p>
            <a:pPr>
              <a:buFont typeface="Arial"/>
              <a:buChar char="•"/>
            </a:pPr>
            <a:r>
              <a:rPr lang="es-ES" sz="2800" dirty="0" err="1" smtClean="0"/>
              <a:t>Presentació</a:t>
            </a:r>
            <a:r>
              <a:rPr lang="es-ES" sz="2800" dirty="0" smtClean="0"/>
              <a:t> de la </a:t>
            </a:r>
            <a:r>
              <a:rPr lang="es-ES" sz="2800" dirty="0" err="1" smtClean="0"/>
              <a:t>documentació</a:t>
            </a:r>
            <a:r>
              <a:rPr lang="es-ES" sz="2800" dirty="0" smtClean="0"/>
              <a:t> complementaria a </a:t>
            </a:r>
            <a:r>
              <a:rPr lang="es-ES" sz="2800" dirty="0" err="1" smtClean="0"/>
              <a:t>l'institut</a:t>
            </a:r>
            <a:r>
              <a:rPr lang="es-ES" sz="2800" dirty="0" smtClean="0"/>
              <a:t>: del 23 al 27 </a:t>
            </a:r>
            <a:r>
              <a:rPr lang="es-ES" sz="2800" dirty="0" err="1" smtClean="0"/>
              <a:t>d'abril</a:t>
            </a:r>
            <a:r>
              <a:rPr lang="es-ES" sz="2800" dirty="0" smtClean="0"/>
              <a:t> de 2015</a:t>
            </a:r>
          </a:p>
          <a:p>
            <a:pPr>
              <a:buFont typeface="Arial"/>
              <a:buChar char="•"/>
            </a:pPr>
            <a:r>
              <a:rPr lang="es-ES" sz="2800" dirty="0" err="1" smtClean="0"/>
              <a:t>Llista</a:t>
            </a:r>
            <a:r>
              <a:rPr lang="es-ES" sz="2800" dirty="0" smtClean="0"/>
              <a:t> definitiva </a:t>
            </a:r>
            <a:r>
              <a:rPr lang="es-ES" sz="2800" dirty="0" err="1" smtClean="0"/>
              <a:t>d'admesos</a:t>
            </a:r>
            <a:r>
              <a:rPr lang="es-ES" sz="2800" dirty="0" smtClean="0"/>
              <a:t> i </a:t>
            </a:r>
            <a:r>
              <a:rPr lang="es-ES" sz="2800" dirty="0" err="1" smtClean="0"/>
              <a:t>exclosos</a:t>
            </a:r>
            <a:r>
              <a:rPr lang="es-ES" sz="2800" dirty="0" smtClean="0"/>
              <a:t>: a partir del 29 </a:t>
            </a:r>
            <a:r>
              <a:rPr lang="es-ES" sz="2800" dirty="0" err="1" smtClean="0"/>
              <a:t>d'abril</a:t>
            </a:r>
            <a:r>
              <a:rPr lang="es-ES" sz="2800" dirty="0" smtClean="0"/>
              <a:t> de 2015</a:t>
            </a:r>
          </a:p>
          <a:p>
            <a:pPr>
              <a:buFont typeface="Arial"/>
              <a:buChar char="•"/>
            </a:pPr>
            <a:r>
              <a:rPr lang="es-ES" sz="2800" b="1" dirty="0" err="1" smtClean="0"/>
              <a:t>Prova</a:t>
            </a:r>
            <a:r>
              <a:rPr lang="es-ES" sz="2800" b="1" dirty="0" smtClean="0"/>
              <a:t>:</a:t>
            </a:r>
            <a:r>
              <a:rPr lang="es-ES" sz="2800" dirty="0" smtClean="0"/>
              <a:t> 6 de </a:t>
            </a:r>
            <a:r>
              <a:rPr lang="es-ES" sz="2800" dirty="0" err="1" smtClean="0"/>
              <a:t>maig</a:t>
            </a:r>
            <a:r>
              <a:rPr lang="es-ES" sz="2800" dirty="0" smtClean="0"/>
              <a:t> de 2015, a les 16.00 </a:t>
            </a:r>
            <a:r>
              <a:rPr lang="es-ES" sz="2800" dirty="0" err="1" smtClean="0"/>
              <a:t>hores</a:t>
            </a:r>
            <a:r>
              <a:rPr lang="es-ES" sz="2800" dirty="0" smtClean="0"/>
              <a:t> (cal presentar-</a:t>
            </a:r>
            <a:r>
              <a:rPr lang="es-ES" sz="2800" dirty="0" err="1" smtClean="0"/>
              <a:t>s'hi</a:t>
            </a:r>
            <a:r>
              <a:rPr lang="es-ES" sz="2800" dirty="0" smtClean="0"/>
              <a:t> 30 </a:t>
            </a:r>
            <a:r>
              <a:rPr lang="es-ES" sz="2800" dirty="0" err="1" smtClean="0"/>
              <a:t>minuts</a:t>
            </a:r>
            <a:r>
              <a:rPr lang="es-ES" sz="2800" dirty="0" smtClean="0"/>
              <a:t> </a:t>
            </a:r>
            <a:r>
              <a:rPr lang="es-ES" sz="2800" dirty="0" err="1" smtClean="0"/>
              <a:t>abans</a:t>
            </a:r>
            <a:r>
              <a:rPr lang="es-ES" sz="2800" dirty="0" smtClean="0"/>
              <a:t>)</a:t>
            </a:r>
          </a:p>
          <a:p>
            <a:pPr>
              <a:buFont typeface="Arial"/>
              <a:buChar char="•"/>
            </a:pPr>
            <a:r>
              <a:rPr lang="es-ES" sz="2800" dirty="0" err="1" smtClean="0"/>
              <a:t>Qualificacions</a:t>
            </a:r>
            <a:r>
              <a:rPr lang="es-ES" sz="2800" dirty="0" smtClean="0"/>
              <a:t> </a:t>
            </a:r>
            <a:r>
              <a:rPr lang="es-ES" sz="2800" dirty="0" err="1" smtClean="0"/>
              <a:t>provisionals</a:t>
            </a:r>
            <a:r>
              <a:rPr lang="es-ES" sz="2800" dirty="0" smtClean="0"/>
              <a:t>: a partir del 15 de </a:t>
            </a:r>
            <a:r>
              <a:rPr lang="es-ES" sz="2800" dirty="0" err="1" smtClean="0"/>
              <a:t>maig</a:t>
            </a:r>
            <a:r>
              <a:rPr lang="es-ES" sz="2800" dirty="0" smtClean="0"/>
              <a:t> de 2015</a:t>
            </a:r>
          </a:p>
        </p:txBody>
      </p:sp>
    </p:spTree>
    <p:extLst>
      <p:ext uri="{BB962C8B-B14F-4D97-AF65-F5344CB8AC3E}">
        <p14:creationId xmlns:p14="http://schemas.microsoft.com/office/powerpoint/2010/main" val="3605234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 bwMode="auto">
          <a:xfrm>
            <a:off x="671513" y="0"/>
            <a:ext cx="8472487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a-ES" sz="36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CFGS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268" name="3 Rectángulo"/>
          <p:cNvSpPr>
            <a:spLocks noChangeArrowheads="1"/>
          </p:cNvSpPr>
          <p:nvPr/>
        </p:nvSpPr>
        <p:spPr bwMode="auto">
          <a:xfrm>
            <a:off x="714375" y="1039813"/>
            <a:ext cx="7929563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3200" b="1" dirty="0" err="1"/>
              <a:t>Descripció</a:t>
            </a:r>
            <a:r>
              <a:rPr lang="es-ES" altLang="es-ES" sz="3200" b="1" dirty="0"/>
              <a:t> de la </a:t>
            </a:r>
            <a:r>
              <a:rPr lang="es-ES" altLang="es-ES" sz="3200" b="1" dirty="0" err="1"/>
              <a:t>prova</a:t>
            </a:r>
            <a:endParaRPr lang="es-ES" altLang="es-ES" sz="3200" b="1" dirty="0"/>
          </a:p>
          <a:p>
            <a:pPr eaLnBrk="1" hangingPunct="1"/>
            <a:r>
              <a:rPr lang="es-ES" altLang="es-ES" sz="2400" dirty="0"/>
              <a:t>La </a:t>
            </a:r>
            <a:r>
              <a:rPr lang="es-ES" altLang="es-ES" sz="2400" dirty="0" err="1"/>
              <a:t>prova</a:t>
            </a:r>
            <a:r>
              <a:rPr lang="es-ES" altLang="es-ES" sz="2400" dirty="0"/>
              <a:t> consta de </a:t>
            </a:r>
            <a:r>
              <a:rPr lang="es-ES" altLang="es-ES" sz="2400" dirty="0" err="1"/>
              <a:t>dues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parts</a:t>
            </a:r>
            <a:r>
              <a:rPr lang="es-ES" altLang="es-ES" sz="2400" dirty="0"/>
              <a:t>, la comuna i </a:t>
            </a:r>
            <a:r>
              <a:rPr lang="es-ES" altLang="es-ES" sz="2400" dirty="0" err="1"/>
              <a:t>l’específica</a:t>
            </a:r>
            <a:r>
              <a:rPr lang="es-ES" altLang="es-ES" sz="2400" dirty="0"/>
              <a:t>.</a:t>
            </a:r>
          </a:p>
          <a:p>
            <a:pPr eaLnBrk="1" hangingPunct="1"/>
            <a:endParaRPr lang="es-ES" altLang="es-ES" sz="2400" dirty="0"/>
          </a:p>
          <a:p>
            <a:pPr eaLnBrk="1" hangingPunct="1">
              <a:buFontTx/>
              <a:buAutoNum type="arabicPeriod"/>
            </a:pPr>
            <a:r>
              <a:rPr lang="es-ES" altLang="es-ES" sz="2400" dirty="0"/>
              <a:t>La </a:t>
            </a:r>
            <a:r>
              <a:rPr lang="es-ES" altLang="es-ES" sz="2400" b="1" dirty="0" err="1"/>
              <a:t>part</a:t>
            </a:r>
            <a:r>
              <a:rPr lang="es-ES" altLang="es-ES" sz="2400" b="1" dirty="0"/>
              <a:t> comuna dura 4 </a:t>
            </a:r>
            <a:r>
              <a:rPr lang="es-ES" altLang="es-ES" sz="2400" b="1" dirty="0" err="1"/>
              <a:t>hores</a:t>
            </a:r>
            <a:r>
              <a:rPr lang="es-ES" altLang="es-ES" sz="2400" b="1" dirty="0"/>
              <a:t> (2 blocs de 2 </a:t>
            </a:r>
            <a:r>
              <a:rPr lang="es-ES" altLang="es-ES" sz="2400" b="1" dirty="0" err="1"/>
              <a:t>hores</a:t>
            </a:r>
            <a:r>
              <a:rPr lang="es-ES" altLang="es-ES" sz="2400" b="1" dirty="0"/>
              <a:t>) i consta de les </a:t>
            </a:r>
            <a:r>
              <a:rPr lang="es-ES" altLang="es-ES" sz="2400" b="1" dirty="0" err="1"/>
              <a:t>matèries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següents</a:t>
            </a:r>
            <a:r>
              <a:rPr lang="es-ES" altLang="es-ES" sz="2400" b="1" dirty="0"/>
              <a:t>: </a:t>
            </a:r>
            <a:r>
              <a:rPr lang="es-ES" altLang="es-ES" sz="2400" b="1" dirty="0" err="1"/>
              <a:t>llengua</a:t>
            </a:r>
            <a:r>
              <a:rPr lang="es-ES" altLang="es-ES" sz="2400" b="1" dirty="0"/>
              <a:t> catalana, </a:t>
            </a:r>
            <a:r>
              <a:rPr lang="es-ES" altLang="es-ES" sz="2400" b="1" dirty="0" err="1"/>
              <a:t>llengua</a:t>
            </a:r>
            <a:r>
              <a:rPr lang="es-ES" altLang="es-ES" sz="2400" b="1" dirty="0"/>
              <a:t> castellana, </a:t>
            </a:r>
            <a:r>
              <a:rPr lang="es-ES" altLang="es-ES" sz="2400" b="1" dirty="0" err="1"/>
              <a:t>llengua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estrangera</a:t>
            </a:r>
            <a:r>
              <a:rPr lang="es-ES" altLang="es-ES" sz="2400" b="1" dirty="0"/>
              <a:t> (</a:t>
            </a:r>
            <a:r>
              <a:rPr lang="es-ES" altLang="es-ES" sz="2400" b="1" dirty="0" err="1"/>
              <a:t>anglès</a:t>
            </a:r>
            <a:r>
              <a:rPr lang="es-ES" altLang="es-ES" sz="2400" b="1" dirty="0"/>
              <a:t>, </a:t>
            </a:r>
            <a:r>
              <a:rPr lang="es-ES" altLang="es-ES" sz="2400" b="1" dirty="0" err="1"/>
              <a:t>francès</a:t>
            </a:r>
            <a:r>
              <a:rPr lang="es-ES" altLang="es-ES" sz="2400" b="1" dirty="0"/>
              <a:t> o </a:t>
            </a:r>
            <a:r>
              <a:rPr lang="es-ES" altLang="es-ES" sz="2400" b="1" dirty="0" err="1"/>
              <a:t>alemany</a:t>
            </a:r>
            <a:r>
              <a:rPr lang="es-ES" altLang="es-ES" sz="2400" b="1" dirty="0"/>
              <a:t>) i </a:t>
            </a:r>
            <a:r>
              <a:rPr lang="es-ES" altLang="es-ES" sz="2400" b="1" dirty="0" err="1"/>
              <a:t>matemàtiques</a:t>
            </a:r>
            <a:r>
              <a:rPr lang="es-ES" altLang="es-ES" sz="2400" b="1" dirty="0"/>
              <a:t>.</a:t>
            </a:r>
          </a:p>
          <a:p>
            <a:pPr eaLnBrk="1" hangingPunct="1">
              <a:buFontTx/>
              <a:buAutoNum type="arabicPeriod"/>
            </a:pPr>
            <a:endParaRPr lang="es-ES" altLang="es-ES" sz="2400" dirty="0"/>
          </a:p>
          <a:p>
            <a:pPr eaLnBrk="1" hangingPunct="1">
              <a:buFontTx/>
              <a:buAutoNum type="arabicPeriod"/>
            </a:pPr>
            <a:r>
              <a:rPr lang="es-ES" altLang="es-ES" sz="2400" dirty="0"/>
              <a:t>La </a:t>
            </a:r>
            <a:r>
              <a:rPr lang="es-ES" altLang="es-ES" sz="2400" b="1" dirty="0" err="1"/>
              <a:t>part</a:t>
            </a:r>
            <a:r>
              <a:rPr lang="es-ES" altLang="es-ES" sz="2400" b="1" dirty="0"/>
              <a:t> específica dura 3 </a:t>
            </a:r>
            <a:r>
              <a:rPr lang="es-ES" altLang="es-ES" sz="2400" b="1" dirty="0" err="1"/>
              <a:t>hores</a:t>
            </a:r>
            <a:r>
              <a:rPr lang="es-ES" altLang="es-ES" sz="2400" b="1" dirty="0"/>
              <a:t>. </a:t>
            </a:r>
            <a:r>
              <a:rPr lang="es-ES" altLang="es-ES" sz="2400" b="1" dirty="0" err="1"/>
              <a:t>Segons</a:t>
            </a:r>
            <a:r>
              <a:rPr lang="es-ES" altLang="es-ES" sz="2400" b="1" dirty="0"/>
              <a:t> el cicle a </a:t>
            </a:r>
            <a:r>
              <a:rPr lang="es-ES" altLang="es-ES" sz="2400" b="1" dirty="0" err="1"/>
              <a:t>què</a:t>
            </a:r>
            <a:r>
              <a:rPr lang="es-ES" altLang="es-ES" sz="2400" b="1" dirty="0"/>
              <a:t> es </a:t>
            </a:r>
            <a:r>
              <a:rPr lang="es-ES" altLang="es-ES" sz="2400" b="1" dirty="0" err="1"/>
              <a:t>vol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accedir</a:t>
            </a:r>
            <a:r>
              <a:rPr lang="es-ES" altLang="es-ES" sz="2400" b="1" dirty="0"/>
              <a:t>, cal triar 2 </a:t>
            </a:r>
            <a:r>
              <a:rPr lang="es-ES" altLang="es-ES" sz="2400" b="1" dirty="0" err="1" smtClean="0"/>
              <a:t>matèries</a:t>
            </a:r>
            <a:endParaRPr lang="es-ES" altLang="es-ES" sz="2400" b="1" dirty="0"/>
          </a:p>
        </p:txBody>
      </p:sp>
      <p:sp>
        <p:nvSpPr>
          <p:cNvPr id="11269" name="Rectangle 4"/>
          <p:cNvSpPr txBox="1">
            <a:spLocks noChangeArrowheads="1"/>
          </p:cNvSpPr>
          <p:nvPr/>
        </p:nvSpPr>
        <p:spPr bwMode="auto">
          <a:xfrm>
            <a:off x="1835150" y="549275"/>
            <a:ext cx="73088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a-ES" altLang="es-ES" sz="2800" b="1" dirty="0" smtClean="0">
                <a:solidFill>
                  <a:srgbClr val="FF9933"/>
                </a:solidFill>
                <a:latin typeface="Century Gothic" pitchFamily="34" charset="0"/>
              </a:rPr>
              <a:t>Com </a:t>
            </a:r>
            <a:r>
              <a:rPr lang="ca-ES" altLang="es-ES" sz="2800" b="1" dirty="0">
                <a:solidFill>
                  <a:srgbClr val="FF9933"/>
                </a:solidFill>
                <a:latin typeface="Century Gothic" pitchFamily="34" charset="0"/>
              </a:rPr>
              <a:t>és la prova</a:t>
            </a:r>
          </a:p>
        </p:txBody>
      </p:sp>
      <p:pic>
        <p:nvPicPr>
          <p:cNvPr id="11270" name="Picture 6" descr="C:\Documents and Settings\Administrador\Configuración local\Archivos temporales de Internet\Content.IE5\C7K37W6V\MC90021339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63" y="4929188"/>
            <a:ext cx="197961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Rectángulo"/>
          <p:cNvSpPr>
            <a:spLocks noChangeArrowheads="1"/>
          </p:cNvSpPr>
          <p:nvPr/>
        </p:nvSpPr>
        <p:spPr bwMode="auto">
          <a:xfrm>
            <a:off x="857250" y="1189038"/>
            <a:ext cx="74295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2400" b="1"/>
              <a:t>Opció A. Famílies professionals</a:t>
            </a:r>
            <a:r>
              <a:rPr lang="es-ES" altLang="es-ES" b="1"/>
              <a:t> </a:t>
            </a:r>
          </a:p>
          <a:p>
            <a:pPr eaLnBrk="1" hangingPunct="1"/>
            <a:r>
              <a:rPr lang="es-ES" altLang="es-ES"/>
              <a:t>- Arts gràfiques </a:t>
            </a:r>
          </a:p>
          <a:p>
            <a:pPr eaLnBrk="1" hangingPunct="1"/>
            <a:r>
              <a:rPr lang="es-ES" altLang="es-ES"/>
              <a:t>- Edificació i obra civil </a:t>
            </a:r>
          </a:p>
          <a:p>
            <a:pPr eaLnBrk="1" hangingPunct="1"/>
            <a:r>
              <a:rPr lang="es-ES" altLang="es-ES"/>
              <a:t>- Electricitat i electrònica </a:t>
            </a:r>
          </a:p>
          <a:p>
            <a:pPr eaLnBrk="1" hangingPunct="1"/>
            <a:r>
              <a:rPr lang="es-ES" altLang="es-ES"/>
              <a:t>- Energia i aigua </a:t>
            </a:r>
          </a:p>
          <a:p>
            <a:pPr eaLnBrk="1" hangingPunct="1"/>
            <a:r>
              <a:rPr lang="es-ES" altLang="es-ES"/>
              <a:t>- Fabricació mecànica </a:t>
            </a:r>
          </a:p>
          <a:p>
            <a:pPr eaLnBrk="1" hangingPunct="1"/>
            <a:r>
              <a:rPr lang="es-ES" altLang="es-ES"/>
              <a:t>- Fusta, moble i suro </a:t>
            </a:r>
          </a:p>
          <a:p>
            <a:pPr eaLnBrk="1" hangingPunct="1">
              <a:buFontTx/>
              <a:buChar char="-"/>
            </a:pPr>
            <a:r>
              <a:rPr lang="es-ES" altLang="es-ES"/>
              <a:t>Imatge i so: excepte CFGS producció d’audiovisuals, </a:t>
            </a:r>
          </a:p>
          <a:p>
            <a:pPr eaLnBrk="1" hangingPunct="1"/>
            <a:r>
              <a:rPr lang="es-ES" altLang="es-ES"/>
              <a:t>ràdio i espectacle </a:t>
            </a:r>
          </a:p>
          <a:p>
            <a:pPr eaLnBrk="1" hangingPunct="1"/>
            <a:r>
              <a:rPr lang="es-ES" altLang="es-ES"/>
              <a:t>- Indústries extractives </a:t>
            </a:r>
          </a:p>
          <a:p>
            <a:pPr eaLnBrk="1" hangingPunct="1"/>
            <a:r>
              <a:rPr lang="es-ES" altLang="es-ES"/>
              <a:t>- Informàtica i comunicacions </a:t>
            </a:r>
          </a:p>
          <a:p>
            <a:pPr eaLnBrk="1" hangingPunct="1"/>
            <a:r>
              <a:rPr lang="es-ES" altLang="es-ES"/>
              <a:t>- Instal·lació i manteniment </a:t>
            </a:r>
          </a:p>
          <a:p>
            <a:pPr eaLnBrk="1" hangingPunct="1"/>
            <a:r>
              <a:rPr lang="es-ES" altLang="es-ES"/>
              <a:t>- Marítimopesquera: excepte CFGS producció aqüícola </a:t>
            </a:r>
          </a:p>
          <a:p>
            <a:pPr eaLnBrk="1" hangingPunct="1"/>
            <a:r>
              <a:rPr lang="es-ES" altLang="es-ES"/>
              <a:t>- Tèxtil, confecció i pell: excepte CFGS processos d’ennobliment tèxtil </a:t>
            </a:r>
          </a:p>
          <a:p>
            <a:pPr eaLnBrk="1" hangingPunct="1">
              <a:buFontTx/>
              <a:buChar char="-"/>
            </a:pPr>
            <a:r>
              <a:rPr lang="fr-FR" altLang="es-ES"/>
              <a:t>Transport i manteniment de vehicles </a:t>
            </a:r>
          </a:p>
          <a:p>
            <a:pPr eaLnBrk="1" hangingPunct="1">
              <a:buFontTx/>
              <a:buChar char="-"/>
            </a:pPr>
            <a:endParaRPr lang="es-ES" altLang="es-ES" b="1" i="1"/>
          </a:p>
          <a:p>
            <a:pPr eaLnBrk="1" hangingPunct="1"/>
            <a:r>
              <a:rPr lang="es-ES" altLang="es-ES" sz="2000" b="1" i="1"/>
              <a:t>Matèries: tecnologia industrial, dibuix tècnic i física.</a:t>
            </a:r>
            <a:endParaRPr lang="es-ES" altLang="es-ES" sz="2000"/>
          </a:p>
        </p:txBody>
      </p:sp>
      <p:cxnSp>
        <p:nvCxnSpPr>
          <p:cNvPr id="3" name="2 Conector recto"/>
          <p:cNvCxnSpPr/>
          <p:nvPr/>
        </p:nvCxnSpPr>
        <p:spPr>
          <a:xfrm>
            <a:off x="714375" y="571500"/>
            <a:ext cx="8429625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671513" y="100871"/>
            <a:ext cx="8472487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a-ES" sz="3600" b="1" kern="0" dirty="0">
                <a:solidFill>
                  <a:srgbClr val="FF9933"/>
                </a:solidFill>
                <a:latin typeface="Century Gothic" pitchFamily="34" charset="0"/>
                <a:ea typeface="+mj-ea"/>
                <a:cs typeface="+mj-cs"/>
              </a:rPr>
              <a:t>Les proves d’accés als CFGS</a:t>
            </a:r>
          </a:p>
        </p:txBody>
      </p:sp>
      <p:pic>
        <p:nvPicPr>
          <p:cNvPr id="14342" name="Picture 6" descr="C:\Documents and Settings\Administrador\Configuración local\Archivos temporales de Internet\Content.IE5\D8UVKCYT\MP90040226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350" y="1322388"/>
            <a:ext cx="2085975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4282" y="392178"/>
            <a:ext cx="1000132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6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seny per defecte">
  <a:themeElements>
    <a:clrScheme name="Disseny per defec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seny per defec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seny per defec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1125</Words>
  <Application>Microsoft Office PowerPoint</Application>
  <PresentationFormat>Presentación en pantalla (4:3)</PresentationFormat>
  <Paragraphs>179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Arial Unicode MS</vt:lpstr>
      <vt:lpstr>Times New Roman</vt:lpstr>
      <vt:lpstr>Disseny per defecte</vt:lpstr>
      <vt:lpstr>La Formació Professional</vt:lpstr>
      <vt:lpstr>Presentación de PowerPoint</vt:lpstr>
      <vt:lpstr>Vies accés CFGS</vt:lpstr>
      <vt:lpstr>Criteris per obtenir plaça en un CFGS</vt:lpstr>
      <vt:lpstr>Vies accés ensenyaments esportius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Voluntaris per la pau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Agusti Duran</dc:creator>
  <cp:lastModifiedBy>Montse</cp:lastModifiedBy>
  <cp:revision>126</cp:revision>
  <dcterms:created xsi:type="dcterms:W3CDTF">2010-03-01T18:20:16Z</dcterms:created>
  <dcterms:modified xsi:type="dcterms:W3CDTF">2015-03-03T22:35:49Z</dcterms:modified>
</cp:coreProperties>
</file>