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EA52C-554E-42A0-A276-73C4CE999662}" type="datetimeFigureOut">
              <a:rPr lang="es-ES" smtClean="0"/>
              <a:pPr/>
              <a:t>03/05/2018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18F6-E3E1-4EC7-A917-760667DA87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EA52C-554E-42A0-A276-73C4CE999662}" type="datetimeFigureOut">
              <a:rPr lang="es-ES" smtClean="0"/>
              <a:pPr/>
              <a:t>03/05/2018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18F6-E3E1-4EC7-A917-760667DA87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EA52C-554E-42A0-A276-73C4CE999662}" type="datetimeFigureOut">
              <a:rPr lang="es-ES" smtClean="0"/>
              <a:pPr/>
              <a:t>03/05/2018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18F6-E3E1-4EC7-A917-760667DA87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EA52C-554E-42A0-A276-73C4CE999662}" type="datetimeFigureOut">
              <a:rPr lang="es-ES" smtClean="0"/>
              <a:pPr/>
              <a:t>03/05/2018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18F6-E3E1-4EC7-A917-760667DA87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EA52C-554E-42A0-A276-73C4CE999662}" type="datetimeFigureOut">
              <a:rPr lang="es-ES" smtClean="0"/>
              <a:pPr/>
              <a:t>03/05/2018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18F6-E3E1-4EC7-A917-760667DA87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EA52C-554E-42A0-A276-73C4CE999662}" type="datetimeFigureOut">
              <a:rPr lang="es-ES" smtClean="0"/>
              <a:pPr/>
              <a:t>03/05/2018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18F6-E3E1-4EC7-A917-760667DA87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EA52C-554E-42A0-A276-73C4CE999662}" type="datetimeFigureOut">
              <a:rPr lang="es-ES" smtClean="0"/>
              <a:pPr/>
              <a:t>03/05/2018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18F6-E3E1-4EC7-A917-760667DA87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EA52C-554E-42A0-A276-73C4CE999662}" type="datetimeFigureOut">
              <a:rPr lang="es-ES" smtClean="0"/>
              <a:pPr/>
              <a:t>03/05/2018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18F6-E3E1-4EC7-A917-760667DA87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EA52C-554E-42A0-A276-73C4CE999662}" type="datetimeFigureOut">
              <a:rPr lang="es-ES" smtClean="0"/>
              <a:pPr/>
              <a:t>03/05/2018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18F6-E3E1-4EC7-A917-760667DA87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EA52C-554E-42A0-A276-73C4CE999662}" type="datetimeFigureOut">
              <a:rPr lang="es-ES" smtClean="0"/>
              <a:pPr/>
              <a:t>03/05/2018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18F6-E3E1-4EC7-A917-760667DA87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EA52C-554E-42A0-A276-73C4CE999662}" type="datetimeFigureOut">
              <a:rPr lang="es-ES" smtClean="0"/>
              <a:pPr/>
              <a:t>03/05/2018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18F6-E3E1-4EC7-A917-760667DA87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EA52C-554E-42A0-A276-73C4CE999662}" type="datetimeFigureOut">
              <a:rPr lang="es-ES" smtClean="0"/>
              <a:pPr/>
              <a:t>03/05/2018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C18F6-E3E1-4EC7-A917-760667DA87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El Novecentismo y las Vanguardias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Juan Ramón Jiménez</a:t>
            </a:r>
          </a:p>
          <a:p>
            <a:r>
              <a:rPr lang="es-ES" dirty="0" smtClean="0"/>
              <a:t>Ramón Gómez de la Serna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J.R.J. Etapas de su poesía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Etapa suficiente</a:t>
            </a:r>
            <a:r>
              <a:rPr lang="es-ES" dirty="0" smtClean="0"/>
              <a:t>: escrita en el exilio a partir de 1936.</a:t>
            </a:r>
          </a:p>
          <a:p>
            <a:pPr lvl="1"/>
            <a:r>
              <a:rPr lang="es-ES" dirty="0" smtClean="0"/>
              <a:t>En el otro costado, siete libros que incluyen el poema en prosa </a:t>
            </a:r>
            <a:r>
              <a:rPr lang="es-ES" i="1" dirty="0" smtClean="0"/>
              <a:t>Espacio </a:t>
            </a:r>
            <a:r>
              <a:rPr lang="es-ES" dirty="0" smtClean="0"/>
              <a:t>(1954, surrealismo). Deseo de fundirse con la naturaleza de forma más fluida y colorista. </a:t>
            </a:r>
          </a:p>
          <a:p>
            <a:pPr lvl="1"/>
            <a:r>
              <a:rPr lang="es-ES" dirty="0" smtClean="0"/>
              <a:t>Al final de su vida </a:t>
            </a:r>
            <a:r>
              <a:rPr lang="es-ES" i="1" dirty="0" smtClean="0"/>
              <a:t>Ríos que se van</a:t>
            </a:r>
            <a:r>
              <a:rPr lang="es-ES" dirty="0" smtClean="0"/>
              <a:t> </a:t>
            </a:r>
          </a:p>
          <a:p>
            <a:pPr lvl="1">
              <a:buNone/>
            </a:pPr>
            <a:r>
              <a:rPr lang="es-ES" dirty="0" smtClean="0"/>
              <a:t>(1951) </a:t>
            </a:r>
            <a:r>
              <a:rPr lang="es-ES" dirty="0" smtClean="0">
                <a:sym typeface="Wingdings" pitchFamily="2" charset="2"/>
              </a:rPr>
              <a:t> tema del </a:t>
            </a:r>
            <a:r>
              <a:rPr lang="es-ES" b="1" dirty="0" smtClean="0">
                <a:sym typeface="Wingdings" pitchFamily="2" charset="2"/>
              </a:rPr>
              <a:t>amor</a:t>
            </a:r>
            <a:r>
              <a:rPr lang="es-ES" dirty="0" smtClean="0">
                <a:sym typeface="Wingdings" pitchFamily="2" charset="2"/>
              </a:rPr>
              <a:t> y de la </a:t>
            </a:r>
            <a:r>
              <a:rPr lang="es-ES" b="1" dirty="0" smtClean="0">
                <a:sym typeface="Wingdings" pitchFamily="2" charset="2"/>
              </a:rPr>
              <a:t>muerte</a:t>
            </a:r>
            <a:r>
              <a:rPr lang="es-ES" b="1" dirty="0" smtClean="0"/>
              <a:t> </a:t>
            </a:r>
            <a:endParaRPr lang="es-ES" b="1" dirty="0"/>
          </a:p>
        </p:txBody>
      </p:sp>
      <p:pic>
        <p:nvPicPr>
          <p:cNvPr id="3074" name="Picture 2" descr="Imagen relacionad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149080"/>
            <a:ext cx="1654102" cy="2304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Poesía popular y tradicional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J.R.J. combinaba la </a:t>
            </a:r>
            <a:r>
              <a:rPr lang="es-ES" b="1" dirty="0" smtClean="0"/>
              <a:t>experimentación </a:t>
            </a:r>
            <a:r>
              <a:rPr lang="es-ES" dirty="0" smtClean="0"/>
              <a:t>con la </a:t>
            </a:r>
            <a:r>
              <a:rPr lang="es-ES" b="1" dirty="0" smtClean="0"/>
              <a:t>poesía tradicional </a:t>
            </a:r>
            <a:r>
              <a:rPr lang="es-ES" dirty="0" smtClean="0"/>
              <a:t>y </a:t>
            </a:r>
            <a:r>
              <a:rPr lang="es-ES" b="1" dirty="0" smtClean="0"/>
              <a:t>el </a:t>
            </a:r>
            <a:r>
              <a:rPr lang="es-ES" b="1" dirty="0" err="1" smtClean="0"/>
              <a:t>neopopularismo</a:t>
            </a:r>
            <a:r>
              <a:rPr lang="es-ES" dirty="0" smtClean="0"/>
              <a:t>:</a:t>
            </a:r>
          </a:p>
          <a:p>
            <a:pPr lvl="1"/>
            <a:r>
              <a:rPr lang="es-ES" b="1" dirty="0" smtClean="0"/>
              <a:t>Romances</a:t>
            </a:r>
            <a:r>
              <a:rPr lang="es-ES" dirty="0" smtClean="0"/>
              <a:t> de tono humano y social. </a:t>
            </a:r>
          </a:p>
          <a:p>
            <a:pPr lvl="1"/>
            <a:r>
              <a:rPr lang="es-ES" dirty="0" smtClean="0"/>
              <a:t>Destaca la prosa poética de </a:t>
            </a:r>
            <a:r>
              <a:rPr lang="es-ES" b="1" i="1" dirty="0" smtClean="0"/>
              <a:t>Platero y yo</a:t>
            </a:r>
            <a:endParaRPr lang="es-ES" b="1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i="1" dirty="0" smtClean="0"/>
              <a:t>Platero y yo </a:t>
            </a:r>
            <a:r>
              <a:rPr lang="es-ES" dirty="0" smtClean="0"/>
              <a:t>(1914)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032" name="Picture 8" descr="Image result for platero y y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412776"/>
            <a:ext cx="7272808" cy="5445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R. Gómez de la Serna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Las Greguerías</a:t>
            </a:r>
          </a:p>
          <a:p>
            <a:pPr lvl="1"/>
            <a:r>
              <a:rPr lang="es-ES" b="1" dirty="0" smtClean="0"/>
              <a:t>Breves composiciones en prosa (pequeños comentarios) que combinan: HUMOR+METÁFORA</a:t>
            </a:r>
            <a:endParaRPr lang="es-ES" b="1" dirty="0"/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573016"/>
            <a:ext cx="7740352" cy="29461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26626" name="Picture 2" descr="https://image.slidesharecdn.com/gregueras-170531160528/95/gregueras-3-638.jpg?cb=149624692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2724" y="80514"/>
            <a:ext cx="9027212" cy="67774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Greguerías de </a:t>
            </a:r>
            <a:r>
              <a:rPr lang="es-ES" dirty="0" smtClean="0">
                <a:solidFill>
                  <a:srgbClr val="00B050"/>
                </a:solidFill>
              </a:rPr>
              <a:t>objetos:</a:t>
            </a:r>
            <a:endParaRPr lang="es-ES" dirty="0">
              <a:solidFill>
                <a:srgbClr val="00B05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b="1" i="1" dirty="0" smtClean="0"/>
              <a:t>El </a:t>
            </a:r>
            <a:r>
              <a:rPr lang="es-ES" b="1" i="1" dirty="0" smtClean="0"/>
              <a:t>café con leche es una bebida mulata.</a:t>
            </a:r>
            <a:endParaRPr lang="es-ES" dirty="0" smtClean="0"/>
          </a:p>
          <a:p>
            <a:r>
              <a:rPr lang="es-ES" b="1" i="1" dirty="0" smtClean="0"/>
              <a:t>La sandalia es el bozal de los pies.</a:t>
            </a:r>
            <a:endParaRPr lang="es-ES" dirty="0" smtClean="0"/>
          </a:p>
          <a:p>
            <a:r>
              <a:rPr lang="es-ES" b="1" i="1" dirty="0" smtClean="0"/>
              <a:t>El melocotón es un rubio con raya al medio.</a:t>
            </a:r>
            <a:endParaRPr lang="es-ES" dirty="0" smtClean="0"/>
          </a:p>
          <a:p>
            <a:r>
              <a:rPr lang="es-ES" b="1" i="1" dirty="0" smtClean="0"/>
              <a:t>El péndulo del reloj acuna las horas .</a:t>
            </a:r>
            <a:endParaRPr lang="es-ES" dirty="0" smtClean="0"/>
          </a:p>
          <a:p>
            <a:r>
              <a:rPr lang="es-ES" b="1" i="1" dirty="0" smtClean="0"/>
              <a:t>Cuando el armario está abierto parece que toda la casa bosteza.</a:t>
            </a:r>
            <a:endParaRPr lang="es-ES" dirty="0" smtClean="0"/>
          </a:p>
          <a:p>
            <a:r>
              <a:rPr lang="es-ES" b="1" i="1" dirty="0" smtClean="0"/>
              <a:t>La pandereta es la hija alegre que le salió al tambor.</a:t>
            </a:r>
            <a:endParaRPr lang="es-ES" dirty="0" smtClean="0"/>
          </a:p>
          <a:p>
            <a:r>
              <a:rPr lang="es-ES" b="1" i="1" dirty="0" smtClean="0"/>
              <a:t>El pez más difícil de pescar es el jabón dentro del baño.</a:t>
            </a:r>
            <a:endParaRPr lang="es-ES" dirty="0" smtClean="0"/>
          </a:p>
          <a:p>
            <a:r>
              <a:rPr lang="es-ES" b="1" i="1" dirty="0" smtClean="0"/>
              <a:t>Los tornillos son clavos peinados con raya al medio.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Greguerías sobre </a:t>
            </a:r>
            <a:r>
              <a:rPr lang="es-ES" dirty="0" smtClean="0">
                <a:solidFill>
                  <a:srgbClr val="00B050"/>
                </a:solidFill>
              </a:rPr>
              <a:t>personas:</a:t>
            </a:r>
            <a:endParaRPr lang="es-ES" dirty="0">
              <a:solidFill>
                <a:srgbClr val="00B05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i="1" dirty="0" smtClean="0"/>
              <a:t>Después </a:t>
            </a:r>
            <a:r>
              <a:rPr lang="es-ES" i="1" dirty="0" smtClean="0"/>
              <a:t>de usar el dentífrico nos miramos los dientes con gesto de fieras.</a:t>
            </a:r>
            <a:endParaRPr lang="es-ES" dirty="0" smtClean="0"/>
          </a:p>
          <a:p>
            <a:r>
              <a:rPr lang="es-ES" i="1" dirty="0" smtClean="0"/>
              <a:t>Los chinos escriben las letras de arriba a abajo como si después fuesen a sumar lo escrito.</a:t>
            </a:r>
            <a:endParaRPr lang="es-ES" dirty="0" smtClean="0"/>
          </a:p>
          <a:p>
            <a:r>
              <a:rPr lang="es-ES" i="1" dirty="0" smtClean="0"/>
              <a:t>Los bebés con chupete miran al fumador en pipa como a un compañero de cochecito.</a:t>
            </a:r>
            <a:endParaRPr lang="es-ES" dirty="0" smtClean="0"/>
          </a:p>
          <a:p>
            <a:r>
              <a:rPr lang="es-ES" i="1" dirty="0" smtClean="0"/>
              <a:t>El </a:t>
            </a:r>
            <a:r>
              <a:rPr lang="es-ES" i="1" dirty="0" smtClean="0"/>
              <a:t>bebé se saluda a sí mismo dando la mano a su pie.</a:t>
            </a:r>
            <a:endParaRPr lang="es-ES" dirty="0" smtClean="0"/>
          </a:p>
          <a:p>
            <a:r>
              <a:rPr lang="es-ES" i="1" dirty="0" smtClean="0"/>
              <a:t>Todos tenemos caras de payasos al enjabonarnos el rostro.</a:t>
            </a:r>
            <a:endParaRPr lang="es-ES" dirty="0" smtClean="0"/>
          </a:p>
          <a:p>
            <a:r>
              <a:rPr lang="es-ES" i="1" dirty="0" smtClean="0"/>
              <a:t>Hay unas beatas que rezan como los conejos comen hierba.</a:t>
            </a:r>
            <a:endParaRPr lang="es-ES" dirty="0" smtClean="0"/>
          </a:p>
          <a:p>
            <a:r>
              <a:rPr lang="es-ES" i="1" dirty="0" smtClean="0"/>
              <a:t>Celos: picor del amor.</a:t>
            </a:r>
            <a:endParaRPr lang="es-ES" dirty="0" smtClean="0"/>
          </a:p>
          <a:p>
            <a:r>
              <a:rPr lang="es-ES" i="1" dirty="0" smtClean="0"/>
              <a:t>Los besos, como el champán, son también secos, </a:t>
            </a:r>
            <a:r>
              <a:rPr lang="es-ES" i="1" dirty="0" err="1" smtClean="0"/>
              <a:t>semisecos</a:t>
            </a:r>
            <a:r>
              <a:rPr lang="es-ES" i="1" dirty="0" smtClean="0"/>
              <a:t> y dulces.</a:t>
            </a:r>
            <a:endParaRPr lang="es-ES" dirty="0" smtClean="0"/>
          </a:p>
          <a:p>
            <a:r>
              <a:rPr lang="es-ES" i="1" dirty="0" smtClean="0"/>
              <a:t>En los negros es en los que más sonríe la blancura.</a:t>
            </a:r>
            <a:endParaRPr lang="es-ES" dirty="0" smtClean="0"/>
          </a:p>
          <a:p>
            <a:r>
              <a:rPr lang="es-ES" i="1" dirty="0" smtClean="0"/>
              <a:t>Los niños intentan extraerse las ideas por la nariz 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b="1" dirty="0" smtClean="0"/>
              <a:t/>
            </a:r>
            <a:br>
              <a:rPr lang="es-ES" sz="3600" b="1" dirty="0" smtClean="0"/>
            </a:br>
            <a:r>
              <a:rPr lang="es-ES" sz="3600" b="1" dirty="0" smtClean="0"/>
              <a:t>Greguerías sobre </a:t>
            </a:r>
            <a:r>
              <a:rPr lang="es-ES" sz="3600" b="1" dirty="0" smtClean="0">
                <a:solidFill>
                  <a:srgbClr val="00B050"/>
                </a:solidFill>
              </a:rPr>
              <a:t>...</a:t>
            </a:r>
            <a:r>
              <a:rPr lang="es-ES" sz="3600" b="1" dirty="0" smtClean="0">
                <a:solidFill>
                  <a:srgbClr val="00B050"/>
                </a:solidFill>
              </a:rPr>
              <a:t>las letras del alfabeto, los números y otros signos gráficos</a:t>
            </a:r>
            <a:r>
              <a:rPr lang="es-ES" sz="3600" b="1" dirty="0" smtClean="0"/>
              <a:t>: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i="1" dirty="0" smtClean="0"/>
              <a:t>La </a:t>
            </a:r>
            <a:r>
              <a:rPr lang="es-ES" i="1" dirty="0" smtClean="0"/>
              <a:t>Y mayúscula es la copa de champaña del alfabeto.</a:t>
            </a:r>
            <a:endParaRPr lang="es-ES" dirty="0" smtClean="0"/>
          </a:p>
          <a:p>
            <a:r>
              <a:rPr lang="es-ES" i="1" dirty="0" smtClean="0"/>
              <a:t>El 6 es el número que va a tener familia.</a:t>
            </a:r>
            <a:endParaRPr lang="es-ES" dirty="0" smtClean="0"/>
          </a:p>
          <a:p>
            <a:r>
              <a:rPr lang="es-ES" i="1" dirty="0" smtClean="0"/>
              <a:t>Los paréntesis salen de las cejas del escritor.</a:t>
            </a:r>
            <a:endParaRPr lang="es-ES" dirty="0" smtClean="0"/>
          </a:p>
          <a:p>
            <a:r>
              <a:rPr lang="es-ES" i="1" dirty="0" smtClean="0"/>
              <a:t>El 8 es el reloj de arena de los números.</a:t>
            </a:r>
            <a:endParaRPr lang="es-ES" dirty="0" smtClean="0"/>
          </a:p>
          <a:p>
            <a:r>
              <a:rPr lang="es-ES" i="1" dirty="0" smtClean="0"/>
              <a:t>La ñ es la n con bigote.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Hay otras llenas de </a:t>
            </a:r>
            <a:r>
              <a:rPr lang="es-ES" dirty="0" smtClean="0">
                <a:solidFill>
                  <a:srgbClr val="00B050"/>
                </a:solidFill>
              </a:rPr>
              <a:t>poesía:</a:t>
            </a:r>
            <a:br>
              <a:rPr lang="es-ES" dirty="0" smtClean="0">
                <a:solidFill>
                  <a:srgbClr val="00B050"/>
                </a:solidFill>
              </a:rPr>
            </a:br>
            <a:endParaRPr lang="es-ES" dirty="0">
              <a:solidFill>
                <a:srgbClr val="00B05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70000" lnSpcReduction="20000"/>
          </a:bodyPr>
          <a:lstStyle/>
          <a:p>
            <a:r>
              <a:rPr lang="es-ES" i="1" dirty="0" smtClean="0"/>
              <a:t>Cuando </a:t>
            </a:r>
            <a:r>
              <a:rPr lang="es-ES" i="1" dirty="0" smtClean="0"/>
              <a:t>en las alambradas de púas salgan rosas se habrán acabado las guerras.</a:t>
            </a:r>
            <a:endParaRPr lang="es-ES" dirty="0" smtClean="0"/>
          </a:p>
          <a:p>
            <a:r>
              <a:rPr lang="es-ES" i="1" dirty="0" smtClean="0"/>
              <a:t>Hay unas rosas color sangre que parecen haberse herido con sus propias espinas.</a:t>
            </a:r>
            <a:endParaRPr lang="es-ES" dirty="0" smtClean="0"/>
          </a:p>
          <a:p>
            <a:r>
              <a:rPr lang="es-ES" i="1" dirty="0" smtClean="0"/>
              <a:t>El amor nace del deseo repentino de hacer eterno lo pasajero.</a:t>
            </a:r>
            <a:endParaRPr lang="es-ES" dirty="0" smtClean="0"/>
          </a:p>
          <a:p>
            <a:r>
              <a:rPr lang="es-ES" i="1" dirty="0" smtClean="0"/>
              <a:t>El reloj no existe en las horas felices.</a:t>
            </a:r>
            <a:endParaRPr lang="es-ES" dirty="0" smtClean="0"/>
          </a:p>
          <a:p>
            <a:r>
              <a:rPr lang="es-ES" i="1" dirty="0" smtClean="0"/>
              <a:t>El libro es el salvavidas de la soledad.</a:t>
            </a:r>
            <a:endParaRPr lang="es-ES" dirty="0" smtClean="0"/>
          </a:p>
          <a:p>
            <a:r>
              <a:rPr lang="es-ES" i="1" dirty="0" smtClean="0"/>
              <a:t>En las cajas de lápices guardan sus sueños los niños.</a:t>
            </a:r>
            <a:endParaRPr lang="es-ES" dirty="0" smtClean="0"/>
          </a:p>
          <a:p>
            <a:r>
              <a:rPr lang="es-ES" i="1" dirty="0" smtClean="0"/>
              <a:t>El libro es un pájaro con más de cien alas para volar.</a:t>
            </a:r>
            <a:endParaRPr lang="es-ES" dirty="0" smtClean="0"/>
          </a:p>
          <a:p>
            <a:r>
              <a:rPr lang="es-ES" i="1" dirty="0" smtClean="0"/>
              <a:t>El escritor quiere escribir su mentira y escribe su verdad.</a:t>
            </a:r>
            <a:endParaRPr lang="es-ES" dirty="0" smtClean="0"/>
          </a:p>
          <a:p>
            <a:r>
              <a:rPr lang="es-ES" i="1" dirty="0" smtClean="0"/>
              <a:t>Escribir es que le dejen a uno llorar y reír a solas.</a:t>
            </a:r>
            <a:endParaRPr lang="es-ES" dirty="0" smtClean="0"/>
          </a:p>
          <a:p>
            <a:r>
              <a:rPr lang="es-ES" i="1" dirty="0" smtClean="0"/>
              <a:t>Cuando anuncian por el altavoz que se ha perdido un niño, siempre pienso que ese niño soy yo.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Algunas </a:t>
            </a:r>
            <a:r>
              <a:rPr lang="es-ES" dirty="0" smtClean="0">
                <a:solidFill>
                  <a:srgbClr val="00B050"/>
                </a:solidFill>
              </a:rPr>
              <a:t>existencialistas</a:t>
            </a:r>
            <a:r>
              <a:rPr lang="es-ES" dirty="0" smtClean="0"/>
              <a:t>, un poco </a:t>
            </a:r>
            <a:r>
              <a:rPr lang="es-ES" dirty="0" smtClean="0">
                <a:solidFill>
                  <a:srgbClr val="00B050"/>
                </a:solidFill>
              </a:rPr>
              <a:t>macabras</a:t>
            </a:r>
            <a:r>
              <a:rPr lang="es-ES" dirty="0" smtClean="0"/>
              <a:t>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i="1" dirty="0" smtClean="0"/>
              <a:t>Todas </a:t>
            </a:r>
            <a:r>
              <a:rPr lang="es-ES" b="1" i="1" dirty="0" smtClean="0"/>
              <a:t>tus sortijas resultarán grandes para tu mano esquelética.</a:t>
            </a:r>
            <a:endParaRPr lang="es-ES" dirty="0" smtClean="0"/>
          </a:p>
          <a:p>
            <a:r>
              <a:rPr lang="es-ES" b="1" i="1" dirty="0" smtClean="0"/>
              <a:t>Después de nudista se es huesista.</a:t>
            </a:r>
            <a:endParaRPr lang="es-ES" dirty="0" smtClean="0"/>
          </a:p>
          <a:p>
            <a:r>
              <a:rPr lang="es-ES" b="1" i="1" dirty="0" smtClean="0"/>
              <a:t>Lee y piensa, que para no pensar tienes siglos.</a:t>
            </a:r>
            <a:endParaRPr lang="es-ES" dirty="0" smtClean="0"/>
          </a:p>
          <a:p>
            <a:r>
              <a:rPr lang="es-ES" b="1" i="1" dirty="0" smtClean="0"/>
              <a:t>La muerte es hereditaria.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Novecentismo	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Movimiento literario que surge en </a:t>
            </a:r>
            <a:r>
              <a:rPr lang="es-ES" b="1" dirty="0" smtClean="0"/>
              <a:t>1910</a:t>
            </a:r>
          </a:p>
          <a:p>
            <a:r>
              <a:rPr lang="es-ES" b="1" dirty="0" smtClean="0"/>
              <a:t>Rechazo</a:t>
            </a:r>
            <a:r>
              <a:rPr lang="es-ES" dirty="0" smtClean="0"/>
              <a:t> al tono </a:t>
            </a:r>
            <a:r>
              <a:rPr lang="es-ES" b="1" dirty="0" smtClean="0"/>
              <a:t>sentimental y subjetivo </a:t>
            </a:r>
            <a:r>
              <a:rPr lang="es-ES" dirty="0" smtClean="0"/>
              <a:t>y hacia el arte del siglo XIX</a:t>
            </a:r>
          </a:p>
          <a:p>
            <a:r>
              <a:rPr lang="es-ES" dirty="0" smtClean="0"/>
              <a:t>Modernización de la sociedad </a:t>
            </a:r>
            <a:r>
              <a:rPr lang="es-ES" dirty="0" smtClean="0">
                <a:sym typeface="Wingdings" pitchFamily="2" charset="2"/>
              </a:rPr>
              <a:t> </a:t>
            </a:r>
            <a:r>
              <a:rPr lang="es-ES" b="1" dirty="0" smtClean="0">
                <a:sym typeface="Wingdings" pitchFamily="2" charset="2"/>
              </a:rPr>
              <a:t>intelectualismo</a:t>
            </a:r>
            <a:r>
              <a:rPr lang="es-ES" dirty="0" smtClean="0">
                <a:sym typeface="Wingdings" pitchFamily="2" charset="2"/>
              </a:rPr>
              <a:t> y el </a:t>
            </a:r>
            <a:r>
              <a:rPr lang="es-ES" b="1" dirty="0" smtClean="0">
                <a:sym typeface="Wingdings" pitchFamily="2" charset="2"/>
              </a:rPr>
              <a:t>pensamiento </a:t>
            </a:r>
            <a:r>
              <a:rPr lang="es-ES" dirty="0" smtClean="0">
                <a:sym typeface="Wingdings" pitchFamily="2" charset="2"/>
              </a:rPr>
              <a:t>en el arte</a:t>
            </a:r>
          </a:p>
          <a:p>
            <a:r>
              <a:rPr lang="es-ES" dirty="0" smtClean="0">
                <a:sym typeface="Wingdings" pitchFamily="2" charset="2"/>
              </a:rPr>
              <a:t>Denominado </a:t>
            </a:r>
            <a:r>
              <a:rPr lang="es-ES" b="1" dirty="0" smtClean="0">
                <a:sym typeface="Wingdings" pitchFamily="2" charset="2"/>
              </a:rPr>
              <a:t>Generación de 1914</a:t>
            </a:r>
          </a:p>
          <a:p>
            <a:r>
              <a:rPr lang="es-ES" dirty="0" smtClean="0">
                <a:sym typeface="Wingdings" pitchFamily="2" charset="2"/>
              </a:rPr>
              <a:t>Puente entre la G.98 y la G.27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Características </a:t>
            </a:r>
            <a:r>
              <a:rPr lang="es-ES" smtClean="0"/>
              <a:t>generales I: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Intelectualismo</a:t>
            </a:r>
            <a:r>
              <a:rPr lang="es-ES" dirty="0" smtClean="0"/>
              <a:t>: tienen una formación sólida. Apuestan por la racionalidad y el rigor. </a:t>
            </a:r>
          </a:p>
          <a:p>
            <a:r>
              <a:rPr lang="es-ES" b="1" dirty="0" smtClean="0"/>
              <a:t>Europeísmo</a:t>
            </a:r>
            <a:r>
              <a:rPr lang="es-ES" dirty="0" smtClean="0"/>
              <a:t>: Vinculación de la modernización del país a la cultura Europea.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Características generales II: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Ideal </a:t>
            </a:r>
            <a:r>
              <a:rPr lang="es-ES" b="1" dirty="0" smtClean="0"/>
              <a:t>universalista</a:t>
            </a:r>
            <a:r>
              <a:rPr lang="es-ES" dirty="0" smtClean="0"/>
              <a:t>: preferencia por la cultura urbana.</a:t>
            </a:r>
          </a:p>
          <a:p>
            <a:r>
              <a:rPr lang="es-ES" b="1" dirty="0" smtClean="0"/>
              <a:t>Esteticismo</a:t>
            </a:r>
            <a:r>
              <a:rPr lang="es-ES" dirty="0" smtClean="0"/>
              <a:t>: arte puro, alejado del sentimiento y de la realidad. Inspirado en el arte clásico.</a:t>
            </a:r>
          </a:p>
          <a:p>
            <a:r>
              <a:rPr lang="es-ES" dirty="0" smtClean="0"/>
              <a:t>Distancia entre el arte y la vida </a:t>
            </a:r>
            <a:r>
              <a:rPr lang="es-ES" dirty="0" smtClean="0">
                <a:sym typeface="Wingdings" pitchFamily="2" charset="2"/>
              </a:rPr>
              <a:t> Ortega y Gasset, </a:t>
            </a:r>
            <a:r>
              <a:rPr lang="es-ES" i="1" dirty="0" smtClean="0">
                <a:sym typeface="Wingdings" pitchFamily="2" charset="2"/>
              </a:rPr>
              <a:t>La deshumanización del arte.</a:t>
            </a:r>
          </a:p>
          <a:p>
            <a:r>
              <a:rPr lang="es-ES" b="1" dirty="0" smtClean="0">
                <a:sym typeface="Wingdings" pitchFamily="2" charset="2"/>
              </a:rPr>
              <a:t>Depuración</a:t>
            </a:r>
            <a:r>
              <a:rPr lang="es-ES" dirty="0" smtClean="0">
                <a:sym typeface="Wingdings" pitchFamily="2" charset="2"/>
              </a:rPr>
              <a:t> en el arte: eliminación de detalles innecesarios.</a:t>
            </a:r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Juan Ramón Jiménez (1881-1958)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Creador de la </a:t>
            </a:r>
            <a:r>
              <a:rPr lang="es-ES" b="1" dirty="0" smtClean="0"/>
              <a:t>poesía pura</a:t>
            </a:r>
            <a:r>
              <a:rPr lang="es-ES" dirty="0" smtClean="0"/>
              <a:t>: nuevo lenguaje poético. Escribía siempre con “j” delante de “e” “i”</a:t>
            </a:r>
          </a:p>
          <a:p>
            <a:r>
              <a:rPr lang="es-ES" dirty="0" smtClean="0"/>
              <a:t>Lírica </a:t>
            </a:r>
            <a:r>
              <a:rPr lang="es-ES" b="1" dirty="0" smtClean="0"/>
              <a:t>intelectual y esencial </a:t>
            </a:r>
            <a:r>
              <a:rPr lang="es-ES" dirty="0" smtClean="0"/>
              <a:t>(eliminación de lo sentimental y anecdótico).</a:t>
            </a:r>
          </a:p>
          <a:p>
            <a:r>
              <a:rPr lang="es-ES" dirty="0" smtClean="0"/>
              <a:t>Recibió el Premio Nobel en 1956.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s-ES" dirty="0"/>
          </a:p>
        </p:txBody>
      </p:sp>
      <p:pic>
        <p:nvPicPr>
          <p:cNvPr id="7172" name="Picture 4" descr="Image result for juan ramón jiméne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412776"/>
            <a:ext cx="3024336" cy="44017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Juan Ramón Jiménez (1881-1958)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1520" y="1268760"/>
            <a:ext cx="4176464" cy="5040560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/>
              <a:t>Nació en </a:t>
            </a:r>
            <a:r>
              <a:rPr lang="es-ES" b="1" dirty="0" err="1" smtClean="0"/>
              <a:t>Moguer</a:t>
            </a:r>
            <a:r>
              <a:rPr lang="es-ES" dirty="0" smtClean="0"/>
              <a:t> (Huelva), referente en toda su obra. </a:t>
            </a:r>
          </a:p>
          <a:p>
            <a:r>
              <a:rPr lang="es-ES" dirty="0" smtClean="0"/>
              <a:t>En 1900 viaja por primera vez a Madrid, donde conoce a </a:t>
            </a:r>
            <a:r>
              <a:rPr lang="es-ES" b="1" dirty="0" smtClean="0"/>
              <a:t>Villaespesa y Rubén Darío</a:t>
            </a:r>
            <a:r>
              <a:rPr lang="es-ES" dirty="0" smtClean="0"/>
              <a:t>. </a:t>
            </a:r>
          </a:p>
          <a:p>
            <a:r>
              <a:rPr lang="es-ES" dirty="0" smtClean="0"/>
              <a:t>En 1916 se casó con </a:t>
            </a:r>
            <a:r>
              <a:rPr lang="es-ES" b="1" dirty="0" smtClean="0"/>
              <a:t>Zenobia </a:t>
            </a:r>
            <a:r>
              <a:rPr lang="es-ES" b="1" dirty="0" err="1" smtClean="0"/>
              <a:t>Camprubí</a:t>
            </a:r>
            <a:r>
              <a:rPr lang="es-ES" b="1" dirty="0" smtClean="0"/>
              <a:t> </a:t>
            </a:r>
            <a:r>
              <a:rPr lang="es-ES" dirty="0" smtClean="0"/>
              <a:t>(importante en su poesía).</a:t>
            </a:r>
          </a:p>
          <a:p>
            <a:r>
              <a:rPr lang="es-ES" dirty="0" smtClean="0"/>
              <a:t>Al empezar la guerra manifestó su </a:t>
            </a:r>
            <a:r>
              <a:rPr lang="es-ES" b="1" dirty="0" smtClean="0"/>
              <a:t>apoyo a la República</a:t>
            </a:r>
            <a:r>
              <a:rPr lang="es-ES" dirty="0" smtClean="0"/>
              <a:t> y se exilió en Puerto Rico. 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s-ES"/>
          </a:p>
        </p:txBody>
      </p:sp>
      <p:pic>
        <p:nvPicPr>
          <p:cNvPr id="18434" name="Picture 2" descr="Image result for juan ramón jiméne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4293096"/>
            <a:ext cx="3714975" cy="2088232"/>
          </a:xfrm>
          <a:prstGeom prst="rect">
            <a:avLst/>
          </a:prstGeom>
          <a:noFill/>
        </p:spPr>
      </p:pic>
      <p:pic>
        <p:nvPicPr>
          <p:cNvPr id="18436" name="Picture 4" descr="Image result for moguer juan ramon jiméne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1412776"/>
            <a:ext cx="3515882" cy="26369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Juan Ramón Jiménez. Obra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Su obra es un </a:t>
            </a:r>
            <a:r>
              <a:rPr lang="es-ES" b="1" dirty="0" smtClean="0"/>
              <a:t>nexo</a:t>
            </a:r>
            <a:r>
              <a:rPr lang="es-ES" dirty="0" smtClean="0"/>
              <a:t> entre la G. 98-Modernismo y la G. 27 (lo acogerá como maestro en poesía pura)</a:t>
            </a:r>
          </a:p>
          <a:p>
            <a:r>
              <a:rPr lang="es-ES" dirty="0" smtClean="0"/>
              <a:t>Identifica la poesía con </a:t>
            </a:r>
            <a:r>
              <a:rPr lang="es-ES" b="1" dirty="0" smtClean="0"/>
              <a:t>la belleza y la verdad</a:t>
            </a:r>
          </a:p>
          <a:p>
            <a:r>
              <a:rPr lang="es-ES" dirty="0" smtClean="0"/>
              <a:t>Idea del </a:t>
            </a:r>
            <a:r>
              <a:rPr lang="es-ES" b="1" dirty="0" smtClean="0"/>
              <a:t>poeta médium</a:t>
            </a:r>
          </a:p>
          <a:p>
            <a:r>
              <a:rPr lang="es-ES" dirty="0" smtClean="0"/>
              <a:t>La palabra poética no viene de la inspiración</a:t>
            </a:r>
          </a:p>
          <a:p>
            <a:r>
              <a:rPr lang="es-ES" dirty="0" smtClean="0"/>
              <a:t>Trabajo de la </a:t>
            </a:r>
            <a:r>
              <a:rPr lang="es-ES" b="1" dirty="0" smtClean="0"/>
              <a:t>inteligencia</a:t>
            </a:r>
            <a:r>
              <a:rPr lang="es-ES" dirty="0" smtClean="0"/>
              <a:t> </a:t>
            </a:r>
            <a:r>
              <a:rPr lang="es-ES" dirty="0" smtClean="0">
                <a:sym typeface="Wingdings" pitchFamily="2" charset="2"/>
              </a:rPr>
              <a:t> </a:t>
            </a:r>
            <a:r>
              <a:rPr lang="es-ES" b="1" dirty="0" smtClean="0">
                <a:sym typeface="Wingdings" pitchFamily="2" charset="2"/>
              </a:rPr>
              <a:t>esencia del mundo </a:t>
            </a:r>
            <a:endParaRPr lang="es-E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Juan Ramón Jiménez. Obra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b="1" dirty="0" smtClean="0"/>
              <a:t>Temas </a:t>
            </a:r>
            <a:r>
              <a:rPr lang="es-ES" dirty="0" smtClean="0"/>
              <a:t>en su obra poética: </a:t>
            </a:r>
          </a:p>
          <a:p>
            <a:pPr lvl="1"/>
            <a:r>
              <a:rPr lang="es-ES" b="1" dirty="0" err="1" smtClean="0"/>
              <a:t>Intelijencia</a:t>
            </a:r>
            <a:endParaRPr lang="es-ES" b="1" dirty="0" smtClean="0"/>
          </a:p>
          <a:p>
            <a:pPr lvl="1"/>
            <a:r>
              <a:rPr lang="es-ES" b="1" dirty="0" smtClean="0"/>
              <a:t>Belleza </a:t>
            </a:r>
          </a:p>
          <a:p>
            <a:pPr lvl="1"/>
            <a:r>
              <a:rPr lang="es-ES" b="1" dirty="0" smtClean="0"/>
              <a:t>Poesía </a:t>
            </a:r>
          </a:p>
          <a:p>
            <a:pPr lvl="1"/>
            <a:r>
              <a:rPr lang="es-ES" dirty="0" smtClean="0"/>
              <a:t>La </a:t>
            </a:r>
            <a:r>
              <a:rPr lang="es-ES" b="1" dirty="0" smtClean="0"/>
              <a:t>perfección</a:t>
            </a:r>
            <a:r>
              <a:rPr lang="es-ES" dirty="0" smtClean="0"/>
              <a:t> (dedicatorias “</a:t>
            </a:r>
            <a:r>
              <a:rPr lang="es-ES" i="1" dirty="0" smtClean="0"/>
              <a:t>A la minoría, siempre</a:t>
            </a:r>
            <a:r>
              <a:rPr lang="es-ES" dirty="0" smtClean="0"/>
              <a:t>”)</a:t>
            </a:r>
          </a:p>
          <a:p>
            <a:pPr lvl="1"/>
            <a:endParaRPr lang="es-ES" dirty="0"/>
          </a:p>
          <a:p>
            <a:pPr lvl="1">
              <a:buNone/>
            </a:pPr>
            <a:r>
              <a:rPr lang="es-ES" dirty="0" smtClean="0"/>
              <a:t>“Yo tengo escondida en mi casa, por su gusto y por el mío, a la Poesía, como a una mujer hermosa; y nuestra relación es la de los apasionados.”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J.R.J. Etapas de su poesía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/>
          </a:bodyPr>
          <a:lstStyle/>
          <a:p>
            <a:r>
              <a:rPr lang="es-ES" dirty="0" smtClean="0"/>
              <a:t>Etapa </a:t>
            </a:r>
            <a:r>
              <a:rPr lang="es-ES" b="1" dirty="0" smtClean="0"/>
              <a:t>sensitiva o modernista </a:t>
            </a:r>
            <a:r>
              <a:rPr lang="es-ES" dirty="0" smtClean="0"/>
              <a:t>(inicios a 1915): </a:t>
            </a:r>
            <a:r>
              <a:rPr lang="es-ES" i="1" dirty="0" smtClean="0"/>
              <a:t>Rimas. Arias tristes. Jardín lejano</a:t>
            </a:r>
            <a:r>
              <a:rPr lang="es-ES" dirty="0" smtClean="0"/>
              <a:t>. </a:t>
            </a:r>
          </a:p>
          <a:p>
            <a:pPr lvl="1"/>
            <a:r>
              <a:rPr lang="es-ES" dirty="0" smtClean="0"/>
              <a:t>Intimismo, sencillez, musicalidad, y tono melancólico.</a:t>
            </a:r>
          </a:p>
          <a:p>
            <a:r>
              <a:rPr lang="es-ES" dirty="0" smtClean="0"/>
              <a:t>Etapa </a:t>
            </a:r>
            <a:r>
              <a:rPr lang="es-ES" b="1" dirty="0" smtClean="0"/>
              <a:t>intelectual o poesía pura </a:t>
            </a:r>
            <a:r>
              <a:rPr lang="es-ES" dirty="0" smtClean="0"/>
              <a:t>(1916-1936): </a:t>
            </a:r>
          </a:p>
          <a:p>
            <a:pPr lvl="1"/>
            <a:r>
              <a:rPr lang="es-ES" dirty="0" smtClean="0"/>
              <a:t>Desnudar el lenguaje de ornamentos y plasmar lo esencial. Uso del verso libre. Depuración del estilo pero poesía abstracta y metafísica. (El poeta que anhela la esencia se mueve en el terreno de las ideas.)</a:t>
            </a:r>
          </a:p>
          <a:p>
            <a:pPr lvl="1"/>
            <a:r>
              <a:rPr lang="es-ES" dirty="0" smtClean="0"/>
              <a:t>“</a:t>
            </a:r>
            <a:r>
              <a:rPr lang="es-ES" dirty="0" err="1" smtClean="0"/>
              <a:t>Intelijencia</a:t>
            </a:r>
            <a:r>
              <a:rPr lang="es-ES" dirty="0" smtClean="0"/>
              <a:t>, dame / el nombre exacto de las cosas”</a:t>
            </a:r>
          </a:p>
          <a:p>
            <a:pPr lvl="1"/>
            <a:r>
              <a:rPr lang="es-ES" i="1" dirty="0" smtClean="0"/>
              <a:t>Diario de un poeta recién casado</a:t>
            </a:r>
            <a:r>
              <a:rPr lang="es-ES" dirty="0" smtClean="0"/>
              <a:t>, 1916</a:t>
            </a:r>
          </a:p>
          <a:p>
            <a:pPr lvl="1">
              <a:buNone/>
            </a:pP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1048</Words>
  <Application>Microsoft Office PowerPoint</Application>
  <PresentationFormat>Presentación en pantalla (4:3)</PresentationFormat>
  <Paragraphs>102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Tema de Office</vt:lpstr>
      <vt:lpstr>El Novecentismo y las Vanguardias</vt:lpstr>
      <vt:lpstr>El Novecentismo </vt:lpstr>
      <vt:lpstr>Características generales I:</vt:lpstr>
      <vt:lpstr>Características generales II:</vt:lpstr>
      <vt:lpstr>Juan Ramón Jiménez (1881-1958)</vt:lpstr>
      <vt:lpstr>Juan Ramón Jiménez (1881-1958)</vt:lpstr>
      <vt:lpstr>Juan Ramón Jiménez. Obra</vt:lpstr>
      <vt:lpstr>Juan Ramón Jiménez. Obra</vt:lpstr>
      <vt:lpstr>J.R.J. Etapas de su poesía</vt:lpstr>
      <vt:lpstr>J.R.J. Etapas de su poesía</vt:lpstr>
      <vt:lpstr>Poesía popular y tradicional</vt:lpstr>
      <vt:lpstr>Platero y yo (1914)</vt:lpstr>
      <vt:lpstr>R. Gómez de la Serna</vt:lpstr>
      <vt:lpstr>Diapositiva 14</vt:lpstr>
      <vt:lpstr>Greguerías de objetos:</vt:lpstr>
      <vt:lpstr>Greguerías sobre personas:</vt:lpstr>
      <vt:lpstr> Greguerías sobre ...las letras del alfabeto, los números y otros signos gráficos: </vt:lpstr>
      <vt:lpstr>Hay otras llenas de poesía: </vt:lpstr>
      <vt:lpstr>Algunas existencialistas, un poco macabras:</vt:lpstr>
    </vt:vector>
  </TitlesOfParts>
  <Company>Windows XP Titan Ultimate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Novecentismo y las Vanguardias</dc:title>
  <dc:creator>Usuario</dc:creator>
  <cp:lastModifiedBy>Usuario</cp:lastModifiedBy>
  <cp:revision>28</cp:revision>
  <dcterms:created xsi:type="dcterms:W3CDTF">2018-04-12T07:49:45Z</dcterms:created>
  <dcterms:modified xsi:type="dcterms:W3CDTF">2018-05-03T09:15:44Z</dcterms:modified>
</cp:coreProperties>
</file>