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4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a-ES" sz="4400" b="0" strike="noStrike" spc="-1">
                <a:latin typeface="Arial"/>
              </a:rPr>
              <a:t>Feu clic per a moure la diapositiva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ca-ES" sz="2000" b="0" strike="noStrike" spc="-1">
                <a:latin typeface="Arial"/>
              </a:rPr>
              <a:t>Feu clic per a editar el format de les notes</a:t>
            </a:r>
          </a:p>
        </p:txBody>
      </p:sp>
      <p:sp>
        <p:nvSpPr>
          <p:cNvPr id="4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ca-ES" sz="1400" b="0" strike="noStrike" spc="-1">
                <a:latin typeface="Times New Roman"/>
              </a:rPr>
              <a:t>&lt;capçalera&gt;</a:t>
            </a:r>
          </a:p>
        </p:txBody>
      </p:sp>
      <p:sp>
        <p:nvSpPr>
          <p:cNvPr id="47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ca-ES" sz="1400" b="0" strike="noStrike" spc="-1">
                <a:latin typeface="Times New Roman"/>
              </a:rPr>
              <a:t>&lt;data/hora&gt;</a:t>
            </a:r>
          </a:p>
        </p:txBody>
      </p:sp>
      <p:sp>
        <p:nvSpPr>
          <p:cNvPr id="48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ca-ES" sz="1400" b="0" strike="noStrike" spc="-1">
                <a:latin typeface="Times New Roman"/>
              </a:rPr>
              <a:t>&lt;peu de pàgina&gt;</a:t>
            </a:r>
          </a:p>
        </p:txBody>
      </p:sp>
      <p:sp>
        <p:nvSpPr>
          <p:cNvPr id="49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B84C8CB5-95FF-4861-B247-B622A3B5835A}" type="slidenum">
              <a:rPr lang="ca-ES" sz="1400" b="0" strike="noStrike" spc="-1">
                <a:latin typeface="Times New Roman"/>
              </a:rPr>
              <a:t>‹#›</a:t>
            </a:fld>
            <a:endParaRPr lang="ca-E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4297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1280" cy="3428280"/>
          </a:xfrm>
          <a:prstGeom prst="rect">
            <a:avLst/>
          </a:prstGeom>
        </p:spPr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ca-ES" sz="2000" b="0" strike="noStrike" spc="-1">
              <a:latin typeface="Arial"/>
            </a:endParaRPr>
          </a:p>
        </p:txBody>
      </p:sp>
      <p:sp>
        <p:nvSpPr>
          <p:cNvPr id="60" name="CustomShape 3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5E094A63-3ABB-47AE-A512-015A54243D6B}" type="slidenum">
              <a:rPr lang="es-E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ca-E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ca-E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a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"/>
          <p:cNvGrpSpPr/>
          <p:nvPr/>
        </p:nvGrpSpPr>
        <p:grpSpPr>
          <a:xfrm>
            <a:off x="182880" y="173520"/>
            <a:ext cx="8777520" cy="6509880"/>
            <a:chOff x="182880" y="173520"/>
            <a:chExt cx="8777520" cy="6509880"/>
          </a:xfrm>
        </p:grpSpPr>
        <p:sp>
          <p:nvSpPr>
            <p:cNvPr id="9" name="CustomShape 2"/>
            <p:cNvSpPr/>
            <p:nvPr/>
          </p:nvSpPr>
          <p:spPr>
            <a:xfrm>
              <a:off x="182880" y="173520"/>
              <a:ext cx="8777520" cy="65098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63500" sx="101000" sy="101000" algn="ctr" rotWithShape="0">
                <a:srgbClr val="000000">
                  <a:alpha val="40000"/>
                </a:srgb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grpSp>
          <p:nvGrpSpPr>
            <p:cNvPr id="2" name="Group 3"/>
            <p:cNvGrpSpPr/>
            <p:nvPr/>
          </p:nvGrpSpPr>
          <p:grpSpPr>
            <a:xfrm>
              <a:off x="255960" y="237600"/>
              <a:ext cx="8622720" cy="6363360"/>
              <a:chOff x="255960" y="237600"/>
              <a:chExt cx="8622720" cy="6363360"/>
            </a:xfrm>
          </p:grpSpPr>
          <p:sp>
            <p:nvSpPr>
              <p:cNvPr id="3" name="CustomShape 4"/>
              <p:cNvSpPr/>
              <p:nvPr/>
            </p:nvSpPr>
            <p:spPr>
              <a:xfrm>
                <a:off x="255960" y="237600"/>
                <a:ext cx="8622000" cy="6363360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4" name="Line 5"/>
              <p:cNvSpPr/>
              <p:nvPr/>
            </p:nvSpPr>
            <p:spPr>
              <a:xfrm>
                <a:off x="255960" y="6379200"/>
                <a:ext cx="8622720" cy="1440"/>
              </a:xfrm>
              <a:prstGeom prst="line">
                <a:avLst/>
              </a:prstGeom>
              <a:ln w="12700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  <p:sp>
            <p:nvSpPr>
              <p:cNvPr id="5" name="CustomShape 6"/>
              <p:cNvSpPr/>
              <p:nvPr/>
            </p:nvSpPr>
            <p:spPr>
              <a:xfrm>
                <a:off x="255960" y="1602720"/>
                <a:ext cx="8622000" cy="63360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  <a:rou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/>
            </p:style>
          </p:sp>
        </p:grpSp>
      </p:grp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a-ES" sz="4400" b="0" strike="noStrike" spc="-1">
                <a:latin typeface="Arial"/>
              </a:rPr>
              <a:t>Feu clic per a editar el format del text del títol</a:t>
            </a:r>
          </a:p>
        </p:txBody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3200" b="0" strike="noStrike" spc="-1">
                <a:latin typeface="Arial"/>
              </a:rPr>
              <a:t>Feu clic per a editar el format del text de l'esquema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800" b="0" strike="noStrike" spc="-1">
                <a:latin typeface="Arial"/>
              </a:rPr>
              <a:t>Segon nivell d'esquema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400" b="0" strike="noStrike" spc="-1">
                <a:latin typeface="Arial"/>
              </a:rPr>
              <a:t>Tercer nivell d'esquema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a-ES" sz="2000" b="0" strike="noStrike" spc="-1">
                <a:latin typeface="Arial"/>
              </a:rPr>
              <a:t>Quart nivell d'esquema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Cinquè nivell d'esquema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Sisè nivell d'esquema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a-ES" sz="2000" b="0" strike="noStrike" spc="-1">
                <a:latin typeface="Arial"/>
              </a:rPr>
              <a:t>Setè nivell d'esquema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248040" y="353520"/>
            <a:ext cx="8465400" cy="101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3200" b="0" strike="noStrike" spc="-1">
                <a:solidFill>
                  <a:srgbClr val="404040"/>
                </a:solidFill>
                <a:latin typeface="American Typewriter"/>
              </a:rPr>
              <a:t>Les subordinades adverbials. Classes.</a:t>
            </a:r>
            <a:endParaRPr lang="ca-ES" sz="3200" b="0" strike="noStrike" spc="-1"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385920" y="1778040"/>
            <a:ext cx="8327520" cy="458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r>
              <a:rPr lang="es-ES_tradnl" sz="1000" b="0" strike="noStrike" spc="-1">
                <a:solidFill>
                  <a:srgbClr val="404040"/>
                </a:solidFill>
                <a:latin typeface="American Typewriter"/>
              </a:rPr>
              <a:t>Les subordinades </a:t>
            </a:r>
            <a:r>
              <a:rPr lang="es-ES_tradnl" sz="1000" b="1" strike="noStrike" spc="-1">
                <a:solidFill>
                  <a:srgbClr val="404040"/>
                </a:solidFill>
                <a:latin typeface="American Typewriter"/>
              </a:rPr>
              <a:t>adverbials, </a:t>
            </a:r>
            <a:r>
              <a:rPr lang="es-ES_tradnl" sz="1000" b="0" strike="noStrike" spc="-1">
                <a:solidFill>
                  <a:srgbClr val="404040"/>
                </a:solidFill>
                <a:latin typeface="American Typewriter"/>
              </a:rPr>
              <a:t>generalitzant, podem dir que equivalen a un adverbi i fan de Complement Circumstacial (de lloc, de temps, de manera…). N’hi ha de dues classes: </a:t>
            </a:r>
            <a:r>
              <a:rPr lang="es-ES_tradnl" sz="1000" b="1" strike="noStrike" spc="-1">
                <a:solidFill>
                  <a:srgbClr val="404040"/>
                </a:solidFill>
                <a:latin typeface="American Typewriter"/>
              </a:rPr>
              <a:t>pròpies </a:t>
            </a:r>
            <a:r>
              <a:rPr lang="es-ES_tradnl" sz="1000" b="0" strike="noStrike" spc="-1">
                <a:solidFill>
                  <a:srgbClr val="404040"/>
                </a:solidFill>
                <a:latin typeface="American Typewriter"/>
              </a:rPr>
              <a:t>(les que realment equivalen a un CC dels habituals)</a:t>
            </a:r>
            <a:r>
              <a:rPr lang="es-ES_tradnl" sz="1000" b="1" strike="noStrike" spc="-1">
                <a:solidFill>
                  <a:srgbClr val="404040"/>
                </a:solidFill>
                <a:latin typeface="American Typewriter"/>
              </a:rPr>
              <a:t> </a:t>
            </a:r>
            <a:r>
              <a:rPr lang="es-ES_tradnl" sz="1000" b="0" strike="noStrike" spc="-1">
                <a:solidFill>
                  <a:srgbClr val="404040"/>
                </a:solidFill>
                <a:latin typeface="American Typewriter"/>
              </a:rPr>
              <a:t>i </a:t>
            </a:r>
            <a:r>
              <a:rPr lang="es-ES_tradnl" sz="1000" b="1" strike="noStrike" spc="-1">
                <a:solidFill>
                  <a:srgbClr val="404040"/>
                </a:solidFill>
                <a:latin typeface="American Typewriter"/>
              </a:rPr>
              <a:t>impròpies</a:t>
            </a:r>
            <a:r>
              <a:rPr lang="es-ES_tradnl" sz="1000" b="0" i="1" strike="noStrike" spc="-1">
                <a:solidFill>
                  <a:srgbClr val="404040"/>
                </a:solidFill>
                <a:latin typeface="American Typewriter"/>
              </a:rPr>
              <a:t>. </a:t>
            </a:r>
            <a:endParaRPr lang="ca-ES" sz="1000" b="0" strike="noStrike" spc="-1"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2001"/>
              </a:spcBef>
              <a:tabLst>
                <a:tab pos="0" algn="l"/>
              </a:tabLst>
            </a:pPr>
            <a:endParaRPr lang="ca-ES" sz="1000" b="0" strike="noStrike" spc="-1">
              <a:latin typeface="Arial"/>
            </a:endParaRPr>
          </a:p>
        </p:txBody>
      </p:sp>
      <p:graphicFrame>
        <p:nvGraphicFramePr>
          <p:cNvPr id="52" name="Table 3"/>
          <p:cNvGraphicFramePr/>
          <p:nvPr/>
        </p:nvGraphicFramePr>
        <p:xfrm>
          <a:off x="360000" y="2520000"/>
          <a:ext cx="8353440" cy="3841920"/>
        </p:xfrm>
        <a:graphic>
          <a:graphicData uri="http://schemas.openxmlformats.org/drawingml/2006/table">
            <a:tbl>
              <a:tblPr/>
              <a:tblGrid>
                <a:gridCol w="1140480"/>
                <a:gridCol w="1212840"/>
                <a:gridCol w="6000120"/>
              </a:tblGrid>
              <a:tr h="584640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Pròpies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Lloc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Nexes: on, des d’on, allà on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Exemple: </a:t>
                      </a:r>
                      <a:r>
                        <a:rPr lang="es-ES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Marxo </a:t>
                      </a:r>
                      <a:r>
                        <a:rPr lang="es-ES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on ningú no em pugui localitzar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80676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Temps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Nexes: quan, mentre, sempre que, cada vegada que, abans que, després que…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Exemple: </a:t>
                      </a:r>
                      <a:r>
                        <a:rPr lang="es-ES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Haurà de retornar-ho </a:t>
                      </a:r>
                      <a:r>
                        <a:rPr lang="es-ES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abans que acabi el termini. 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58464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Manera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Nexes: com, com si, tal com…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Exemple: </a:t>
                      </a:r>
                      <a:r>
                        <a:rPr lang="es-ES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Planteja-t’ho </a:t>
                      </a:r>
                      <a:r>
                        <a:rPr lang="es-ES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com si fos una qüestió de vida o mort.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80676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Impròpies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Condicional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7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Nexes: si, posat que, en cas que, a condició que…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Exemple: </a:t>
                      </a:r>
                      <a:r>
                        <a:rPr lang="es-ES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Si coneguessis la història d’aquella parella, </a:t>
                      </a:r>
                      <a:r>
                        <a:rPr lang="es-ES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canviaries d’opinió.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059120"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 marL="90000" marR="90000">
                    <a:lnL w="720">
                      <a:solidFill>
                        <a:srgbClr val="000000"/>
                      </a:solidFill>
                    </a:lnL>
                    <a:lnR w="720">
                      <a:solidFill>
                        <a:srgbClr val="000000"/>
                      </a:solidFill>
                    </a:lnR>
                    <a:lnT w="720">
                      <a:solidFill>
                        <a:srgbClr val="000000"/>
                      </a:solidFill>
                    </a:lnT>
                    <a:lnB w="720">
                      <a:solidFill>
                        <a:srgbClr val="000000"/>
                      </a:solidFill>
                    </a:lnB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Causal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Nexes: </a:t>
                      </a:r>
                      <a:r>
                        <a:rPr lang="es-ES" sz="1000" b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perquè </a:t>
                      </a: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(verb en indicatiu), ja que, com que, car, vist que, a causa que, puix que…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Exemple: </a:t>
                      </a:r>
                      <a:r>
                        <a:rPr lang="es-ES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Ens trobem en aquesta situació </a:t>
                      </a:r>
                      <a:r>
                        <a:rPr lang="es-ES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perquè no hem sabut capgirar el destí.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900000" y="244080"/>
            <a:ext cx="7344720" cy="1339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aphicFrame>
        <p:nvGraphicFramePr>
          <p:cNvPr id="54" name="Table 2"/>
          <p:cNvGraphicFramePr/>
          <p:nvPr/>
        </p:nvGraphicFramePr>
        <p:xfrm>
          <a:off x="550800" y="1800000"/>
          <a:ext cx="8089200" cy="4319640"/>
        </p:xfrm>
        <a:graphic>
          <a:graphicData uri="http://schemas.openxmlformats.org/drawingml/2006/table">
            <a:tbl>
              <a:tblPr/>
              <a:tblGrid>
                <a:gridCol w="1359720"/>
                <a:gridCol w="6729480"/>
              </a:tblGrid>
              <a:tr h="921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Final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Nexes: </a:t>
                      </a:r>
                      <a:r>
                        <a:rPr lang="es-ES" sz="1000" b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perquè </a:t>
                      </a: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(verb en subjuntiu)*, a fi que, a fi de, per tal que, per tal de…</a:t>
                      </a:r>
                      <a:r>
                        <a:rPr lang="es-ES_tradnl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 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Exemple: </a:t>
                      </a:r>
                      <a:r>
                        <a:rPr lang="es-ES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Va trucar </a:t>
                      </a:r>
                      <a:r>
                        <a:rPr lang="es-ES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perquè li digués la veritat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*Recordeu que el </a:t>
                      </a:r>
                      <a:r>
                        <a:rPr lang="es-ES" sz="1000" b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perquè </a:t>
                      </a: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tant pot ser causal com final. 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888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Concessiva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Manifesta un obstacle per assolir l’acció expressada per la principal.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Nexes: encara que, tot i que, malgrat que, a pesar de/ a pesar que…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Exemple: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Tot i que plovia a bots i barrals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, no van suspendre l’acte.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375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Comparativa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Compara dos elements.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Nexes:  tan…</a:t>
                      </a:r>
                      <a:r>
                        <a:rPr lang="es-ES_tradnl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com, igual que… /més… que, millor…que/ menys… que, pitjor…que/ com més... més, menys / com menys…menys, més.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Exemples: 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Vol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tantes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 peres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com pomes (vol)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; La teva salut és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millor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 que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la meva (salut és)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.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Com  més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 sabia,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més volia aprendre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.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1134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Consecutiva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Indica la conseqüència de l’acció que expressa la principal.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Nexes: de manera que, així que…</a:t>
                      </a:r>
                      <a:r>
                        <a:rPr lang="es-ES_tradnl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 /tant, tan… que, etc</a:t>
                      </a:r>
                      <a:endParaRPr lang="ca-ES" sz="10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s-ES_tradnl" sz="1000" b="0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Exemples: 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No anirem de vacances,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de manera que podrem sortir junts sovint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;  Tenia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tantes 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joguines </a:t>
                      </a:r>
                      <a:r>
                        <a:rPr lang="es-ES_tradnl" sz="1000" b="0" i="1" u="sng" strike="noStrike" spc="-1">
                          <a:solidFill>
                            <a:srgbClr val="000000"/>
                          </a:solidFill>
                          <a:uFillTx/>
                          <a:latin typeface="American Typewriter"/>
                        </a:rPr>
                        <a:t>que no sabia on posar-les</a:t>
                      </a:r>
                      <a:r>
                        <a:rPr lang="es-ES_tradnl" sz="1000" b="0" i="1" strike="noStrike" spc="-1">
                          <a:solidFill>
                            <a:srgbClr val="000000"/>
                          </a:solidFill>
                          <a:latin typeface="American Typewriter"/>
                        </a:rPr>
                        <a:t>.</a:t>
                      </a:r>
                      <a:endParaRPr lang="ca-ES" sz="1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5" name="TextShape 3"/>
          <p:cNvSpPr txBox="1"/>
          <p:nvPr/>
        </p:nvSpPr>
        <p:spPr>
          <a:xfrm>
            <a:off x="360000" y="544320"/>
            <a:ext cx="8368200" cy="895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s-ES" sz="2600" b="0" strike="noStrike" spc="-1">
                <a:solidFill>
                  <a:srgbClr val="404040"/>
                </a:solidFill>
                <a:latin typeface="American Typewriter"/>
              </a:rPr>
              <a:t>Les subordinades adverbials. Classes II </a:t>
            </a:r>
            <a:endParaRPr lang="ca-ES" sz="2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279360" y="244080"/>
            <a:ext cx="8330400" cy="1339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3200" b="0" strike="noStrike" spc="-1">
                <a:solidFill>
                  <a:srgbClr val="404040"/>
                </a:solidFill>
                <a:latin typeface="American Typewriter"/>
              </a:rPr>
              <a:t>Les subordinades adverbials. Remarques.</a:t>
            </a:r>
            <a:endParaRPr lang="ca-ES" sz="3200" b="0" strike="noStrike" spc="-1">
              <a:latin typeface="Arial"/>
            </a:endParaRPr>
          </a:p>
        </p:txBody>
      </p:sp>
      <p:sp>
        <p:nvSpPr>
          <p:cNvPr id="57" name="CustomShape 2"/>
          <p:cNvSpPr/>
          <p:nvPr/>
        </p:nvSpPr>
        <p:spPr>
          <a:xfrm>
            <a:off x="368280" y="1892160"/>
            <a:ext cx="8241480" cy="4444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94000"/>
          </a:bodyPr>
          <a:lstStyle/>
          <a:p>
            <a:pPr marL="343080" indent="-342360" algn="just">
              <a:lnSpc>
                <a:spcPct val="100000"/>
              </a:lnSpc>
              <a:spcBef>
                <a:spcPts val="2001"/>
              </a:spcBef>
              <a:buClr>
                <a:srgbClr val="404040"/>
              </a:buClr>
              <a:buFont typeface="Arial"/>
              <a:buAutoNum type="arabicPeriod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També hi ha clàusules adverbials introduïdes per formes no personals del verb (gerundis, participis i infinitius):</a:t>
            </a:r>
            <a:endParaRPr lang="ca-ES" sz="1200" b="0" strike="noStrike" spc="-1">
              <a:latin typeface="Arial"/>
            </a:endParaRPr>
          </a:p>
          <a:p>
            <a:pPr marL="693720" lvl="1" indent="-342360" algn="just">
              <a:lnSpc>
                <a:spcPct val="100000"/>
              </a:lnSpc>
              <a:spcBef>
                <a:spcPts val="601"/>
              </a:spcBef>
              <a:buClr>
                <a:srgbClr val="B0BCC1"/>
              </a:buClr>
              <a:buFont typeface="Arial"/>
              <a:buAutoNum type="alphaLcParenR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Les de gerundi solen ser de </a:t>
            </a:r>
            <a:r>
              <a:rPr lang="es-ES_tradnl" sz="1200" b="1" strike="noStrike" spc="-1">
                <a:solidFill>
                  <a:srgbClr val="404040"/>
                </a:solidFill>
                <a:latin typeface="American Typewriter"/>
              </a:rPr>
              <a:t>temps</a:t>
            </a: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 (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Va caure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sortint de casa</a:t>
            </a: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). Recorda que no són correctes les de posterioritat (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*Va ser atropellat,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sent portat a l’hospital</a:t>
            </a:r>
            <a:r>
              <a:rPr lang="es-ES_tradnl" sz="1200" b="0" u="sng" strike="noStrike" spc="-1">
                <a:solidFill>
                  <a:srgbClr val="404040"/>
                </a:solidFill>
                <a:uFillTx/>
                <a:latin typeface="American Typewriter"/>
              </a:rPr>
              <a:t>)</a:t>
            </a: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. També n’hi ha de </a:t>
            </a:r>
            <a:r>
              <a:rPr lang="es-ES_tradnl" sz="1200" b="1" strike="noStrike" spc="-1">
                <a:solidFill>
                  <a:srgbClr val="404040"/>
                </a:solidFill>
                <a:latin typeface="American Typewriter"/>
              </a:rPr>
              <a:t>manera</a:t>
            </a: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:  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Feien els deures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mirant la televisió.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 </a:t>
            </a:r>
            <a:endParaRPr lang="ca-ES" sz="1200" b="0" strike="noStrike" spc="-1">
              <a:latin typeface="Arial"/>
            </a:endParaRPr>
          </a:p>
          <a:p>
            <a:pPr marL="693720" lvl="1" indent="-342360" algn="just">
              <a:lnSpc>
                <a:spcPct val="100000"/>
              </a:lnSpc>
              <a:spcBef>
                <a:spcPts val="601"/>
              </a:spcBef>
              <a:buClr>
                <a:srgbClr val="B0BCC1"/>
              </a:buClr>
              <a:buFont typeface="Arial"/>
              <a:buAutoNum type="alphaLcParenR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Les d’infinitiu són de </a:t>
            </a:r>
            <a:r>
              <a:rPr lang="es-ES_tradnl" sz="1200" b="1" strike="noStrike" spc="-1">
                <a:solidFill>
                  <a:srgbClr val="404040"/>
                </a:solidFill>
                <a:latin typeface="American Typewriter"/>
              </a:rPr>
              <a:t>temps</a:t>
            </a: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: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En/Al sortir de casa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, me la vaig trobar.</a:t>
            </a:r>
            <a:endParaRPr lang="ca-ES" sz="1200" b="0" strike="noStrike" spc="-1">
              <a:latin typeface="Arial"/>
            </a:endParaRPr>
          </a:p>
          <a:p>
            <a:pPr marL="693720" lvl="1" indent="-342360" algn="just">
              <a:lnSpc>
                <a:spcPct val="100000"/>
              </a:lnSpc>
              <a:spcBef>
                <a:spcPts val="601"/>
              </a:spcBef>
              <a:buClr>
                <a:srgbClr val="B0BCC1"/>
              </a:buClr>
              <a:buFont typeface="Arial"/>
              <a:buAutoNum type="alphaLcParenR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Les de participi solen ser de </a:t>
            </a:r>
            <a:r>
              <a:rPr lang="es-ES_tradnl" sz="1200" b="1" strike="noStrike" spc="-1">
                <a:solidFill>
                  <a:srgbClr val="404040"/>
                </a:solidFill>
                <a:latin typeface="American Typewriter"/>
              </a:rPr>
              <a:t>manera</a:t>
            </a: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: 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Miraven la televisió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asseguts al sofà.</a:t>
            </a:r>
            <a:endParaRPr lang="ca-ES" sz="1200" b="0" strike="noStrike" spc="-1">
              <a:latin typeface="Arial"/>
            </a:endParaRPr>
          </a:p>
          <a:p>
            <a:pPr marL="457200" indent="-342360" algn="just">
              <a:lnSpc>
                <a:spcPct val="100000"/>
              </a:lnSpc>
              <a:spcBef>
                <a:spcPts val="2001"/>
              </a:spcBef>
              <a:buClr>
                <a:srgbClr val="404040"/>
              </a:buClr>
              <a:buFont typeface="Arial"/>
              <a:buAutoNum type="arabicPeriod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Per acabar, fixa’t que un mateix nexe pot introduir diferents tipus d’oració:</a:t>
            </a:r>
            <a:endParaRPr lang="ca-ES" sz="1200" b="0" strike="noStrike" spc="-1">
              <a:latin typeface="Arial"/>
            </a:endParaRPr>
          </a:p>
          <a:p>
            <a:pPr marL="922320" lvl="1" indent="-456480" algn="just">
              <a:lnSpc>
                <a:spcPct val="100000"/>
              </a:lnSpc>
              <a:spcBef>
                <a:spcPts val="601"/>
              </a:spcBef>
              <a:buClr>
                <a:srgbClr val="B0BCC1"/>
              </a:buClr>
              <a:buFont typeface="Arial"/>
              <a:buAutoNum type="alphaLcParenR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QUE (conjunció, substantiva)/QUE (pronom, adjectiva): 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Vol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que vinguis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/ És el noi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que estimo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.</a:t>
            </a:r>
            <a:endParaRPr lang="ca-ES" sz="1200" b="0" strike="noStrike" spc="-1">
              <a:latin typeface="Arial"/>
            </a:endParaRPr>
          </a:p>
          <a:p>
            <a:pPr marL="922320" lvl="1" indent="-456480" algn="just">
              <a:lnSpc>
                <a:spcPct val="100000"/>
              </a:lnSpc>
              <a:spcBef>
                <a:spcPts val="601"/>
              </a:spcBef>
              <a:buClr>
                <a:srgbClr val="B0BCC1"/>
              </a:buClr>
              <a:buFont typeface="Arial"/>
              <a:buAutoNum type="alphaLcParenR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QUI (interrogatiu, substantiva)/QUI (pronom, adjectiva): 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No sé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qui és</a:t>
            </a: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/ 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És el noi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de qui et parlava:</a:t>
            </a:r>
            <a:endParaRPr lang="ca-ES" sz="1200" b="0" strike="noStrike" spc="-1">
              <a:latin typeface="Arial"/>
            </a:endParaRPr>
          </a:p>
          <a:p>
            <a:pPr marL="922320" lvl="1" indent="-456480" algn="just">
              <a:lnSpc>
                <a:spcPct val="100000"/>
              </a:lnSpc>
              <a:spcBef>
                <a:spcPts val="601"/>
              </a:spcBef>
              <a:buClr>
                <a:srgbClr val="B0BCC1"/>
              </a:buClr>
              <a:buFont typeface="Arial"/>
              <a:buAutoNum type="alphaLcParenR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SI (interrogatiu, substantiva) / SI (adverbial condicional): 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No sé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si vindré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/ Si vens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ens veurem.</a:t>
            </a:r>
            <a:endParaRPr lang="ca-ES" sz="1200" b="0" strike="noStrike" spc="-1">
              <a:latin typeface="Arial"/>
            </a:endParaRPr>
          </a:p>
          <a:p>
            <a:pPr marL="922320" lvl="1" indent="-456480" algn="just">
              <a:lnSpc>
                <a:spcPct val="100000"/>
              </a:lnSpc>
              <a:spcBef>
                <a:spcPts val="601"/>
              </a:spcBef>
              <a:buClr>
                <a:srgbClr val="B0BCC1"/>
              </a:buClr>
              <a:buFont typeface="Arial"/>
              <a:buAutoNum type="alphaLcParenR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QUÈ (interrogatiu, substantiva) /QUÈ (pronom, adjectiva): 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No sé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què fer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/ És la casa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de què parlàvem.</a:t>
            </a:r>
            <a:endParaRPr lang="ca-ES" sz="1200" b="0" strike="noStrike" spc="-1">
              <a:latin typeface="Arial"/>
            </a:endParaRPr>
          </a:p>
          <a:p>
            <a:pPr marL="922320" lvl="1" indent="-456480" algn="just">
              <a:lnSpc>
                <a:spcPct val="100000"/>
              </a:lnSpc>
              <a:spcBef>
                <a:spcPts val="601"/>
              </a:spcBef>
              <a:buClr>
                <a:srgbClr val="B0BCC1"/>
              </a:buClr>
              <a:buFont typeface="Arial"/>
              <a:buAutoNum type="alphaLcParenR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COM/QUAN (interrogatius, substantives) /COM, QUAN (adverbials de manera o temps): 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No sé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com fer-ho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/ Fes-ho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com et sembli millor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.</a:t>
            </a:r>
            <a:endParaRPr lang="ca-ES" sz="1200" b="0" strike="noStrike" spc="-1">
              <a:latin typeface="Arial"/>
            </a:endParaRPr>
          </a:p>
          <a:p>
            <a:pPr marL="922320" lvl="1" indent="-456480" algn="just">
              <a:lnSpc>
                <a:spcPct val="100000"/>
              </a:lnSpc>
              <a:spcBef>
                <a:spcPts val="601"/>
              </a:spcBef>
              <a:buClr>
                <a:srgbClr val="B0BCC1"/>
              </a:buClr>
              <a:buFont typeface="Arial"/>
              <a:buAutoNum type="alphaLcParenR"/>
            </a:pPr>
            <a:r>
              <a:rPr lang="es-ES_tradnl" sz="1200" b="0" strike="noStrike" spc="-1">
                <a:solidFill>
                  <a:srgbClr val="404040"/>
                </a:solidFill>
                <a:latin typeface="American Typewriter"/>
              </a:rPr>
              <a:t>ON (interrogatiu, substantiva)/ON (pronom, adjectiva)/ON (adverbial, lloc): 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No sé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on viu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/ És la casa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on viu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/ Ves </a:t>
            </a:r>
            <a:r>
              <a:rPr lang="es-ES_tradnl" sz="1200" b="0" i="1" u="sng" strike="noStrike" spc="-1">
                <a:solidFill>
                  <a:srgbClr val="404040"/>
                </a:solidFill>
                <a:uFillTx/>
                <a:latin typeface="American Typewriter"/>
              </a:rPr>
              <a:t>on et porti el cor.</a:t>
            </a:r>
            <a:r>
              <a:rPr lang="es-ES_tradnl" sz="1200" b="0" i="1" strike="noStrike" spc="-1">
                <a:solidFill>
                  <a:srgbClr val="404040"/>
                </a:solidFill>
                <a:latin typeface="American Typewriter"/>
              </a:rPr>
              <a:t> </a:t>
            </a:r>
            <a:endParaRPr lang="ca-ES" sz="1200" b="0" strike="noStrike" spc="-1">
              <a:latin typeface="Arial"/>
            </a:endParaRPr>
          </a:p>
          <a:p>
            <a:pPr marL="351000" algn="just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endParaRPr lang="ca-ES" sz="1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456</TotalTime>
  <Words>695</Words>
  <Application>Microsoft Office PowerPoint</Application>
  <PresentationFormat>Presentació en pantalla (4:3)</PresentationFormat>
  <Paragraphs>50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3</vt:i4>
      </vt:variant>
    </vt:vector>
  </HeadingPairs>
  <TitlesOfParts>
    <vt:vector size="4" baseType="lpstr">
      <vt:lpstr>Office Theme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El text</dc:title>
  <dc:creator>Administrador</dc:creator>
  <cp:lastModifiedBy>professors</cp:lastModifiedBy>
  <cp:revision>102</cp:revision>
  <dcterms:created xsi:type="dcterms:W3CDTF">2018-09-23T17:19:37Z</dcterms:created>
  <dcterms:modified xsi:type="dcterms:W3CDTF">2021-10-29T10:17:20Z</dcterms:modified>
  <dc:language>ca-ES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Presentación en pantalla (4:3)</vt:lpwstr>
  </property>
  <property fmtid="{D5CDD505-2E9C-101B-9397-08002B2CF9AE}" pid="4" name="Slides">
    <vt:i4>2</vt:i4>
  </property>
</Properties>
</file>