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76" r:id="rId13"/>
    <p:sldId id="267" r:id="rId14"/>
    <p:sldId id="268" r:id="rId15"/>
    <p:sldId id="269" r:id="rId16"/>
    <p:sldId id="277" r:id="rId17"/>
    <p:sldId id="278" r:id="rId18"/>
    <p:sldId id="270" r:id="rId19"/>
    <p:sldId id="279" r:id="rId20"/>
    <p:sldId id="280" r:id="rId21"/>
    <p:sldId id="281" r:id="rId22"/>
    <p:sldId id="271" r:id="rId23"/>
    <p:sldId id="272" r:id="rId24"/>
    <p:sldId id="273" r:id="rId25"/>
    <p:sldId id="274" r:id="rId26"/>
    <p:sldId id="282" r:id="rId27"/>
    <p:sldId id="283" r:id="rId28"/>
    <p:sldId id="284" r:id="rId29"/>
    <p:sldId id="285" r:id="rId3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863"/>
    <p:restoredTop sz="94502"/>
  </p:normalViewPr>
  <p:slideViewPr>
    <p:cSldViewPr snapToGrid="0" snapToObjects="1">
      <p:cViewPr>
        <p:scale>
          <a:sx n="109" d="100"/>
          <a:sy n="109" d="100"/>
        </p:scale>
        <p:origin x="1320" y="-32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napToGrid="0" snapToObjects="1">
      <p:cViewPr varScale="1">
        <p:scale>
          <a:sx n="74" d="100"/>
          <a:sy n="74" d="100"/>
        </p:scale>
        <p:origin x="3528" y="16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B55137D-6045-6E48-833E-AFF34410A59C}" type="datetimeFigureOut">
              <a:rPr lang="es-ES" smtClean="0"/>
              <a:t>21/11/20</a:t>
            </a:fld>
            <a:endParaRPr lang="es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B5A451F-B695-A047-AEAB-1EA8B4E6115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62917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B5A451F-B695-A047-AEAB-1EA8B4E61158}" type="slidenum">
              <a:rPr lang="es-ES" smtClean="0"/>
              <a:t>18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894952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486873" y="411480"/>
            <a:ext cx="8170254" cy="6035040"/>
            <a:chOff x="486873" y="411480"/>
            <a:chExt cx="8170254" cy="6035040"/>
          </a:xfrm>
        </p:grpSpPr>
        <p:sp>
          <p:nvSpPr>
            <p:cNvPr id="8" name="Rectangle 7"/>
            <p:cNvSpPr/>
            <p:nvPr/>
          </p:nvSpPr>
          <p:spPr>
            <a:xfrm>
              <a:off x="486873" y="411480"/>
              <a:ext cx="8170254" cy="603504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/>
            <p:cNvSpPr>
              <a:spLocks/>
            </p:cNvSpPr>
            <p:nvPr/>
          </p:nvSpPr>
          <p:spPr>
            <a:xfrm>
              <a:off x="562843" y="475488"/>
              <a:ext cx="7982712" cy="5888736"/>
            </a:xfrm>
            <a:prstGeom prst="rect">
              <a:avLst/>
            </a:prstGeom>
            <a:noFill/>
            <a:ln w="1270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cxnSp>
          <p:nvCxnSpPr>
            <p:cNvPr id="15" name="Straight Connector 14"/>
            <p:cNvCxnSpPr/>
            <p:nvPr/>
          </p:nvCxnSpPr>
          <p:spPr>
            <a:xfrm>
              <a:off x="562842" y="6133646"/>
              <a:ext cx="7982712" cy="1472"/>
            </a:xfrm>
            <a:prstGeom prst="line">
              <a:avLst/>
            </a:prstGeom>
            <a:noFill/>
            <a:ln w="1270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sp>
          <p:nvSpPr>
            <p:cNvPr id="17" name="Rectangle 16"/>
            <p:cNvSpPr/>
            <p:nvPr/>
          </p:nvSpPr>
          <p:spPr>
            <a:xfrm>
              <a:off x="562843" y="457200"/>
              <a:ext cx="7982712" cy="2578608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3175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123950"/>
            <a:ext cx="7342188" cy="1924050"/>
          </a:xfrm>
        </p:spPr>
        <p:txBody>
          <a:bodyPr anchor="b" anchorCtr="0">
            <a:noAutofit/>
          </a:bodyPr>
          <a:lstStyle>
            <a:lvl1pPr>
              <a:defRPr sz="5400" kern="120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_tradnl"/>
              <a:t>Clic para editar título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3429000"/>
            <a:ext cx="7342188" cy="1752600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ts val="3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_tradnl"/>
              <a:t>Haga clic para modificar el estilo de subtítulo del patrón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73741" y="6122894"/>
            <a:ext cx="2133600" cy="259317"/>
          </a:xfrm>
        </p:spPr>
        <p:txBody>
          <a:bodyPr/>
          <a:lstStyle/>
          <a:p>
            <a:fld id="{7D290233-0DD1-4A80-BB1E-9ADC3556DBB6}" type="datetimeFigureOut">
              <a:rPr lang="en-US" smtClean="0"/>
              <a:t>11/21/20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638800" y="6122894"/>
            <a:ext cx="2895600" cy="257810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191000" y="6122894"/>
            <a:ext cx="762000" cy="271463"/>
          </a:xfrm>
        </p:spPr>
        <p:txBody>
          <a:bodyPr/>
          <a:lstStyle/>
          <a:p>
            <a:fld id="{CFE4BAC9-6D41-4691-9299-18EF07EF0177}" type="slidenum">
              <a:rPr lang="en-US" smtClean="0"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bjetos, imagen y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grpSp>
          <p:nvGrpSpPr>
            <p:cNvPr id="26" name="Group 25"/>
            <p:cNvGrpSpPr/>
            <p:nvPr/>
          </p:nvGrpSpPr>
          <p:grpSpPr>
            <a:xfrm>
              <a:off x="182880" y="173699"/>
              <a:ext cx="8778240" cy="6510602"/>
              <a:chOff x="182880" y="173699"/>
              <a:chExt cx="8778240" cy="6510602"/>
            </a:xfrm>
          </p:grpSpPr>
          <p:grpSp>
            <p:nvGrpSpPr>
              <p:cNvPr id="27" name="Group 26"/>
              <p:cNvGrpSpPr/>
              <p:nvPr/>
            </p:nvGrpSpPr>
            <p:grpSpPr>
              <a:xfrm>
                <a:off x="182880" y="173699"/>
                <a:ext cx="8778240" cy="6510602"/>
                <a:chOff x="182880" y="173699"/>
                <a:chExt cx="8778240" cy="6510602"/>
              </a:xfrm>
            </p:grpSpPr>
            <p:sp>
              <p:nvSpPr>
                <p:cNvPr id="29" name="Rectangle 28"/>
                <p:cNvSpPr/>
                <p:nvPr/>
              </p:nvSpPr>
              <p:spPr>
                <a:xfrm>
                  <a:off x="182880" y="173699"/>
                  <a:ext cx="8778240" cy="6510602"/>
                </a:xfrm>
                <a:prstGeom prst="rect">
                  <a:avLst/>
                </a:prstGeom>
                <a:solidFill>
                  <a:schemeClr val="bg1">
                    <a:lumMod val="95000"/>
                  </a:schemeClr>
                </a:solidFill>
                <a:ln w="12700">
                  <a:noFill/>
                </a:ln>
                <a:effectLst>
                  <a:outerShdw blurRad="63500" sx="101000" sy="101000" algn="ctr" rotWithShape="0">
                    <a:prstClr val="black">
                      <a:alpha val="40000"/>
                    </a:prstClr>
                  </a:outerShdw>
                </a:effectLst>
                <a:scene3d>
                  <a:camera prst="perspectiveFront" fov="4800000"/>
                  <a:lightRig rig="threePt" dir="t"/>
                </a:scene3d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grpSp>
              <p:nvGrpSpPr>
                <p:cNvPr id="30" name="Group 10"/>
                <p:cNvGrpSpPr/>
                <p:nvPr/>
              </p:nvGrpSpPr>
              <p:grpSpPr>
                <a:xfrm>
                  <a:off x="256032" y="237744"/>
                  <a:ext cx="8622792" cy="6364224"/>
                  <a:chOff x="247157" y="247430"/>
                  <a:chExt cx="8622792" cy="6364224"/>
                </a:xfrm>
              </p:grpSpPr>
              <p:sp>
                <p:nvSpPr>
                  <p:cNvPr id="31" name="Rectangle 30"/>
                  <p:cNvSpPr>
                    <a:spLocks/>
                  </p:cNvSpPr>
                  <p:nvPr/>
                </p:nvSpPr>
                <p:spPr>
                  <a:xfrm>
                    <a:off x="247157" y="247430"/>
                    <a:ext cx="8622792" cy="6364224"/>
                  </a:xfrm>
                  <a:prstGeom prst="rect">
                    <a:avLst/>
                  </a:prstGeom>
                  <a:noFill/>
                  <a:ln w="12700">
                    <a:solidFill>
                      <a:schemeClr val="tx2">
                        <a:lumMod val="40000"/>
                        <a:lumOff val="6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/>
                  </a:p>
                </p:txBody>
              </p:sp>
              <p:cxnSp>
                <p:nvCxnSpPr>
                  <p:cNvPr id="32" name="Straight Connector 31"/>
                  <p:cNvCxnSpPr/>
                  <p:nvPr/>
                </p:nvCxnSpPr>
                <p:spPr>
                  <a:xfrm>
                    <a:off x="247157" y="6389024"/>
                    <a:ext cx="8622792" cy="1588"/>
                  </a:xfrm>
                  <a:prstGeom prst="line">
                    <a:avLst/>
                  </a:prstGeom>
                  <a:noFill/>
                  <a:ln w="12700">
                    <a:solidFill>
                      <a:schemeClr val="tx2">
                        <a:lumMod val="40000"/>
                        <a:lumOff val="6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</p:cxnSp>
            </p:grpSp>
          </p:grpSp>
          <p:sp>
            <p:nvSpPr>
              <p:cNvPr id="28" name="Rectangle 27"/>
              <p:cNvSpPr/>
              <p:nvPr/>
            </p:nvSpPr>
            <p:spPr>
              <a:xfrm rot="5400000">
                <a:off x="801086" y="3274090"/>
                <a:ext cx="6135624" cy="64008"/>
              </a:xfrm>
              <a:prstGeom prst="rect">
                <a:avLst/>
              </a:prstGeom>
              <a:solidFill>
                <a:schemeClr val="bg2">
                  <a:lumMod val="40000"/>
                  <a:lumOff val="60000"/>
                </a:schemeClr>
              </a:solidFill>
              <a:ln w="3175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</p:grpSp>
        <p:sp>
          <p:nvSpPr>
            <p:cNvPr id="25" name="Rectangle 24"/>
            <p:cNvSpPr/>
            <p:nvPr/>
          </p:nvSpPr>
          <p:spPr>
            <a:xfrm rot="10800000">
              <a:off x="258763" y="1594462"/>
              <a:ext cx="3575304" cy="64008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3175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225" y="1694329"/>
            <a:ext cx="3008313" cy="9144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s-ES_tradnl"/>
              <a:t>Clic para editar título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28319" y="609600"/>
            <a:ext cx="4114800" cy="5465763"/>
          </a:xfrm>
        </p:spPr>
        <p:txBody>
          <a:bodyPr>
            <a:normAutofit/>
          </a:bodyPr>
          <a:lstStyle>
            <a:lvl1pPr>
              <a:defRPr sz="2400" baseline="0"/>
            </a:lvl1pPr>
            <a:lvl2pPr>
              <a:defRPr sz="2200" baseline="0"/>
            </a:lvl2pPr>
            <a:lvl3pPr>
              <a:defRPr sz="2000" baseline="0"/>
            </a:lvl3pPr>
            <a:lvl4pPr>
              <a:defRPr sz="1800" baseline="0"/>
            </a:lvl4pPr>
            <a:lvl5pPr>
              <a:defRPr sz="1800" baseline="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0225" y="2672323"/>
            <a:ext cx="3008313" cy="3403040"/>
          </a:xfrm>
        </p:spPr>
        <p:txBody>
          <a:bodyPr>
            <a:normAutofit/>
          </a:bodyPr>
          <a:lstStyle>
            <a:lvl1pPr marL="0" indent="0">
              <a:lnSpc>
                <a:spcPct val="120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90233-0DD1-4A80-BB1E-9ADC3556DBB6}" type="datetimeFigureOut">
              <a:rPr lang="en-US" smtClean="0"/>
              <a:t>11/21/20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BAC9-6D41-4691-9299-18EF07EF0177}" type="slidenum">
              <a:rPr lang="en-US" smtClean="0"/>
              <a:t>‹Nº›</a:t>
            </a:fld>
            <a:endParaRPr lang="en-US"/>
          </a:p>
        </p:txBody>
      </p:sp>
      <p:sp>
        <p:nvSpPr>
          <p:cNvPr id="17" name="Picture Placeholder 16"/>
          <p:cNvSpPr>
            <a:spLocks noGrp="1"/>
          </p:cNvSpPr>
          <p:nvPr>
            <p:ph type="pic" sz="quarter" idx="13"/>
          </p:nvPr>
        </p:nvSpPr>
        <p:spPr>
          <a:xfrm>
            <a:off x="352892" y="310123"/>
            <a:ext cx="3398837" cy="1204912"/>
          </a:xfrm>
        </p:spPr>
        <p:txBody>
          <a:bodyPr>
            <a:normAutofit/>
          </a:bodyPr>
          <a:lstStyle>
            <a:lvl1pPr>
              <a:buNone/>
              <a:defRPr sz="1800"/>
            </a:lvl1pPr>
          </a:lstStyle>
          <a:p>
            <a:r>
              <a:rPr lang="es-ES_tradnl"/>
              <a:t>Arrastre la imagen al marcador de posición o haga clic en el icono para agregar</a:t>
            </a:r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Group 14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grpSp>
          <p:nvGrpSpPr>
            <p:cNvPr id="16" name="Group 15"/>
            <p:cNvGrpSpPr/>
            <p:nvPr/>
          </p:nvGrpSpPr>
          <p:grpSpPr>
            <a:xfrm>
              <a:off x="182880" y="173699"/>
              <a:ext cx="8778240" cy="6510602"/>
              <a:chOff x="182880" y="173699"/>
              <a:chExt cx="8778240" cy="6510602"/>
            </a:xfrm>
          </p:grpSpPr>
          <p:sp>
            <p:nvSpPr>
              <p:cNvPr id="18" name="Rectangle 17"/>
              <p:cNvSpPr/>
              <p:nvPr/>
            </p:nvSpPr>
            <p:spPr>
              <a:xfrm>
                <a:off x="182880" y="173699"/>
                <a:ext cx="8778240" cy="6510602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 w="12700">
                <a:noFill/>
              </a:ln>
              <a:effectLst>
                <a:outerShdw blurRad="63500" sx="101000" sy="101000" algn="ctr" rotWithShape="0">
                  <a:prstClr val="black">
                    <a:alpha val="40000"/>
                  </a:prstClr>
                </a:outerShdw>
              </a:effectLst>
              <a:scene3d>
                <a:camera prst="perspectiveFront" fov="4800000"/>
                <a:lightRig rig="threePt" dir="t"/>
              </a:scene3d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9" name="Group 10"/>
              <p:cNvGrpSpPr/>
              <p:nvPr/>
            </p:nvGrpSpPr>
            <p:grpSpPr>
              <a:xfrm>
                <a:off x="256032" y="237744"/>
                <a:ext cx="8622792" cy="6364224"/>
                <a:chOff x="247157" y="247430"/>
                <a:chExt cx="8622792" cy="6364224"/>
              </a:xfrm>
            </p:grpSpPr>
            <p:sp>
              <p:nvSpPr>
                <p:cNvPr id="20" name="Rectangle 19"/>
                <p:cNvSpPr>
                  <a:spLocks/>
                </p:cNvSpPr>
                <p:nvPr/>
              </p:nvSpPr>
              <p:spPr>
                <a:xfrm>
                  <a:off x="247157" y="247430"/>
                  <a:ext cx="8622792" cy="6364224"/>
                </a:xfrm>
                <a:prstGeom prst="rect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/>
                </a:p>
              </p:txBody>
            </p:sp>
            <p:cxnSp>
              <p:nvCxnSpPr>
                <p:cNvPr id="21" name="Straight Connector 20"/>
                <p:cNvCxnSpPr/>
                <p:nvPr/>
              </p:nvCxnSpPr>
              <p:spPr>
                <a:xfrm>
                  <a:off x="247157" y="6389024"/>
                  <a:ext cx="8622792" cy="1588"/>
                </a:xfrm>
                <a:prstGeom prst="line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cxnSp>
          </p:grpSp>
        </p:grpSp>
        <p:sp>
          <p:nvSpPr>
            <p:cNvPr id="17" name="Rectangle 16"/>
            <p:cNvSpPr/>
            <p:nvPr/>
          </p:nvSpPr>
          <p:spPr>
            <a:xfrm rot="5400000">
              <a:off x="801086" y="3274090"/>
              <a:ext cx="6135624" cy="64008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3175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691640"/>
            <a:ext cx="3008376" cy="914400"/>
          </a:xfrm>
        </p:spPr>
        <p:txBody>
          <a:bodyPr anchor="b">
            <a:noAutofit/>
          </a:bodyPr>
          <a:lstStyle>
            <a:lvl1pPr algn="l">
              <a:defRPr sz="2800" b="0"/>
            </a:lvl1pPr>
          </a:lstStyle>
          <a:p>
            <a:r>
              <a:rPr lang="es-ES_tradnl"/>
              <a:t>Clic para editar título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338559" y="612775"/>
            <a:ext cx="4114800" cy="5468112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_tradnl"/>
              <a:t>Arrastre la imagen al marcador de posición o haga clic en el icono para agregar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0352" y="2670048"/>
            <a:ext cx="3008376" cy="3401568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lnSpc>
                <a:spcPct val="120000"/>
              </a:lnSpc>
              <a:spcBef>
                <a:spcPts val="600"/>
              </a:spcBef>
              <a:buNone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l" defTabSz="914400" rtl="0" eaLnBrk="1" latinLnBrk="0" hangingPunct="1">
              <a:lnSpc>
                <a:spcPct val="120000"/>
              </a:lnSpc>
              <a:spcBef>
                <a:spcPts val="2000"/>
              </a:spcBef>
              <a:buClr>
                <a:schemeClr val="bg1">
                  <a:lumMod val="75000"/>
                  <a:lumOff val="25000"/>
                </a:schemeClr>
              </a:buClr>
              <a:buFont typeface="Arial" pitchFamily="34" charset="0"/>
              <a:buNone/>
            </a:pPr>
            <a:r>
              <a:rPr lang="es-ES_tradnl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90233-0DD1-4A80-BB1E-9ADC3556DBB6}" type="datetimeFigureOut">
              <a:rPr lang="en-US" smtClean="0"/>
              <a:t>11/21/20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BAC9-6D41-4691-9299-18EF07EF0177}" type="slidenum">
              <a:rPr lang="en-US" smtClean="0"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encima d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grpSp>
          <p:nvGrpSpPr>
            <p:cNvPr id="17" name="Group 16"/>
            <p:cNvGrpSpPr/>
            <p:nvPr/>
          </p:nvGrpSpPr>
          <p:grpSpPr>
            <a:xfrm>
              <a:off x="182880" y="173699"/>
              <a:ext cx="8778240" cy="6510602"/>
              <a:chOff x="182880" y="173699"/>
              <a:chExt cx="8778240" cy="6510602"/>
            </a:xfrm>
          </p:grpSpPr>
          <p:sp>
            <p:nvSpPr>
              <p:cNvPr id="19" name="Rectangle 18"/>
              <p:cNvSpPr/>
              <p:nvPr/>
            </p:nvSpPr>
            <p:spPr>
              <a:xfrm>
                <a:off x="182880" y="173699"/>
                <a:ext cx="8778240" cy="6510602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 w="12700">
                <a:noFill/>
              </a:ln>
              <a:effectLst>
                <a:outerShdw blurRad="63500" sx="101000" sy="101000" algn="ctr" rotWithShape="0">
                  <a:prstClr val="black">
                    <a:alpha val="40000"/>
                  </a:prstClr>
                </a:outerShdw>
              </a:effectLst>
              <a:scene3d>
                <a:camera prst="perspectiveFront" fov="4800000"/>
                <a:lightRig rig="threePt" dir="t"/>
              </a:scene3d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21" name="Group 10"/>
              <p:cNvGrpSpPr/>
              <p:nvPr/>
            </p:nvGrpSpPr>
            <p:grpSpPr>
              <a:xfrm>
                <a:off x="256032" y="237744"/>
                <a:ext cx="8622792" cy="6364224"/>
                <a:chOff x="247157" y="247430"/>
                <a:chExt cx="8622792" cy="6364224"/>
              </a:xfrm>
            </p:grpSpPr>
            <p:sp>
              <p:nvSpPr>
                <p:cNvPr id="22" name="Rectangle 21"/>
                <p:cNvSpPr>
                  <a:spLocks/>
                </p:cNvSpPr>
                <p:nvPr/>
              </p:nvSpPr>
              <p:spPr>
                <a:xfrm>
                  <a:off x="247157" y="247430"/>
                  <a:ext cx="8622792" cy="6364224"/>
                </a:xfrm>
                <a:prstGeom prst="rect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/>
                </a:p>
              </p:txBody>
            </p:sp>
            <p:cxnSp>
              <p:nvCxnSpPr>
                <p:cNvPr id="23" name="Straight Connector 22"/>
                <p:cNvCxnSpPr/>
                <p:nvPr/>
              </p:nvCxnSpPr>
              <p:spPr>
                <a:xfrm>
                  <a:off x="247157" y="6389024"/>
                  <a:ext cx="8622792" cy="1588"/>
                </a:xfrm>
                <a:prstGeom prst="line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cxnSp>
          </p:grpSp>
        </p:grpSp>
        <p:sp>
          <p:nvSpPr>
            <p:cNvPr id="20" name="Rectangle 19"/>
            <p:cNvSpPr/>
            <p:nvPr/>
          </p:nvSpPr>
          <p:spPr>
            <a:xfrm>
              <a:off x="256032" y="4203192"/>
              <a:ext cx="8622792" cy="64008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3175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1" y="4287819"/>
            <a:ext cx="8021977" cy="916193"/>
          </a:xfrm>
        </p:spPr>
        <p:txBody>
          <a:bodyPr anchor="b">
            <a:noAutofit/>
          </a:bodyPr>
          <a:lstStyle>
            <a:lvl1pPr algn="l">
              <a:defRPr sz="3600" b="0"/>
            </a:lvl1pPr>
          </a:lstStyle>
          <a:p>
            <a:r>
              <a:rPr lang="es-ES_tradnl"/>
              <a:t>Clic para editar título</a:t>
            </a:r>
            <a:endParaRPr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56347" y="331694"/>
            <a:ext cx="8421624" cy="3783106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_tradnl"/>
              <a:t>Arrastre la imagen al marcador de posición o haga clic en el icono para agregar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0351" y="5271247"/>
            <a:ext cx="8021977" cy="1013011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spcBef>
                <a:spcPts val="0"/>
              </a:spcBef>
              <a:buNone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l" defTabSz="914400" rtl="0" eaLnBrk="1" latinLnBrk="0" hangingPunct="1">
              <a:lnSpc>
                <a:spcPct val="120000"/>
              </a:lnSpc>
              <a:spcBef>
                <a:spcPts val="2000"/>
              </a:spcBef>
              <a:buClr>
                <a:schemeClr val="bg1">
                  <a:lumMod val="75000"/>
                  <a:lumOff val="25000"/>
                </a:schemeClr>
              </a:buClr>
              <a:buFont typeface="Arial" pitchFamily="34" charset="0"/>
              <a:buNone/>
            </a:pPr>
            <a:r>
              <a:rPr lang="es-ES_tradnl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90233-0DD1-4A80-BB1E-9ADC3556DBB6}" type="datetimeFigureOut">
              <a:rPr lang="en-US" smtClean="0"/>
              <a:t>11/21/20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BAC9-6D41-4691-9299-18EF07EF0177}" type="slidenum">
              <a:rPr lang="en-US" smtClean="0"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sp>
          <p:nvSpPr>
            <p:cNvPr id="14" name="Rectangle 13"/>
            <p:cNvSpPr/>
            <p:nvPr/>
          </p:nvSpPr>
          <p:spPr>
            <a:xfrm>
              <a:off x="182880" y="173699"/>
              <a:ext cx="8778240" cy="651060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5" name="Group 10"/>
            <p:cNvGrpSpPr/>
            <p:nvPr/>
          </p:nvGrpSpPr>
          <p:grpSpPr>
            <a:xfrm>
              <a:off x="256032" y="237744"/>
              <a:ext cx="8622792" cy="6364224"/>
              <a:chOff x="247157" y="247430"/>
              <a:chExt cx="8622792" cy="6364224"/>
            </a:xfrm>
          </p:grpSpPr>
          <p:sp>
            <p:nvSpPr>
              <p:cNvPr id="16" name="Rectangle 15"/>
              <p:cNvSpPr>
                <a:spLocks/>
              </p:cNvSpPr>
              <p:nvPr/>
            </p:nvSpPr>
            <p:spPr>
              <a:xfrm>
                <a:off x="247157" y="247430"/>
                <a:ext cx="8622792" cy="6364224"/>
              </a:xfrm>
              <a:prstGeom prst="rect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17" name="Straight Connector 16"/>
              <p:cNvCxnSpPr/>
              <p:nvPr/>
            </p:nvCxnSpPr>
            <p:spPr>
              <a:xfrm>
                <a:off x="247157" y="6389024"/>
                <a:ext cx="8622792" cy="1588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sp>
            <p:nvSpPr>
              <p:cNvPr id="18" name="Rectangle 17"/>
              <p:cNvSpPr/>
              <p:nvPr/>
            </p:nvSpPr>
            <p:spPr>
              <a:xfrm>
                <a:off x="247157" y="1612392"/>
                <a:ext cx="8622792" cy="64008"/>
              </a:xfrm>
              <a:prstGeom prst="rect">
                <a:avLst/>
              </a:prstGeom>
              <a:solidFill>
                <a:schemeClr val="bg2">
                  <a:lumMod val="40000"/>
                  <a:lumOff val="60000"/>
                </a:schemeClr>
              </a:solidFill>
              <a:ln w="3175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90233-0DD1-4A80-BB1E-9ADC3556DBB6}" type="datetimeFigureOut">
              <a:rPr lang="en-US" smtClean="0"/>
              <a:t>11/21/20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BAC9-6D41-4691-9299-18EF07EF0177}" type="slidenum">
              <a:rPr lang="en-US" smtClean="0"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grpSp>
          <p:nvGrpSpPr>
            <p:cNvPr id="14" name="Group 13"/>
            <p:cNvGrpSpPr/>
            <p:nvPr/>
          </p:nvGrpSpPr>
          <p:grpSpPr>
            <a:xfrm>
              <a:off x="182880" y="173699"/>
              <a:ext cx="8778240" cy="6510602"/>
              <a:chOff x="182880" y="173699"/>
              <a:chExt cx="8778240" cy="6510602"/>
            </a:xfrm>
          </p:grpSpPr>
          <p:sp>
            <p:nvSpPr>
              <p:cNvPr id="15" name="Rectangle 14"/>
              <p:cNvSpPr/>
              <p:nvPr/>
            </p:nvSpPr>
            <p:spPr>
              <a:xfrm>
                <a:off x="182880" y="173699"/>
                <a:ext cx="8778240" cy="6510602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 w="12700">
                <a:noFill/>
              </a:ln>
              <a:effectLst>
                <a:outerShdw blurRad="63500" sx="101000" sy="101000" algn="ctr" rotWithShape="0">
                  <a:prstClr val="black">
                    <a:alpha val="40000"/>
                  </a:prstClr>
                </a:outerShdw>
              </a:effectLst>
              <a:scene3d>
                <a:camera prst="perspectiveFront" fov="4800000"/>
                <a:lightRig rig="threePt" dir="t"/>
              </a:scene3d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6" name="Group 10"/>
              <p:cNvGrpSpPr/>
              <p:nvPr/>
            </p:nvGrpSpPr>
            <p:grpSpPr>
              <a:xfrm>
                <a:off x="256032" y="237744"/>
                <a:ext cx="8622792" cy="6364224"/>
                <a:chOff x="247157" y="247430"/>
                <a:chExt cx="8622792" cy="6364224"/>
              </a:xfrm>
            </p:grpSpPr>
            <p:sp>
              <p:nvSpPr>
                <p:cNvPr id="17" name="Rectangle 16"/>
                <p:cNvSpPr>
                  <a:spLocks/>
                </p:cNvSpPr>
                <p:nvPr/>
              </p:nvSpPr>
              <p:spPr>
                <a:xfrm>
                  <a:off x="247157" y="247430"/>
                  <a:ext cx="8622792" cy="6364224"/>
                </a:xfrm>
                <a:prstGeom prst="rect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/>
                </a:p>
              </p:txBody>
            </p:sp>
            <p:cxnSp>
              <p:nvCxnSpPr>
                <p:cNvPr id="19" name="Straight Connector 18"/>
                <p:cNvCxnSpPr/>
                <p:nvPr/>
              </p:nvCxnSpPr>
              <p:spPr>
                <a:xfrm>
                  <a:off x="247157" y="6389024"/>
                  <a:ext cx="8622792" cy="1588"/>
                </a:xfrm>
                <a:prstGeom prst="line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cxnSp>
          </p:grpSp>
        </p:grpSp>
        <p:sp>
          <p:nvSpPr>
            <p:cNvPr id="18" name="Rectangle 17"/>
            <p:cNvSpPr/>
            <p:nvPr/>
          </p:nvSpPr>
          <p:spPr>
            <a:xfrm rot="5400000">
              <a:off x="4242277" y="3274090"/>
              <a:ext cx="6135624" cy="64008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3175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399" y="609600"/>
            <a:ext cx="1416423" cy="5516563"/>
          </a:xfrm>
        </p:spPr>
        <p:txBody>
          <a:bodyPr vert="eaVert">
            <a:normAutofit/>
          </a:bodyPr>
          <a:lstStyle>
            <a:lvl1pPr>
              <a:defRPr sz="3600"/>
            </a:lvl1pPr>
          </a:lstStyle>
          <a:p>
            <a:r>
              <a:rPr lang="es-ES_tradnl"/>
              <a:t>Clic para editar título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78222" y="609600"/>
            <a:ext cx="6279777" cy="5516563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90233-0DD1-4A80-BB1E-9ADC3556DBB6}" type="datetimeFigureOut">
              <a:rPr lang="en-US" smtClean="0"/>
              <a:t>11/21/20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BAC9-6D41-4691-9299-18EF07EF0177}" type="slidenum">
              <a:rPr lang="en-US" smtClean="0"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sp>
          <p:nvSpPr>
            <p:cNvPr id="13" name="Rectangle 12"/>
            <p:cNvSpPr/>
            <p:nvPr/>
          </p:nvSpPr>
          <p:spPr>
            <a:xfrm>
              <a:off x="182880" y="173699"/>
              <a:ext cx="8778240" cy="651060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8" name="Group 10"/>
            <p:cNvGrpSpPr/>
            <p:nvPr/>
          </p:nvGrpSpPr>
          <p:grpSpPr>
            <a:xfrm>
              <a:off x="256032" y="237744"/>
              <a:ext cx="8622792" cy="6364224"/>
              <a:chOff x="247157" y="247430"/>
              <a:chExt cx="8622792" cy="6364224"/>
            </a:xfrm>
          </p:grpSpPr>
          <p:sp>
            <p:nvSpPr>
              <p:cNvPr id="19" name="Rectangle 18"/>
              <p:cNvSpPr>
                <a:spLocks/>
              </p:cNvSpPr>
              <p:nvPr/>
            </p:nvSpPr>
            <p:spPr>
              <a:xfrm>
                <a:off x="247157" y="247430"/>
                <a:ext cx="8622792" cy="6364224"/>
              </a:xfrm>
              <a:prstGeom prst="rect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20" name="Straight Connector 19"/>
              <p:cNvCxnSpPr/>
              <p:nvPr/>
            </p:nvCxnSpPr>
            <p:spPr>
              <a:xfrm>
                <a:off x="247157" y="6389024"/>
                <a:ext cx="8622792" cy="1588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sp>
            <p:nvSpPr>
              <p:cNvPr id="21" name="Rectangle 20"/>
              <p:cNvSpPr/>
              <p:nvPr/>
            </p:nvSpPr>
            <p:spPr>
              <a:xfrm>
                <a:off x="247157" y="1612392"/>
                <a:ext cx="8622792" cy="64008"/>
              </a:xfrm>
              <a:prstGeom prst="rect">
                <a:avLst/>
              </a:prstGeom>
              <a:solidFill>
                <a:schemeClr val="bg2">
                  <a:lumMod val="40000"/>
                  <a:lumOff val="60000"/>
                </a:schemeClr>
              </a:solidFill>
              <a:ln w="3175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90233-0DD1-4A80-BB1E-9ADC3556DBB6}" type="datetimeFigureOut">
              <a:rPr lang="en-US" smtClean="0"/>
              <a:t>11/21/20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BAC9-6D41-4691-9299-18EF07EF0177}" type="slidenum">
              <a:rPr lang="en-US" smtClean="0"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iapositiva de título con imag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486873" y="411480"/>
            <a:ext cx="8170254" cy="6035040"/>
            <a:chOff x="486873" y="411480"/>
            <a:chExt cx="8170254" cy="6035040"/>
          </a:xfrm>
        </p:grpSpPr>
        <p:sp>
          <p:nvSpPr>
            <p:cNvPr id="12" name="Rectangle 11"/>
            <p:cNvSpPr/>
            <p:nvPr/>
          </p:nvSpPr>
          <p:spPr>
            <a:xfrm>
              <a:off x="486873" y="411480"/>
              <a:ext cx="8170254" cy="603504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6" name="Group 11"/>
            <p:cNvGrpSpPr/>
            <p:nvPr/>
          </p:nvGrpSpPr>
          <p:grpSpPr>
            <a:xfrm>
              <a:off x="562842" y="475488"/>
              <a:ext cx="7982713" cy="5888736"/>
              <a:chOff x="562842" y="475488"/>
              <a:chExt cx="7982713" cy="5888736"/>
            </a:xfrm>
          </p:grpSpPr>
          <p:sp>
            <p:nvSpPr>
              <p:cNvPr id="8" name="Rectangle 7"/>
              <p:cNvSpPr>
                <a:spLocks/>
              </p:cNvSpPr>
              <p:nvPr/>
            </p:nvSpPr>
            <p:spPr>
              <a:xfrm>
                <a:off x="562843" y="475488"/>
                <a:ext cx="7982712" cy="5888736"/>
              </a:xfrm>
              <a:prstGeom prst="rect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9" name="Straight Connector 8"/>
              <p:cNvCxnSpPr/>
              <p:nvPr/>
            </p:nvCxnSpPr>
            <p:spPr>
              <a:xfrm>
                <a:off x="562842" y="6133646"/>
                <a:ext cx="7982712" cy="1472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cxnSp>
            <p:nvCxnSpPr>
              <p:cNvPr id="11" name="Straight Connector 10"/>
              <p:cNvCxnSpPr/>
              <p:nvPr/>
            </p:nvCxnSpPr>
            <p:spPr>
              <a:xfrm>
                <a:off x="562842" y="3427528"/>
                <a:ext cx="7982712" cy="1472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</p:grp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00113" y="3442447"/>
            <a:ext cx="7345362" cy="1532965"/>
          </a:xfrm>
        </p:spPr>
        <p:txBody>
          <a:bodyPr anchor="b" anchorCtr="0">
            <a:normAutofit/>
          </a:bodyPr>
          <a:lstStyle>
            <a:lvl1pPr>
              <a:defRPr sz="5400"/>
            </a:lvl1pPr>
          </a:lstStyle>
          <a:p>
            <a:r>
              <a:rPr lang="es-ES_tradnl"/>
              <a:t>Clic para editar título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00113" y="5029200"/>
            <a:ext cx="7345362" cy="990600"/>
          </a:xfrm>
        </p:spPr>
        <p:txBody>
          <a:bodyPr>
            <a:normAutofit/>
          </a:bodyPr>
          <a:lstStyle>
            <a:lvl1pPr marL="0" indent="0" algn="ctr">
              <a:spcBef>
                <a:spcPts val="30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_tradnl"/>
              <a:t>Haga clic para modificar el estilo de subtítulo del patrón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69259" y="6122894"/>
            <a:ext cx="2133600" cy="259317"/>
          </a:xfrm>
        </p:spPr>
        <p:txBody>
          <a:bodyPr/>
          <a:lstStyle/>
          <a:p>
            <a:fld id="{7D290233-0DD1-4A80-BB1E-9ADC3556DBB6}" type="datetimeFigureOut">
              <a:rPr lang="en-US" smtClean="0"/>
              <a:t>11/21/20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638800" y="6124401"/>
            <a:ext cx="2895600" cy="257810"/>
          </a:xfrm>
        </p:spPr>
        <p:txBody>
          <a:bodyPr/>
          <a:lstStyle/>
          <a:p>
            <a:endParaRPr lang="en-US"/>
          </a:p>
        </p:txBody>
      </p:sp>
      <p:sp>
        <p:nvSpPr>
          <p:cNvPr id="14" name="Picture Placeholder 13"/>
          <p:cNvSpPr>
            <a:spLocks noGrp="1"/>
          </p:cNvSpPr>
          <p:nvPr>
            <p:ph type="pic" sz="quarter" idx="12"/>
          </p:nvPr>
        </p:nvSpPr>
        <p:spPr>
          <a:xfrm>
            <a:off x="636493" y="533400"/>
            <a:ext cx="7836408" cy="2828925"/>
          </a:xfrm>
        </p:spPr>
        <p:txBody>
          <a:bodyPr>
            <a:normAutofit/>
          </a:bodyPr>
          <a:lstStyle>
            <a:lvl1pPr>
              <a:buNone/>
              <a:defRPr sz="2000"/>
            </a:lvl1pPr>
          </a:lstStyle>
          <a:p>
            <a:r>
              <a:rPr lang="es-ES_tradnl"/>
              <a:t>Arrastre la imagen al marcador de posición o haga clic en el icono para agregar</a:t>
            </a:r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sp>
          <p:nvSpPr>
            <p:cNvPr id="12" name="Rectangle 11"/>
            <p:cNvSpPr/>
            <p:nvPr/>
          </p:nvSpPr>
          <p:spPr>
            <a:xfrm>
              <a:off x="182880" y="173699"/>
              <a:ext cx="8778240" cy="651060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8" name="Group 10"/>
            <p:cNvGrpSpPr/>
            <p:nvPr/>
          </p:nvGrpSpPr>
          <p:grpSpPr>
            <a:xfrm>
              <a:off x="256032" y="237744"/>
              <a:ext cx="8622792" cy="6364224"/>
              <a:chOff x="247157" y="247430"/>
              <a:chExt cx="8622792" cy="6364224"/>
            </a:xfrm>
          </p:grpSpPr>
          <p:sp>
            <p:nvSpPr>
              <p:cNvPr id="27" name="Rectangle 26"/>
              <p:cNvSpPr>
                <a:spLocks/>
              </p:cNvSpPr>
              <p:nvPr/>
            </p:nvSpPr>
            <p:spPr>
              <a:xfrm>
                <a:off x="247157" y="247430"/>
                <a:ext cx="8622792" cy="6364224"/>
              </a:xfrm>
              <a:prstGeom prst="rect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28" name="Straight Connector 27"/>
              <p:cNvCxnSpPr/>
              <p:nvPr/>
            </p:nvCxnSpPr>
            <p:spPr>
              <a:xfrm>
                <a:off x="247157" y="6389024"/>
                <a:ext cx="8622792" cy="1588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00113" y="1371600"/>
            <a:ext cx="7345362" cy="1676400"/>
          </a:xfrm>
        </p:spPr>
        <p:txBody>
          <a:bodyPr anchor="b" anchorCtr="0">
            <a:noAutofit/>
          </a:bodyPr>
          <a:lstStyle>
            <a:lvl1pPr algn="ctr">
              <a:defRPr sz="5400" b="0" i="0" cap="none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s-ES_tradnl"/>
              <a:t>Clic para editar título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0113" y="3134566"/>
            <a:ext cx="7345362" cy="1500187"/>
          </a:xfrm>
        </p:spPr>
        <p:txBody>
          <a:bodyPr anchor="t" anchorCtr="0"/>
          <a:lstStyle>
            <a:lvl1pPr marL="0" indent="0" algn="ctr">
              <a:spcBef>
                <a:spcPts val="30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90233-0DD1-4A80-BB1E-9ADC3556DBB6}" type="datetimeFigureOut">
              <a:rPr lang="en-US" smtClean="0"/>
              <a:t>11/21/20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BAC9-6D41-4691-9299-18EF07EF0177}" type="slidenum">
              <a:rPr lang="en-US" smtClean="0"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roup 19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sp>
          <p:nvSpPr>
            <p:cNvPr id="21" name="Rectangle 20"/>
            <p:cNvSpPr/>
            <p:nvPr/>
          </p:nvSpPr>
          <p:spPr>
            <a:xfrm>
              <a:off x="182880" y="173699"/>
              <a:ext cx="8778240" cy="651060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22" name="Group 10"/>
            <p:cNvGrpSpPr/>
            <p:nvPr/>
          </p:nvGrpSpPr>
          <p:grpSpPr>
            <a:xfrm>
              <a:off x="256032" y="237744"/>
              <a:ext cx="8622792" cy="6364224"/>
              <a:chOff x="247157" y="247430"/>
              <a:chExt cx="8622792" cy="6364224"/>
            </a:xfrm>
          </p:grpSpPr>
          <p:sp>
            <p:nvSpPr>
              <p:cNvPr id="23" name="Rectangle 22"/>
              <p:cNvSpPr>
                <a:spLocks/>
              </p:cNvSpPr>
              <p:nvPr/>
            </p:nvSpPr>
            <p:spPr>
              <a:xfrm>
                <a:off x="247157" y="247430"/>
                <a:ext cx="8622792" cy="6364224"/>
              </a:xfrm>
              <a:prstGeom prst="rect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24" name="Straight Connector 23"/>
              <p:cNvCxnSpPr/>
              <p:nvPr/>
            </p:nvCxnSpPr>
            <p:spPr>
              <a:xfrm>
                <a:off x="247157" y="6389024"/>
                <a:ext cx="8622792" cy="1588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sp>
            <p:nvSpPr>
              <p:cNvPr id="25" name="Rectangle 24"/>
              <p:cNvSpPr/>
              <p:nvPr/>
            </p:nvSpPr>
            <p:spPr>
              <a:xfrm>
                <a:off x="247157" y="1612392"/>
                <a:ext cx="8622792" cy="64008"/>
              </a:xfrm>
              <a:prstGeom prst="rect">
                <a:avLst/>
              </a:prstGeom>
              <a:solidFill>
                <a:schemeClr val="bg2">
                  <a:lumMod val="40000"/>
                  <a:lumOff val="60000"/>
                </a:schemeClr>
              </a:solidFill>
              <a:ln w="3175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00111" y="2147888"/>
            <a:ext cx="3566160" cy="392747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199" y="2147888"/>
            <a:ext cx="3566160" cy="392747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90233-0DD1-4A80-BB1E-9ADC3556DBB6}" type="datetimeFigureOut">
              <a:rPr lang="en-US" smtClean="0"/>
              <a:t>11/21/20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BAC9-6D41-4691-9299-18EF07EF0177}" type="slidenum">
              <a:rPr lang="en-US" smtClean="0"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grpSp>
          <p:nvGrpSpPr>
            <p:cNvPr id="26" name="Group 25"/>
            <p:cNvGrpSpPr/>
            <p:nvPr/>
          </p:nvGrpSpPr>
          <p:grpSpPr>
            <a:xfrm>
              <a:off x="182880" y="173699"/>
              <a:ext cx="8778240" cy="6510602"/>
              <a:chOff x="182880" y="173699"/>
              <a:chExt cx="8778240" cy="6510602"/>
            </a:xfrm>
          </p:grpSpPr>
          <p:sp>
            <p:nvSpPr>
              <p:cNvPr id="27" name="Rectangle 26"/>
              <p:cNvSpPr/>
              <p:nvPr/>
            </p:nvSpPr>
            <p:spPr>
              <a:xfrm>
                <a:off x="182880" y="173699"/>
                <a:ext cx="8778240" cy="6510602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 w="12700">
                <a:noFill/>
              </a:ln>
              <a:effectLst>
                <a:outerShdw blurRad="63500" sx="101000" sy="101000" algn="ctr" rotWithShape="0">
                  <a:prstClr val="black">
                    <a:alpha val="40000"/>
                  </a:prstClr>
                </a:outerShdw>
              </a:effectLst>
              <a:scene3d>
                <a:camera prst="perspectiveFront" fov="4800000"/>
                <a:lightRig rig="threePt" dir="t"/>
              </a:scene3d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28" name="Group 10"/>
              <p:cNvGrpSpPr/>
              <p:nvPr/>
            </p:nvGrpSpPr>
            <p:grpSpPr>
              <a:xfrm>
                <a:off x="256032" y="237744"/>
                <a:ext cx="8622792" cy="6364224"/>
                <a:chOff x="247157" y="247430"/>
                <a:chExt cx="8622792" cy="6364224"/>
              </a:xfrm>
            </p:grpSpPr>
            <p:sp>
              <p:nvSpPr>
                <p:cNvPr id="29" name="Rectangle 28"/>
                <p:cNvSpPr>
                  <a:spLocks/>
                </p:cNvSpPr>
                <p:nvPr/>
              </p:nvSpPr>
              <p:spPr>
                <a:xfrm>
                  <a:off x="247157" y="247430"/>
                  <a:ext cx="8622792" cy="6364224"/>
                </a:xfrm>
                <a:prstGeom prst="rect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/>
                </a:p>
              </p:txBody>
            </p:sp>
            <p:cxnSp>
              <p:nvCxnSpPr>
                <p:cNvPr id="31" name="Straight Connector 30"/>
                <p:cNvCxnSpPr/>
                <p:nvPr/>
              </p:nvCxnSpPr>
              <p:spPr>
                <a:xfrm>
                  <a:off x="247157" y="6389024"/>
                  <a:ext cx="8622792" cy="1588"/>
                </a:xfrm>
                <a:prstGeom prst="line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cxnSp>
            <p:sp>
              <p:nvSpPr>
                <p:cNvPr id="32" name="Rectangle 31"/>
                <p:cNvSpPr/>
                <p:nvPr/>
              </p:nvSpPr>
              <p:spPr>
                <a:xfrm>
                  <a:off x="247157" y="1612392"/>
                  <a:ext cx="8622792" cy="64008"/>
                </a:xfrm>
                <a:prstGeom prst="rect">
                  <a:avLst/>
                </a:prstGeom>
                <a:solidFill>
                  <a:schemeClr val="bg2">
                    <a:lumMod val="40000"/>
                    <a:lumOff val="60000"/>
                  </a:schemeClr>
                </a:solidFill>
                <a:ln w="3175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/>
                </a:p>
              </p:txBody>
            </p:sp>
          </p:grpSp>
        </p:grpSp>
        <p:cxnSp>
          <p:nvCxnSpPr>
            <p:cNvPr id="23" name="Straight Connector 22"/>
            <p:cNvCxnSpPr/>
            <p:nvPr/>
          </p:nvCxnSpPr>
          <p:spPr>
            <a:xfrm rot="16200000" flipH="1">
              <a:off x="2217480" y="4026438"/>
              <a:ext cx="4711326" cy="2286"/>
            </a:xfrm>
            <a:prstGeom prst="line">
              <a:avLst/>
            </a:prstGeom>
            <a:noFill/>
            <a:ln w="1270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_tradnl"/>
              <a:t>Clic para editar título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301" y="1708990"/>
            <a:ext cx="3566160" cy="832503"/>
          </a:xfrm>
        </p:spPr>
        <p:txBody>
          <a:bodyPr anchor="ctr" anchorCtr="0">
            <a:noAutofit/>
          </a:bodyPr>
          <a:lstStyle>
            <a:lvl1pPr marL="0" indent="0" algn="ctr">
              <a:spcBef>
                <a:spcPts val="300"/>
              </a:spcBef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2301" y="2590801"/>
            <a:ext cx="3566160" cy="3484562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45539" y="1708990"/>
            <a:ext cx="3566160" cy="832503"/>
          </a:xfrm>
        </p:spPr>
        <p:txBody>
          <a:bodyPr anchor="ctr" anchorCtr="0">
            <a:noAutofit/>
          </a:bodyPr>
          <a:lstStyle>
            <a:lvl1pPr marL="0" indent="0" algn="ctr">
              <a:spcBef>
                <a:spcPts val="300"/>
              </a:spcBef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945539" y="2590801"/>
            <a:ext cx="3566160" cy="3484562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90233-0DD1-4A80-BB1E-9ADC3556DBB6}" type="datetimeFigureOut">
              <a:rPr lang="en-US" smtClean="0"/>
              <a:t>11/21/20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BAC9-6D41-4691-9299-18EF07EF0177}" type="slidenum">
              <a:rPr lang="en-US" smtClean="0"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sp>
          <p:nvSpPr>
            <p:cNvPr id="13" name="Rectangle 12"/>
            <p:cNvSpPr/>
            <p:nvPr/>
          </p:nvSpPr>
          <p:spPr>
            <a:xfrm>
              <a:off x="182880" y="173699"/>
              <a:ext cx="8778240" cy="651060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4" name="Group 10"/>
            <p:cNvGrpSpPr/>
            <p:nvPr/>
          </p:nvGrpSpPr>
          <p:grpSpPr>
            <a:xfrm>
              <a:off x="256032" y="237744"/>
              <a:ext cx="8622792" cy="6364224"/>
              <a:chOff x="247157" y="247430"/>
              <a:chExt cx="8622792" cy="6364224"/>
            </a:xfrm>
          </p:grpSpPr>
          <p:sp>
            <p:nvSpPr>
              <p:cNvPr id="15" name="Rectangle 14"/>
              <p:cNvSpPr>
                <a:spLocks/>
              </p:cNvSpPr>
              <p:nvPr/>
            </p:nvSpPr>
            <p:spPr>
              <a:xfrm>
                <a:off x="247157" y="247430"/>
                <a:ext cx="8622792" cy="6364224"/>
              </a:xfrm>
              <a:prstGeom prst="rect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16" name="Straight Connector 15"/>
              <p:cNvCxnSpPr/>
              <p:nvPr/>
            </p:nvCxnSpPr>
            <p:spPr>
              <a:xfrm>
                <a:off x="247157" y="6389024"/>
                <a:ext cx="8622792" cy="1588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sp>
            <p:nvSpPr>
              <p:cNvPr id="17" name="Rectangle 16"/>
              <p:cNvSpPr/>
              <p:nvPr/>
            </p:nvSpPr>
            <p:spPr>
              <a:xfrm>
                <a:off x="247157" y="1612392"/>
                <a:ext cx="8622792" cy="64008"/>
              </a:xfrm>
              <a:prstGeom prst="rect">
                <a:avLst/>
              </a:prstGeom>
              <a:solidFill>
                <a:schemeClr val="bg2">
                  <a:lumMod val="40000"/>
                  <a:lumOff val="60000"/>
                </a:schemeClr>
              </a:solidFill>
              <a:ln w="3175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90233-0DD1-4A80-BB1E-9ADC3556DBB6}" type="datetimeFigureOut">
              <a:rPr lang="en-US" smtClean="0"/>
              <a:t>11/21/20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BAC9-6D41-4691-9299-18EF07EF0177}" type="slidenum">
              <a:rPr lang="en-US" smtClean="0"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sp>
          <p:nvSpPr>
            <p:cNvPr id="11" name="Rectangle 10"/>
            <p:cNvSpPr/>
            <p:nvPr/>
          </p:nvSpPr>
          <p:spPr>
            <a:xfrm>
              <a:off x="182880" y="173699"/>
              <a:ext cx="8778240" cy="651060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2" name="Group 10"/>
            <p:cNvGrpSpPr/>
            <p:nvPr/>
          </p:nvGrpSpPr>
          <p:grpSpPr>
            <a:xfrm>
              <a:off x="256032" y="237744"/>
              <a:ext cx="8622792" cy="6364224"/>
              <a:chOff x="247157" y="247430"/>
              <a:chExt cx="8622792" cy="6364224"/>
            </a:xfrm>
          </p:grpSpPr>
          <p:sp>
            <p:nvSpPr>
              <p:cNvPr id="13" name="Rectangle 12"/>
              <p:cNvSpPr>
                <a:spLocks/>
              </p:cNvSpPr>
              <p:nvPr/>
            </p:nvSpPr>
            <p:spPr>
              <a:xfrm>
                <a:off x="247157" y="247430"/>
                <a:ext cx="8622792" cy="6364224"/>
              </a:xfrm>
              <a:prstGeom prst="rect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14" name="Straight Connector 13"/>
              <p:cNvCxnSpPr/>
              <p:nvPr/>
            </p:nvCxnSpPr>
            <p:spPr>
              <a:xfrm>
                <a:off x="247157" y="6389024"/>
                <a:ext cx="8622792" cy="1588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</p:grp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90233-0DD1-4A80-BB1E-9ADC3556DBB6}" type="datetimeFigureOut">
              <a:rPr lang="en-US" smtClean="0"/>
              <a:t>11/21/20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BAC9-6D41-4691-9299-18EF07EF0177}" type="slidenum">
              <a:rPr lang="en-US" smtClean="0"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grpSp>
          <p:nvGrpSpPr>
            <p:cNvPr id="16" name="Group 15"/>
            <p:cNvGrpSpPr/>
            <p:nvPr/>
          </p:nvGrpSpPr>
          <p:grpSpPr>
            <a:xfrm>
              <a:off x="182880" y="173699"/>
              <a:ext cx="8778240" cy="6510602"/>
              <a:chOff x="182880" y="173699"/>
              <a:chExt cx="8778240" cy="6510602"/>
            </a:xfrm>
          </p:grpSpPr>
          <p:sp>
            <p:nvSpPr>
              <p:cNvPr id="17" name="Rectangle 16"/>
              <p:cNvSpPr/>
              <p:nvPr/>
            </p:nvSpPr>
            <p:spPr>
              <a:xfrm>
                <a:off x="182880" y="173699"/>
                <a:ext cx="8778240" cy="6510602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 w="12700">
                <a:noFill/>
              </a:ln>
              <a:effectLst>
                <a:outerShdw blurRad="63500" sx="101000" sy="101000" algn="ctr" rotWithShape="0">
                  <a:prstClr val="black">
                    <a:alpha val="40000"/>
                  </a:prstClr>
                </a:outerShdw>
              </a:effectLst>
              <a:scene3d>
                <a:camera prst="perspectiveFront" fov="4800000"/>
                <a:lightRig rig="threePt" dir="t"/>
              </a:scene3d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8" name="Group 10"/>
              <p:cNvGrpSpPr/>
              <p:nvPr/>
            </p:nvGrpSpPr>
            <p:grpSpPr>
              <a:xfrm>
                <a:off x="256032" y="237744"/>
                <a:ext cx="8622792" cy="6364224"/>
                <a:chOff x="247157" y="247430"/>
                <a:chExt cx="8622792" cy="6364224"/>
              </a:xfrm>
            </p:grpSpPr>
            <p:sp>
              <p:nvSpPr>
                <p:cNvPr id="19" name="Rectangle 18"/>
                <p:cNvSpPr>
                  <a:spLocks/>
                </p:cNvSpPr>
                <p:nvPr/>
              </p:nvSpPr>
              <p:spPr>
                <a:xfrm>
                  <a:off x="247157" y="247430"/>
                  <a:ext cx="8622792" cy="6364224"/>
                </a:xfrm>
                <a:prstGeom prst="rect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/>
                </a:p>
              </p:txBody>
            </p:sp>
            <p:cxnSp>
              <p:nvCxnSpPr>
                <p:cNvPr id="20" name="Straight Connector 19"/>
                <p:cNvCxnSpPr/>
                <p:nvPr/>
              </p:nvCxnSpPr>
              <p:spPr>
                <a:xfrm>
                  <a:off x="247157" y="6389024"/>
                  <a:ext cx="8622792" cy="1588"/>
                </a:xfrm>
                <a:prstGeom prst="line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cxnSp>
          </p:grpSp>
        </p:grpSp>
        <p:sp>
          <p:nvSpPr>
            <p:cNvPr id="33" name="Rectangle 32"/>
            <p:cNvSpPr/>
            <p:nvPr/>
          </p:nvSpPr>
          <p:spPr>
            <a:xfrm rot="5400000">
              <a:off x="801086" y="3274090"/>
              <a:ext cx="6135624" cy="64008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3175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225" y="1169892"/>
            <a:ext cx="3008313" cy="9144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s-ES_tradnl"/>
              <a:t>Clic para editar título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28319" y="609600"/>
            <a:ext cx="4114800" cy="5465763"/>
          </a:xfrm>
        </p:spPr>
        <p:txBody>
          <a:bodyPr>
            <a:normAutofit/>
          </a:bodyPr>
          <a:lstStyle>
            <a:lvl1pPr>
              <a:defRPr sz="2400" baseline="0"/>
            </a:lvl1pPr>
            <a:lvl2pPr>
              <a:defRPr sz="2200" baseline="0"/>
            </a:lvl2pPr>
            <a:lvl3pPr>
              <a:defRPr sz="2000" baseline="0"/>
            </a:lvl3pPr>
            <a:lvl4pPr>
              <a:defRPr sz="1800" baseline="0"/>
            </a:lvl4pPr>
            <a:lvl5pPr>
              <a:defRPr sz="1800" baseline="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0225" y="2147888"/>
            <a:ext cx="3008313" cy="3262313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lnSpc>
                <a:spcPct val="120000"/>
              </a:lnSpc>
              <a:spcBef>
                <a:spcPts val="600"/>
              </a:spcBef>
              <a:buNone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l" defTabSz="914400" rtl="0" eaLnBrk="1" latinLnBrk="0" hangingPunct="1">
              <a:lnSpc>
                <a:spcPct val="110000"/>
              </a:lnSpc>
              <a:spcBef>
                <a:spcPts val="2000"/>
              </a:spcBef>
              <a:buClr>
                <a:schemeClr val="bg1">
                  <a:lumMod val="75000"/>
                  <a:lumOff val="25000"/>
                </a:schemeClr>
              </a:buClr>
              <a:buFont typeface="Arial" pitchFamily="34" charset="0"/>
              <a:buNone/>
            </a:pPr>
            <a:r>
              <a:rPr lang="es-ES_tradnl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90233-0DD1-4A80-BB1E-9ADC3556DBB6}" type="datetimeFigureOut">
              <a:rPr lang="en-US" smtClean="0"/>
              <a:t>11/21/20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BAC9-6D41-4691-9299-18EF07EF0177}" type="slidenum">
              <a:rPr lang="en-US" smtClean="0"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00113" y="244158"/>
            <a:ext cx="7345362" cy="13398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_tradnl"/>
              <a:t>Clic para editar título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0112" y="2133601"/>
            <a:ext cx="7345363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43840" y="6371591"/>
            <a:ext cx="2133600" cy="2593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>
                    <a:lumMod val="60000"/>
                    <a:lumOff val="40000"/>
                  </a:schemeClr>
                </a:solidFill>
                <a:latin typeface="Brush Script MT" pitchFamily="66" charset="0"/>
              </a:defRPr>
            </a:lvl1pPr>
          </a:lstStyle>
          <a:p>
            <a:fld id="{7D290233-0DD1-4A80-BB1E-9ADC3556DBB6}" type="datetimeFigureOut">
              <a:rPr lang="en-US" smtClean="0"/>
              <a:t>11/21/20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958840" y="6371591"/>
            <a:ext cx="2895600" cy="25781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marL="0" algn="r" defTabSz="914400" rtl="0" eaLnBrk="1" latinLnBrk="0" hangingPunct="1">
              <a:defRPr sz="1200" kern="1200">
                <a:solidFill>
                  <a:schemeClr val="bg2">
                    <a:lumMod val="60000"/>
                    <a:lumOff val="40000"/>
                  </a:schemeClr>
                </a:solidFill>
                <a:latin typeface="Brush Script MT" pitchFamily="66" charset="0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191000" y="6356350"/>
            <a:ext cx="762000" cy="2714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marL="0" algn="ctr" defTabSz="914400" rtl="0" eaLnBrk="1" latinLnBrk="0" hangingPunct="1">
              <a:defRPr sz="1200" kern="1200">
                <a:solidFill>
                  <a:schemeClr val="bg2">
                    <a:lumMod val="60000"/>
                    <a:lumOff val="40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fld id="{CFE4BAC9-6D41-4691-9299-18EF07EF0177}" type="slidenum">
              <a:rPr lang="en-US" smtClean="0"/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txStyles>
    <p:titleStyle>
      <a:lvl1pPr algn="ctr" defTabSz="914400" rtl="0" eaLnBrk="1" latinLnBrk="0" hangingPunct="1">
        <a:spcBef>
          <a:spcPct val="0"/>
        </a:spcBef>
        <a:buNone/>
        <a:defRPr sz="4800" kern="120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2000"/>
        </a:spcBef>
        <a:buClr>
          <a:schemeClr val="tx1">
            <a:lumMod val="75000"/>
            <a:lumOff val="25000"/>
          </a:schemeClr>
        </a:buClr>
        <a:buFont typeface="Arial" pitchFamily="34" charset="0"/>
        <a:buChar char="•"/>
        <a:defRPr sz="2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79438" indent="-228600" algn="l" defTabSz="914400" rtl="0" eaLnBrk="1" latinLnBrk="0" hangingPunct="1">
        <a:spcBef>
          <a:spcPts val="600"/>
        </a:spcBef>
        <a:buClr>
          <a:schemeClr val="bg2">
            <a:lumMod val="60000"/>
            <a:lumOff val="40000"/>
          </a:schemeClr>
        </a:buClr>
        <a:buFont typeface="Arial" pitchFamily="34" charset="0"/>
        <a:buChar char="•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08038" indent="-228600" algn="l" defTabSz="914400" rtl="0" eaLnBrk="1" latinLnBrk="0" hangingPunct="1">
        <a:spcBef>
          <a:spcPts val="600"/>
        </a:spcBef>
        <a:buClr>
          <a:schemeClr val="tx1">
            <a:lumMod val="75000"/>
            <a:lumOff val="25000"/>
          </a:schemeClr>
        </a:buClr>
        <a:buFont typeface="Arial" pitchFamily="34" charset="0"/>
        <a:buChar char="•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36638" indent="-228600" algn="l" defTabSz="914400" rtl="0" eaLnBrk="1" latinLnBrk="0" hangingPunct="1">
        <a:spcBef>
          <a:spcPts val="600"/>
        </a:spcBef>
        <a:buClr>
          <a:schemeClr val="bg2">
            <a:lumMod val="60000"/>
            <a:lumOff val="40000"/>
          </a:schemeClr>
        </a:buClr>
        <a:buFont typeface="Arial" pitchFamily="34" charset="0"/>
        <a:buChar char="•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265238" indent="-228600" algn="l" defTabSz="914400" rtl="0" eaLnBrk="1" latinLnBrk="0" hangingPunct="1">
        <a:spcBef>
          <a:spcPts val="600"/>
        </a:spcBef>
        <a:buClr>
          <a:schemeClr val="tx1">
            <a:lumMod val="75000"/>
            <a:lumOff val="25000"/>
          </a:schemeClr>
        </a:buClr>
        <a:buFont typeface="Arial" pitchFamily="34" charset="0"/>
        <a:buChar char="•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485900" indent="-228600" algn="l" defTabSz="914400" rtl="0" eaLnBrk="1" latinLnBrk="0" hangingPunct="1">
        <a:spcBef>
          <a:spcPct val="20000"/>
        </a:spcBef>
        <a:buClr>
          <a:schemeClr val="bg2">
            <a:lumMod val="60000"/>
            <a:lumOff val="40000"/>
          </a:schemeClr>
        </a:buClr>
        <a:buFont typeface="Arial" pitchFamily="34" charset="0"/>
        <a:buChar char="•"/>
        <a:defRPr lang="en-US" sz="1800" kern="1200" dirty="0" smtClean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712913" indent="-228600" algn="l" defTabSz="914400" rtl="0" eaLnBrk="1" latinLnBrk="0" hangingPunct="1">
        <a:spcBef>
          <a:spcPct val="20000"/>
        </a:spcBef>
        <a:buClr>
          <a:schemeClr val="tx1">
            <a:lumMod val="75000"/>
            <a:lumOff val="25000"/>
          </a:schemeClr>
        </a:buClr>
        <a:buFont typeface="Arial" pitchFamily="34" charset="0"/>
        <a:buChar char="•"/>
        <a:defRPr lang="en-US" sz="1800" kern="1200" dirty="0" smtClean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947863" indent="-228600" algn="l" defTabSz="914400" rtl="0" eaLnBrk="1" latinLnBrk="0" hangingPunct="1">
        <a:spcBef>
          <a:spcPct val="20000"/>
        </a:spcBef>
        <a:buClr>
          <a:schemeClr val="bg2">
            <a:lumMod val="60000"/>
            <a:lumOff val="40000"/>
          </a:schemeClr>
        </a:buClr>
        <a:buFont typeface="Arial" pitchFamily="34" charset="0"/>
        <a:buChar char="•"/>
        <a:defRPr lang="en-US" sz="1800" kern="1200" dirty="0" smtClean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174875" indent="-228600" algn="l" defTabSz="914400" rtl="0" eaLnBrk="1" latinLnBrk="0" hangingPunct="1">
        <a:spcBef>
          <a:spcPct val="20000"/>
        </a:spcBef>
        <a:buClr>
          <a:schemeClr val="tx1">
            <a:lumMod val="75000"/>
            <a:lumOff val="25000"/>
          </a:schemeClr>
        </a:buClr>
        <a:buFont typeface="Arial" pitchFamily="34" charset="0"/>
        <a:buChar char="•"/>
        <a:defRPr lang="en-US" sz="1800" kern="1200" dirty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Dy1tjHYWsuo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drive.google.com/file/d/1RQLUFzJ59ksXzlzyR0ukcZLApAUPIz-F/view?usp=sharing" TargetMode="External"/><Relationship Id="rId2" Type="http://schemas.openxmlformats.org/officeDocument/2006/relationships/hyperlink" Target="https://www.youtube.com/watch?v=ZlJGzP2stmM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youtube.com/watch?v=Qh4jHZXfeM4" TargetMode="Externa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hyperlink" Target="https://drive.google.com/file/d/1vajOCSMC4ahr2AQM0YfvgGfvD8qEctqH/view?usp=sharing" TargetMode="Externa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hyperlink" Target="https://es.slideshare.net/SlviaMontals/la-decadncia-s-xvi-xvii-i-xviii" TargetMode="Externa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JUfaGtxZ6lw&amp;feature=emb_logo" TargetMode="External"/><Relationship Id="rId2" Type="http://schemas.openxmlformats.org/officeDocument/2006/relationships/hyperlink" Target="https://es.slideshare.net/SlviaMontals/renaixena-i-romanticisme" TargetMode="Externa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hyperlink" Target="https://es.slideshare.net/SlviaMontals/el-modernisme-6383973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ca.wikipedia.org/wiki/Occit%C3%A0" TargetMode="External"/><Relationship Id="rId2" Type="http://schemas.openxmlformats.org/officeDocument/2006/relationships/hyperlink" Target="http://www.xtec.cat/crp-baixllobregat6/homilies/M03b.htm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trob-eu.net/ca/qui-son-els-trobadors.html" TargetMode="Externa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docs.google.com/viewer?a=v&amp;pid=sites&amp;srcid=ZGVmYXVsdGRvbWFpbnxsbGNhdDFybXxneDo1MWExNWQ0ODEyOTBhOTRi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mestreacasa.gva.es/c/document_library/get_file?folderId=500013863481&amp;name=DLFE-790514.pdf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914400" y="749300"/>
            <a:ext cx="7342188" cy="1765300"/>
          </a:xfrm>
        </p:spPr>
        <p:txBody>
          <a:bodyPr/>
          <a:lstStyle/>
          <a:p>
            <a:r>
              <a:rPr lang="es-ES" dirty="0">
                <a:latin typeface="American Typewriter"/>
                <a:cs typeface="American Typewriter"/>
              </a:rPr>
              <a:t> </a:t>
            </a:r>
            <a:r>
              <a:rPr lang="es-ES" dirty="0" err="1">
                <a:latin typeface="American Typewriter"/>
                <a:cs typeface="American Typewriter"/>
              </a:rPr>
              <a:t>Història</a:t>
            </a:r>
            <a:r>
              <a:rPr lang="es-ES">
                <a:latin typeface="American Typewriter"/>
                <a:cs typeface="American Typewriter"/>
              </a:rPr>
              <a:t> de la literatura catalana</a:t>
            </a:r>
          </a:p>
        </p:txBody>
      </p:sp>
      <p:sp>
        <p:nvSpPr>
          <p:cNvPr id="4" name="Subtítulo 3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s-ES" sz="2400"/>
              <a:t>Literatura catalana </a:t>
            </a:r>
          </a:p>
          <a:p>
            <a:r>
              <a:rPr lang="es-ES" sz="2400"/>
              <a:t>2n BAT</a:t>
            </a:r>
          </a:p>
        </p:txBody>
      </p:sp>
    </p:spTree>
    <p:extLst>
      <p:ext uri="{BB962C8B-B14F-4D97-AF65-F5344CB8AC3E}">
        <p14:creationId xmlns:p14="http://schemas.microsoft.com/office/powerpoint/2010/main" val="198525677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685800" y="1955800"/>
            <a:ext cx="8013700" cy="4305299"/>
          </a:xfrm>
        </p:spPr>
        <p:txBody>
          <a:bodyPr>
            <a:normAutofit fontScale="55000" lnSpcReduction="20000"/>
          </a:bodyPr>
          <a:lstStyle/>
          <a:p>
            <a:pPr marL="0" indent="0" algn="just">
              <a:buNone/>
            </a:pPr>
            <a:r>
              <a:rPr lang="es-ES"/>
              <a:t>1. La prosa narrativa medieval catalana de </a:t>
            </a:r>
            <a:r>
              <a:rPr lang="es-ES" err="1"/>
              <a:t>caràcter</a:t>
            </a:r>
            <a:r>
              <a:rPr lang="es-ES"/>
              <a:t> </a:t>
            </a:r>
            <a:r>
              <a:rPr lang="es-ES" err="1"/>
              <a:t>històric</a:t>
            </a:r>
            <a:r>
              <a:rPr lang="es-ES"/>
              <a:t> consta de </a:t>
            </a:r>
            <a:r>
              <a:rPr lang="es-ES" err="1"/>
              <a:t>quatre</a:t>
            </a:r>
            <a:r>
              <a:rPr lang="es-ES"/>
              <a:t> obres, les </a:t>
            </a:r>
            <a:r>
              <a:rPr lang="es-ES" err="1"/>
              <a:t>anomenades</a:t>
            </a:r>
            <a:r>
              <a:rPr lang="es-ES"/>
              <a:t> “</a:t>
            </a:r>
            <a:r>
              <a:rPr lang="es-ES" err="1"/>
              <a:t>quatre</a:t>
            </a:r>
            <a:r>
              <a:rPr lang="es-ES"/>
              <a:t> </a:t>
            </a:r>
            <a:r>
              <a:rPr lang="es-ES" err="1"/>
              <a:t>grans</a:t>
            </a:r>
            <a:r>
              <a:rPr lang="es-ES"/>
              <a:t> </a:t>
            </a:r>
            <a:r>
              <a:rPr lang="es-ES" err="1"/>
              <a:t>cròniques</a:t>
            </a:r>
            <a:r>
              <a:rPr lang="es-ES"/>
              <a:t>”: la </a:t>
            </a:r>
            <a:r>
              <a:rPr lang="es-ES" err="1"/>
              <a:t>crònica</a:t>
            </a:r>
            <a:r>
              <a:rPr lang="es-ES"/>
              <a:t> de Jaume I o </a:t>
            </a:r>
            <a:r>
              <a:rPr lang="es-ES" i="1" err="1"/>
              <a:t>Llibre</a:t>
            </a:r>
            <a:r>
              <a:rPr lang="es-ES" i="1"/>
              <a:t> </a:t>
            </a:r>
            <a:r>
              <a:rPr lang="es-ES" i="1" err="1"/>
              <a:t>dels</a:t>
            </a:r>
            <a:r>
              <a:rPr lang="es-ES" i="1"/>
              <a:t> </a:t>
            </a:r>
            <a:r>
              <a:rPr lang="es-ES" i="1" err="1"/>
              <a:t>fets</a:t>
            </a:r>
            <a:r>
              <a:rPr lang="es-ES" i="1"/>
              <a:t>, </a:t>
            </a:r>
            <a:r>
              <a:rPr lang="es-ES"/>
              <a:t>la </a:t>
            </a:r>
            <a:r>
              <a:rPr lang="es-ES" err="1"/>
              <a:t>crònica</a:t>
            </a:r>
            <a:r>
              <a:rPr lang="es-ES"/>
              <a:t> de </a:t>
            </a:r>
            <a:r>
              <a:rPr lang="es-ES" err="1"/>
              <a:t>Bernat</a:t>
            </a:r>
            <a:r>
              <a:rPr lang="es-ES"/>
              <a:t> </a:t>
            </a:r>
            <a:r>
              <a:rPr lang="es-ES" err="1"/>
              <a:t>Desclot</a:t>
            </a:r>
            <a:r>
              <a:rPr lang="es-ES"/>
              <a:t>, la </a:t>
            </a:r>
            <a:r>
              <a:rPr lang="es-ES" err="1"/>
              <a:t>cònica</a:t>
            </a:r>
            <a:r>
              <a:rPr lang="es-ES"/>
              <a:t> de </a:t>
            </a:r>
            <a:r>
              <a:rPr lang="es-ES" err="1"/>
              <a:t>Ramon</a:t>
            </a:r>
            <a:r>
              <a:rPr lang="es-ES"/>
              <a:t> </a:t>
            </a:r>
            <a:r>
              <a:rPr lang="es-ES" err="1"/>
              <a:t>Muntaner</a:t>
            </a:r>
            <a:r>
              <a:rPr lang="es-ES"/>
              <a:t> i la </a:t>
            </a:r>
            <a:r>
              <a:rPr lang="es-ES" err="1"/>
              <a:t>crònica</a:t>
            </a:r>
            <a:r>
              <a:rPr lang="es-ES"/>
              <a:t> de Pere III el </a:t>
            </a:r>
            <a:r>
              <a:rPr lang="es-ES" err="1"/>
              <a:t>Cerimoniós</a:t>
            </a:r>
            <a:r>
              <a:rPr lang="es-ES"/>
              <a:t>.</a:t>
            </a:r>
          </a:p>
          <a:p>
            <a:pPr marL="0" indent="0" algn="just">
              <a:buNone/>
            </a:pPr>
            <a:r>
              <a:rPr lang="es-ES"/>
              <a:t>2. </a:t>
            </a:r>
            <a:r>
              <a:rPr lang="es-ES" err="1"/>
              <a:t>Trets</a:t>
            </a:r>
            <a:r>
              <a:rPr lang="es-ES"/>
              <a:t> </a:t>
            </a:r>
            <a:r>
              <a:rPr lang="es-ES" err="1"/>
              <a:t>comuns</a:t>
            </a:r>
            <a:r>
              <a:rPr lang="es-ES"/>
              <a:t>:</a:t>
            </a:r>
          </a:p>
          <a:p>
            <a:pPr marL="0" indent="0" algn="just">
              <a:buNone/>
            </a:pPr>
            <a:r>
              <a:rPr lang="es-ES"/>
              <a:t>a) El narrador </a:t>
            </a:r>
            <a:r>
              <a:rPr lang="es-ES" err="1"/>
              <a:t>protagonitza</a:t>
            </a:r>
            <a:r>
              <a:rPr lang="es-ES"/>
              <a:t> </a:t>
            </a:r>
            <a:r>
              <a:rPr lang="es-ES" err="1"/>
              <a:t>els</a:t>
            </a:r>
            <a:r>
              <a:rPr lang="es-ES"/>
              <a:t> </a:t>
            </a:r>
            <a:r>
              <a:rPr lang="es-ES" err="1"/>
              <a:t>fets</a:t>
            </a:r>
            <a:r>
              <a:rPr lang="es-ES"/>
              <a:t> </a:t>
            </a:r>
            <a:r>
              <a:rPr lang="es-ES" err="1"/>
              <a:t>narrats</a:t>
            </a:r>
            <a:r>
              <a:rPr lang="es-ES"/>
              <a:t> (cas de Jaume I i Pere III) o hi té una gran </a:t>
            </a:r>
            <a:r>
              <a:rPr lang="es-ES" err="1"/>
              <a:t>proximitat</a:t>
            </a:r>
            <a:r>
              <a:rPr lang="es-ES"/>
              <a:t>.</a:t>
            </a:r>
          </a:p>
          <a:p>
            <a:pPr marL="0" indent="0" algn="just">
              <a:buNone/>
            </a:pPr>
            <a:r>
              <a:rPr lang="es-ES"/>
              <a:t>b) </a:t>
            </a:r>
            <a:r>
              <a:rPr lang="es-ES" err="1"/>
              <a:t>To</a:t>
            </a:r>
            <a:r>
              <a:rPr lang="es-ES"/>
              <a:t> </a:t>
            </a:r>
            <a:r>
              <a:rPr lang="es-ES" b="1" err="1"/>
              <a:t>heroic</a:t>
            </a:r>
            <a:r>
              <a:rPr lang="es-ES" b="1"/>
              <a:t> </a:t>
            </a:r>
            <a:r>
              <a:rPr lang="es-ES"/>
              <a:t>del </a:t>
            </a:r>
            <a:r>
              <a:rPr lang="es-ES" err="1"/>
              <a:t>relat</a:t>
            </a:r>
            <a:r>
              <a:rPr lang="es-ES"/>
              <a:t>, en general.</a:t>
            </a:r>
          </a:p>
          <a:p>
            <a:pPr marL="0" indent="0" algn="just">
              <a:buNone/>
            </a:pPr>
            <a:r>
              <a:rPr lang="es-ES"/>
              <a:t>c) </a:t>
            </a:r>
            <a:r>
              <a:rPr lang="es-ES" err="1"/>
              <a:t>Intenció</a:t>
            </a:r>
            <a:r>
              <a:rPr lang="es-ES"/>
              <a:t> de </a:t>
            </a:r>
            <a:r>
              <a:rPr lang="es-ES" b="1" err="1"/>
              <a:t>deixar</a:t>
            </a:r>
            <a:r>
              <a:rPr lang="es-ES" b="1"/>
              <a:t> </a:t>
            </a:r>
            <a:r>
              <a:rPr lang="es-ES" b="1" err="1"/>
              <a:t>constància</a:t>
            </a:r>
            <a:r>
              <a:rPr lang="es-ES"/>
              <a:t>, </a:t>
            </a:r>
            <a:r>
              <a:rPr lang="es-ES" b="1"/>
              <a:t>justificar</a:t>
            </a:r>
            <a:r>
              <a:rPr lang="es-ES"/>
              <a:t> la política </a:t>
            </a:r>
            <a:r>
              <a:rPr lang="es-ES" err="1"/>
              <a:t>reial</a:t>
            </a:r>
            <a:r>
              <a:rPr lang="es-ES"/>
              <a:t> i servir </a:t>
            </a:r>
            <a:r>
              <a:rPr lang="es-ES" err="1"/>
              <a:t>d’</a:t>
            </a:r>
            <a:r>
              <a:rPr lang="es-ES" b="1" err="1"/>
              <a:t>exemple</a:t>
            </a:r>
            <a:r>
              <a:rPr lang="es-ES"/>
              <a:t> </a:t>
            </a:r>
            <a:r>
              <a:rPr lang="es-ES" err="1"/>
              <a:t>als</a:t>
            </a:r>
            <a:r>
              <a:rPr lang="es-ES"/>
              <a:t> </a:t>
            </a:r>
            <a:r>
              <a:rPr lang="es-ES" err="1"/>
              <a:t>futurs</a:t>
            </a:r>
            <a:r>
              <a:rPr lang="es-ES"/>
              <a:t> reis. No hi ha, per </a:t>
            </a:r>
            <a:r>
              <a:rPr lang="es-ES" err="1"/>
              <a:t>tant</a:t>
            </a:r>
            <a:r>
              <a:rPr lang="es-ES"/>
              <a:t>, en </a:t>
            </a:r>
            <a:r>
              <a:rPr lang="es-ES" err="1"/>
              <a:t>aquestes</a:t>
            </a:r>
            <a:r>
              <a:rPr lang="es-ES"/>
              <a:t> obres </a:t>
            </a:r>
            <a:r>
              <a:rPr lang="es-ES" err="1"/>
              <a:t>intenció</a:t>
            </a:r>
            <a:r>
              <a:rPr lang="es-ES"/>
              <a:t> </a:t>
            </a:r>
            <a:r>
              <a:rPr lang="es-ES" err="1"/>
              <a:t>literària</a:t>
            </a:r>
            <a:r>
              <a:rPr lang="es-ES"/>
              <a:t>.</a:t>
            </a:r>
          </a:p>
          <a:p>
            <a:pPr marL="0" indent="0" algn="just">
              <a:buNone/>
            </a:pPr>
            <a:r>
              <a:rPr lang="es-ES"/>
              <a:t>d) </a:t>
            </a:r>
            <a:r>
              <a:rPr lang="es-ES" b="1" err="1"/>
              <a:t>Providencialisme</a:t>
            </a:r>
            <a:r>
              <a:rPr lang="es-ES" b="1"/>
              <a:t>: </a:t>
            </a:r>
            <a:r>
              <a:rPr lang="es-ES" err="1"/>
              <a:t>convicció</a:t>
            </a:r>
            <a:r>
              <a:rPr lang="es-ES"/>
              <a:t> que les gestes </a:t>
            </a:r>
            <a:r>
              <a:rPr lang="es-ES" err="1"/>
              <a:t>dels</a:t>
            </a:r>
            <a:r>
              <a:rPr lang="es-ES"/>
              <a:t> reis </a:t>
            </a:r>
            <a:r>
              <a:rPr lang="es-ES" err="1"/>
              <a:t>catalans</a:t>
            </a:r>
            <a:r>
              <a:rPr lang="es-ES"/>
              <a:t> </a:t>
            </a:r>
            <a:r>
              <a:rPr lang="es-ES" err="1"/>
              <a:t>són</a:t>
            </a:r>
            <a:r>
              <a:rPr lang="es-ES"/>
              <a:t> </a:t>
            </a:r>
            <a:r>
              <a:rPr lang="es-ES" err="1"/>
              <a:t>inspirades</a:t>
            </a:r>
            <a:r>
              <a:rPr lang="es-ES"/>
              <a:t> i </a:t>
            </a:r>
            <a:r>
              <a:rPr lang="es-ES" err="1"/>
              <a:t>afavorides</a:t>
            </a:r>
            <a:r>
              <a:rPr lang="es-ES"/>
              <a:t> per </a:t>
            </a:r>
            <a:r>
              <a:rPr lang="es-ES" err="1"/>
              <a:t>Déu</a:t>
            </a:r>
            <a:r>
              <a:rPr lang="es-ES"/>
              <a:t>.</a:t>
            </a:r>
          </a:p>
          <a:p>
            <a:pPr marL="0" indent="0" algn="just">
              <a:buNone/>
            </a:pPr>
            <a:r>
              <a:rPr lang="es-ES"/>
              <a:t>e) </a:t>
            </a:r>
            <a:r>
              <a:rPr lang="es-ES" b="1"/>
              <a:t>Entusiasme </a:t>
            </a:r>
            <a:r>
              <a:rPr lang="es-ES" b="1" err="1"/>
              <a:t>patriòtic</a:t>
            </a:r>
            <a:r>
              <a:rPr lang="es-ES" b="1"/>
              <a:t> </a:t>
            </a:r>
            <a:r>
              <a:rPr lang="es-ES" err="1"/>
              <a:t>davant</a:t>
            </a:r>
            <a:r>
              <a:rPr lang="es-ES"/>
              <a:t> les gestes i el </a:t>
            </a:r>
            <a:r>
              <a:rPr lang="es-ES" err="1"/>
              <a:t>tarannà</a:t>
            </a:r>
            <a:r>
              <a:rPr lang="es-ES"/>
              <a:t> del </a:t>
            </a:r>
            <a:r>
              <a:rPr lang="es-ES" err="1"/>
              <a:t>rei</a:t>
            </a:r>
            <a:r>
              <a:rPr lang="es-ES"/>
              <a:t>. </a:t>
            </a:r>
          </a:p>
          <a:p>
            <a:pPr marL="0" indent="0" algn="just">
              <a:buNone/>
            </a:pPr>
            <a:r>
              <a:rPr lang="es-ES"/>
              <a:t>3. </a:t>
            </a:r>
            <a:r>
              <a:rPr lang="es-ES">
                <a:hlinkClick r:id="rId2"/>
              </a:rPr>
              <a:t>Aquí</a:t>
            </a:r>
            <a:r>
              <a:rPr lang="es-ES"/>
              <a:t> </a:t>
            </a:r>
            <a:r>
              <a:rPr lang="es-ES" err="1"/>
              <a:t>teniu</a:t>
            </a:r>
            <a:r>
              <a:rPr lang="es-ES"/>
              <a:t> </a:t>
            </a:r>
            <a:r>
              <a:rPr lang="es-ES" err="1"/>
              <a:t>l’enllaç</a:t>
            </a:r>
            <a:r>
              <a:rPr lang="es-ES"/>
              <a:t> </a:t>
            </a:r>
            <a:r>
              <a:rPr lang="es-ES" err="1"/>
              <a:t>amb</a:t>
            </a:r>
            <a:r>
              <a:rPr lang="es-ES"/>
              <a:t> un vídeo </a:t>
            </a:r>
            <a:r>
              <a:rPr lang="es-ES" err="1"/>
              <a:t>interessant</a:t>
            </a:r>
            <a:r>
              <a:rPr lang="es-ES"/>
              <a:t> sobre el </a:t>
            </a:r>
            <a:r>
              <a:rPr lang="es-ES" i="1" err="1"/>
              <a:t>Llibre</a:t>
            </a:r>
            <a:r>
              <a:rPr lang="es-ES" i="1"/>
              <a:t> </a:t>
            </a:r>
            <a:r>
              <a:rPr lang="es-ES" i="1" err="1"/>
              <a:t>dels</a:t>
            </a:r>
            <a:r>
              <a:rPr lang="es-ES" i="1"/>
              <a:t> </a:t>
            </a:r>
            <a:r>
              <a:rPr lang="es-ES" i="1" err="1"/>
              <a:t>fets</a:t>
            </a:r>
            <a:r>
              <a:rPr lang="es-ES" i="1"/>
              <a:t> </a:t>
            </a:r>
            <a:r>
              <a:rPr lang="es-ES"/>
              <a:t>de Jaume I (</a:t>
            </a:r>
            <a:r>
              <a:rPr lang="es-ES" err="1"/>
              <a:t>Montpeller</a:t>
            </a:r>
            <a:r>
              <a:rPr lang="es-ES"/>
              <a:t>, 1208 – </a:t>
            </a:r>
            <a:r>
              <a:rPr lang="es-ES" err="1"/>
              <a:t>València</a:t>
            </a:r>
            <a:r>
              <a:rPr lang="es-ES"/>
              <a:t>, 1276). </a:t>
            </a:r>
            <a:r>
              <a:rPr lang="es-ES" err="1"/>
              <a:t>Aquesta</a:t>
            </a:r>
            <a:r>
              <a:rPr lang="es-ES"/>
              <a:t> crónica del </a:t>
            </a:r>
            <a:r>
              <a:rPr lang="es-ES" err="1"/>
              <a:t>rei</a:t>
            </a:r>
            <a:r>
              <a:rPr lang="es-ES"/>
              <a:t> en Jaume va ser redactada entre </a:t>
            </a:r>
            <a:r>
              <a:rPr lang="es-ES" err="1"/>
              <a:t>els</a:t>
            </a:r>
            <a:r>
              <a:rPr lang="es-ES"/>
              <a:t> </a:t>
            </a:r>
            <a:r>
              <a:rPr lang="es-ES" err="1"/>
              <a:t>anys</a:t>
            </a:r>
            <a:r>
              <a:rPr lang="es-ES"/>
              <a:t> 1244 i 1274.</a:t>
            </a:r>
          </a:p>
          <a:p>
            <a:pPr marL="0" indent="0">
              <a:buNone/>
            </a:pPr>
            <a:r>
              <a:rPr lang="es-ES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294476521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/>
              <a:t>1.4 La </a:t>
            </a:r>
            <a:r>
              <a:rPr lang="es-ES" err="1"/>
              <a:t>poesia</a:t>
            </a:r>
            <a:r>
              <a:rPr lang="es-ES"/>
              <a:t> </a:t>
            </a:r>
            <a:r>
              <a:rPr lang="es-ES" err="1"/>
              <a:t>d’Ausiàs</a:t>
            </a:r>
            <a:r>
              <a:rPr lang="es-ES"/>
              <a:t> </a:t>
            </a:r>
            <a:r>
              <a:rPr lang="es-ES" err="1"/>
              <a:t>March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279400" y="1727200"/>
            <a:ext cx="8674100" cy="4886642"/>
          </a:xfrm>
        </p:spPr>
        <p:txBody>
          <a:bodyPr>
            <a:normAutofit fontScale="92500" lnSpcReduction="20000"/>
          </a:bodyPr>
          <a:lstStyle/>
          <a:p>
            <a:pPr marL="457200" indent="-457200" algn="just">
              <a:buAutoNum type="arabicPeriod"/>
            </a:pPr>
            <a:r>
              <a:rPr lang="es-ES" err="1"/>
              <a:t>Ausiàs</a:t>
            </a:r>
            <a:r>
              <a:rPr lang="es-ES"/>
              <a:t> </a:t>
            </a:r>
            <a:r>
              <a:rPr lang="es-ES" err="1"/>
              <a:t>March</a:t>
            </a:r>
            <a:r>
              <a:rPr lang="es-ES"/>
              <a:t> (1400-1459), </a:t>
            </a:r>
            <a:r>
              <a:rPr lang="es-ES" err="1"/>
              <a:t>cavaller</a:t>
            </a:r>
            <a:r>
              <a:rPr lang="es-ES"/>
              <a:t> </a:t>
            </a:r>
            <a:r>
              <a:rPr lang="es-ES" err="1"/>
              <a:t>valencià</a:t>
            </a:r>
            <a:r>
              <a:rPr lang="es-ES"/>
              <a:t>, </a:t>
            </a:r>
            <a:r>
              <a:rPr lang="es-ES" err="1"/>
              <a:t>fill</a:t>
            </a:r>
            <a:r>
              <a:rPr lang="es-ES"/>
              <a:t> de </a:t>
            </a:r>
            <a:r>
              <a:rPr lang="es-ES" err="1"/>
              <a:t>Gandia</a:t>
            </a:r>
            <a:r>
              <a:rPr lang="es-ES"/>
              <a:t>, </a:t>
            </a:r>
            <a:r>
              <a:rPr lang="es-ES" err="1"/>
              <a:t>és</a:t>
            </a:r>
            <a:r>
              <a:rPr lang="es-ES"/>
              <a:t> el poeta en </a:t>
            </a:r>
            <a:r>
              <a:rPr lang="es-ES" err="1"/>
              <a:t>català</a:t>
            </a:r>
            <a:r>
              <a:rPr lang="es-ES"/>
              <a:t> </a:t>
            </a:r>
            <a:r>
              <a:rPr lang="es-ES" err="1"/>
              <a:t>més</a:t>
            </a:r>
            <a:r>
              <a:rPr lang="es-ES"/>
              <a:t> </a:t>
            </a:r>
            <a:r>
              <a:rPr lang="es-ES" err="1"/>
              <a:t>important</a:t>
            </a:r>
            <a:r>
              <a:rPr lang="es-ES"/>
              <a:t> de </a:t>
            </a:r>
            <a:r>
              <a:rPr lang="es-ES" err="1"/>
              <a:t>l’Edat</a:t>
            </a:r>
            <a:r>
              <a:rPr lang="es-ES"/>
              <a:t> </a:t>
            </a:r>
            <a:r>
              <a:rPr lang="es-ES" err="1"/>
              <a:t>Mitjana</a:t>
            </a:r>
            <a:r>
              <a:rPr lang="es-ES"/>
              <a:t> i un </a:t>
            </a:r>
            <a:r>
              <a:rPr lang="es-ES" err="1"/>
              <a:t>dels</a:t>
            </a:r>
            <a:r>
              <a:rPr lang="es-ES"/>
              <a:t> </a:t>
            </a:r>
            <a:r>
              <a:rPr lang="es-ES" err="1"/>
              <a:t>més</a:t>
            </a:r>
            <a:r>
              <a:rPr lang="es-ES"/>
              <a:t> </a:t>
            </a:r>
            <a:r>
              <a:rPr lang="es-ES" err="1"/>
              <a:t>grans</a:t>
            </a:r>
            <a:r>
              <a:rPr lang="es-ES"/>
              <a:t> poetes de la literatura universal.</a:t>
            </a:r>
          </a:p>
          <a:p>
            <a:pPr marL="457200" indent="-457200" algn="just">
              <a:buAutoNum type="arabicPeriod"/>
            </a:pPr>
            <a:r>
              <a:rPr lang="es-ES"/>
              <a:t>La </a:t>
            </a:r>
            <a:r>
              <a:rPr lang="es-ES" err="1"/>
              <a:t>seva</a:t>
            </a:r>
            <a:r>
              <a:rPr lang="es-ES"/>
              <a:t> obra consta de 128 </a:t>
            </a:r>
            <a:r>
              <a:rPr lang="es-ES" err="1"/>
              <a:t>poemes</a:t>
            </a:r>
            <a:r>
              <a:rPr lang="es-ES"/>
              <a:t> i es </a:t>
            </a:r>
            <a:r>
              <a:rPr lang="es-ES" err="1"/>
              <a:t>pot</a:t>
            </a:r>
            <a:r>
              <a:rPr lang="es-ES"/>
              <a:t> dividir en </a:t>
            </a:r>
            <a:r>
              <a:rPr lang="es-ES" err="1"/>
              <a:t>quatre</a:t>
            </a:r>
            <a:r>
              <a:rPr lang="es-ES"/>
              <a:t> </a:t>
            </a:r>
            <a:r>
              <a:rPr lang="es-ES" err="1"/>
              <a:t>grups</a:t>
            </a:r>
            <a:r>
              <a:rPr lang="es-ES"/>
              <a:t>:</a:t>
            </a:r>
          </a:p>
          <a:p>
            <a:pPr marL="236538" lvl="1" indent="0" algn="just">
              <a:buNone/>
            </a:pPr>
            <a:r>
              <a:rPr lang="es-ES"/>
              <a:t>	a) </a:t>
            </a:r>
            <a:r>
              <a:rPr lang="es-ES" b="1" err="1"/>
              <a:t>Cants</a:t>
            </a:r>
            <a:r>
              <a:rPr lang="es-ES" b="1"/>
              <a:t> </a:t>
            </a:r>
            <a:r>
              <a:rPr lang="es-ES" b="1" err="1"/>
              <a:t>d’amor</a:t>
            </a:r>
            <a:r>
              <a:rPr lang="es-ES" b="1"/>
              <a:t>. </a:t>
            </a:r>
            <a:r>
              <a:rPr lang="es-ES" err="1"/>
              <a:t>Són</a:t>
            </a:r>
            <a:r>
              <a:rPr lang="es-ES"/>
              <a:t> </a:t>
            </a:r>
            <a:r>
              <a:rPr lang="es-ES" err="1"/>
              <a:t>poemes</a:t>
            </a:r>
            <a:r>
              <a:rPr lang="es-ES"/>
              <a:t> de temática amorosa. </a:t>
            </a:r>
            <a:r>
              <a:rPr lang="es-ES" err="1"/>
              <a:t>Els</a:t>
            </a:r>
            <a:r>
              <a:rPr lang="es-ES"/>
              <a:t> </a:t>
            </a:r>
            <a:r>
              <a:rPr lang="es-ES" err="1"/>
              <a:t>podem</a:t>
            </a:r>
            <a:r>
              <a:rPr lang="es-ES"/>
              <a:t> </a:t>
            </a:r>
            <a:r>
              <a:rPr lang="es-ES" err="1"/>
              <a:t>classificar</a:t>
            </a:r>
            <a:r>
              <a:rPr lang="es-ES"/>
              <a:t> </a:t>
            </a:r>
            <a:r>
              <a:rPr lang="es-ES" err="1"/>
              <a:t>segons</a:t>
            </a:r>
            <a:r>
              <a:rPr lang="es-ES"/>
              <a:t> </a:t>
            </a:r>
            <a:r>
              <a:rPr lang="es-ES" err="1"/>
              <a:t>els</a:t>
            </a:r>
            <a:r>
              <a:rPr lang="es-ES"/>
              <a:t> 5 </a:t>
            </a:r>
            <a:r>
              <a:rPr lang="es-ES" err="1"/>
              <a:t>senyals</a:t>
            </a:r>
            <a:r>
              <a:rPr lang="es-ES"/>
              <a:t> (el </a:t>
            </a:r>
            <a:r>
              <a:rPr lang="es-ES" err="1"/>
              <a:t>nom</a:t>
            </a:r>
            <a:r>
              <a:rPr lang="es-ES"/>
              <a:t> en </a:t>
            </a:r>
            <a:r>
              <a:rPr lang="es-ES" err="1"/>
              <a:t>clau</a:t>
            </a:r>
            <a:r>
              <a:rPr lang="es-ES"/>
              <a:t> de la dama a </a:t>
            </a:r>
            <a:r>
              <a:rPr lang="es-ES" err="1"/>
              <a:t>qui</a:t>
            </a:r>
            <a:r>
              <a:rPr lang="es-ES"/>
              <a:t> dedica el poema) que hi fa servir: </a:t>
            </a:r>
            <a:r>
              <a:rPr lang="es-ES" i="1"/>
              <a:t>Plena de </a:t>
            </a:r>
            <a:r>
              <a:rPr lang="es-ES" i="1" err="1"/>
              <a:t>seny</a:t>
            </a:r>
            <a:r>
              <a:rPr lang="es-ES" i="1"/>
              <a:t>, </a:t>
            </a:r>
            <a:r>
              <a:rPr lang="es-ES" i="1" err="1"/>
              <a:t>Llir</a:t>
            </a:r>
            <a:r>
              <a:rPr lang="es-ES" i="1"/>
              <a:t> entre </a:t>
            </a:r>
            <a:r>
              <a:rPr lang="es-ES" i="1" err="1"/>
              <a:t>cards</a:t>
            </a:r>
            <a:r>
              <a:rPr lang="es-ES" i="1"/>
              <a:t>,</a:t>
            </a:r>
            <a:r>
              <a:rPr lang="es-ES"/>
              <a:t> </a:t>
            </a:r>
            <a:r>
              <a:rPr lang="es-ES" i="1"/>
              <a:t>Oh, </a:t>
            </a:r>
            <a:r>
              <a:rPr lang="es-ES" i="1" err="1"/>
              <a:t>foll</a:t>
            </a:r>
            <a:r>
              <a:rPr lang="es-ES" i="1"/>
              <a:t> amor, Amor, amor </a:t>
            </a:r>
            <a:r>
              <a:rPr lang="es-ES"/>
              <a:t>i </a:t>
            </a:r>
            <a:r>
              <a:rPr lang="es-ES" i="1" err="1"/>
              <a:t>Mon</a:t>
            </a:r>
            <a:r>
              <a:rPr lang="es-ES" i="1"/>
              <a:t> </a:t>
            </a:r>
            <a:r>
              <a:rPr lang="es-ES" i="1" err="1"/>
              <a:t>darrer</a:t>
            </a:r>
            <a:r>
              <a:rPr lang="es-ES" i="1"/>
              <a:t> </a:t>
            </a:r>
            <a:r>
              <a:rPr lang="es-ES" i="1" err="1"/>
              <a:t>bé</a:t>
            </a:r>
            <a:r>
              <a:rPr lang="es-ES" i="1"/>
              <a:t>.</a:t>
            </a:r>
          </a:p>
          <a:p>
            <a:pPr marL="236538" lvl="1" indent="0" algn="just">
              <a:buNone/>
            </a:pPr>
            <a:r>
              <a:rPr lang="es-ES"/>
              <a:t>	b) </a:t>
            </a:r>
            <a:r>
              <a:rPr lang="es-ES" b="1" err="1"/>
              <a:t>Cants</a:t>
            </a:r>
            <a:r>
              <a:rPr lang="es-ES" b="1"/>
              <a:t> </a:t>
            </a:r>
            <a:r>
              <a:rPr lang="es-ES" b="1" err="1"/>
              <a:t>morals</a:t>
            </a:r>
            <a:r>
              <a:rPr lang="es-ES"/>
              <a:t>: </a:t>
            </a:r>
            <a:r>
              <a:rPr lang="es-ES" err="1"/>
              <a:t>són</a:t>
            </a:r>
            <a:r>
              <a:rPr lang="es-ES"/>
              <a:t> </a:t>
            </a:r>
            <a:r>
              <a:rPr lang="es-ES" err="1"/>
              <a:t>poemes</a:t>
            </a:r>
            <a:r>
              <a:rPr lang="es-ES"/>
              <a:t> </a:t>
            </a:r>
            <a:r>
              <a:rPr lang="es-ES" err="1"/>
              <a:t>d’introspecció</a:t>
            </a:r>
            <a:r>
              <a:rPr lang="es-ES"/>
              <a:t> </a:t>
            </a:r>
            <a:r>
              <a:rPr lang="es-ES" err="1"/>
              <a:t>filosòfica</a:t>
            </a:r>
            <a:r>
              <a:rPr lang="es-ES"/>
              <a:t> sobre </a:t>
            </a:r>
            <a:r>
              <a:rPr lang="es-ES" err="1"/>
              <a:t>els</a:t>
            </a:r>
            <a:r>
              <a:rPr lang="es-ES"/>
              <a:t> </a:t>
            </a:r>
            <a:r>
              <a:rPr lang="es-ES" err="1"/>
              <a:t>seus</a:t>
            </a:r>
            <a:r>
              <a:rPr lang="es-ES"/>
              <a:t> </a:t>
            </a:r>
            <a:r>
              <a:rPr lang="es-ES" err="1"/>
              <a:t>sentiments</a:t>
            </a:r>
            <a:r>
              <a:rPr lang="es-ES"/>
              <a:t> i </a:t>
            </a:r>
            <a:r>
              <a:rPr lang="es-ES" err="1"/>
              <a:t>contradiccions</a:t>
            </a:r>
            <a:r>
              <a:rPr lang="es-ES"/>
              <a:t> </a:t>
            </a:r>
            <a:r>
              <a:rPr lang="es-ES" err="1"/>
              <a:t>personals</a:t>
            </a:r>
            <a:r>
              <a:rPr lang="es-ES"/>
              <a:t>.</a:t>
            </a:r>
          </a:p>
          <a:p>
            <a:pPr marL="236538" lvl="1" indent="0" algn="just">
              <a:buNone/>
            </a:pPr>
            <a:r>
              <a:rPr lang="es-ES"/>
              <a:t>	c) </a:t>
            </a:r>
            <a:r>
              <a:rPr lang="es-ES" b="1" err="1"/>
              <a:t>Cants</a:t>
            </a:r>
            <a:r>
              <a:rPr lang="es-ES" b="1"/>
              <a:t> de </a:t>
            </a:r>
            <a:r>
              <a:rPr lang="es-ES" b="1" err="1"/>
              <a:t>mort</a:t>
            </a:r>
            <a:r>
              <a:rPr lang="es-ES"/>
              <a:t>: </a:t>
            </a:r>
            <a:r>
              <a:rPr lang="es-ES" err="1"/>
              <a:t>són</a:t>
            </a:r>
            <a:r>
              <a:rPr lang="es-ES"/>
              <a:t> 6 </a:t>
            </a:r>
            <a:r>
              <a:rPr lang="es-ES" err="1"/>
              <a:t>llargs</a:t>
            </a:r>
            <a:r>
              <a:rPr lang="es-ES"/>
              <a:t> </a:t>
            </a:r>
            <a:r>
              <a:rPr lang="es-ES" err="1"/>
              <a:t>poemes</a:t>
            </a:r>
            <a:r>
              <a:rPr lang="es-ES"/>
              <a:t> </a:t>
            </a:r>
            <a:r>
              <a:rPr lang="es-ES" err="1"/>
              <a:t>on</a:t>
            </a:r>
            <a:r>
              <a:rPr lang="es-ES"/>
              <a:t> la </a:t>
            </a:r>
            <a:r>
              <a:rPr lang="es-ES" err="1"/>
              <a:t>mort</a:t>
            </a:r>
            <a:r>
              <a:rPr lang="es-ES"/>
              <a:t> ocupa un </a:t>
            </a:r>
            <a:r>
              <a:rPr lang="es-ES" err="1"/>
              <a:t>lloc</a:t>
            </a:r>
            <a:r>
              <a:rPr lang="es-ES"/>
              <a:t> </a:t>
            </a:r>
            <a:r>
              <a:rPr lang="es-ES" err="1"/>
              <a:t>destacat</a:t>
            </a:r>
            <a:r>
              <a:rPr lang="es-ES"/>
              <a:t>.</a:t>
            </a:r>
          </a:p>
          <a:p>
            <a:pPr marL="236538" lvl="1" indent="0" algn="just">
              <a:buNone/>
            </a:pPr>
            <a:r>
              <a:rPr lang="es-ES"/>
              <a:t>	d) </a:t>
            </a:r>
            <a:r>
              <a:rPr lang="es-ES" b="1" err="1"/>
              <a:t>Cant</a:t>
            </a:r>
            <a:r>
              <a:rPr lang="es-ES" b="1"/>
              <a:t> espiritual</a:t>
            </a:r>
            <a:r>
              <a:rPr lang="es-ES"/>
              <a:t>: </a:t>
            </a:r>
            <a:r>
              <a:rPr lang="es-ES" err="1"/>
              <a:t>és</a:t>
            </a:r>
            <a:r>
              <a:rPr lang="es-ES"/>
              <a:t> el poema CV (105) de la </a:t>
            </a:r>
            <a:r>
              <a:rPr lang="es-ES" err="1"/>
              <a:t>seva</a:t>
            </a:r>
            <a:r>
              <a:rPr lang="es-ES"/>
              <a:t> producción i es </a:t>
            </a:r>
            <a:r>
              <a:rPr lang="es-ES" err="1"/>
              <a:t>coneix</a:t>
            </a:r>
            <a:r>
              <a:rPr lang="es-ES"/>
              <a:t> </a:t>
            </a:r>
            <a:r>
              <a:rPr lang="es-ES" err="1"/>
              <a:t>amb</a:t>
            </a:r>
            <a:r>
              <a:rPr lang="es-ES"/>
              <a:t> </a:t>
            </a:r>
            <a:r>
              <a:rPr lang="es-ES" err="1"/>
              <a:t>aquest</a:t>
            </a:r>
            <a:r>
              <a:rPr lang="es-ES"/>
              <a:t> </a:t>
            </a:r>
            <a:r>
              <a:rPr lang="es-ES" err="1"/>
              <a:t>nom</a:t>
            </a:r>
            <a:r>
              <a:rPr lang="es-ES"/>
              <a:t>. </a:t>
            </a:r>
            <a:r>
              <a:rPr lang="es-ES" err="1"/>
              <a:t>És</a:t>
            </a:r>
            <a:r>
              <a:rPr lang="es-ES"/>
              <a:t> un poema de 244 versos en </a:t>
            </a:r>
            <a:r>
              <a:rPr lang="es-ES" err="1"/>
              <a:t>què</a:t>
            </a:r>
            <a:r>
              <a:rPr lang="es-ES"/>
              <a:t> el poeta, </a:t>
            </a:r>
            <a:r>
              <a:rPr lang="es-ES" err="1"/>
              <a:t>veient</a:t>
            </a:r>
            <a:r>
              <a:rPr lang="es-ES"/>
              <a:t>-se ja </a:t>
            </a:r>
            <a:r>
              <a:rPr lang="es-ES" err="1"/>
              <a:t>prop</a:t>
            </a:r>
            <a:r>
              <a:rPr lang="es-ES"/>
              <a:t> de la </a:t>
            </a:r>
            <a:r>
              <a:rPr lang="es-ES" err="1"/>
              <a:t>mort</a:t>
            </a:r>
            <a:r>
              <a:rPr lang="es-ES"/>
              <a:t>,  invoca </a:t>
            </a:r>
            <a:r>
              <a:rPr lang="es-ES" err="1"/>
              <a:t>Déu</a:t>
            </a:r>
            <a:r>
              <a:rPr lang="es-ES"/>
              <a:t> i li </a:t>
            </a:r>
            <a:r>
              <a:rPr lang="es-ES" err="1"/>
              <a:t>demana</a:t>
            </a:r>
            <a:r>
              <a:rPr lang="es-ES"/>
              <a:t> que </a:t>
            </a:r>
            <a:r>
              <a:rPr lang="es-ES" err="1"/>
              <a:t>l’ajudi</a:t>
            </a:r>
            <a:r>
              <a:rPr lang="es-ES"/>
              <a:t> a, a </a:t>
            </a:r>
            <a:r>
              <a:rPr lang="es-ES" err="1"/>
              <a:t>tenir</a:t>
            </a:r>
            <a:r>
              <a:rPr lang="es-ES"/>
              <a:t> </a:t>
            </a:r>
            <a:r>
              <a:rPr lang="es-ES" err="1"/>
              <a:t>més</a:t>
            </a:r>
            <a:r>
              <a:rPr lang="es-ES"/>
              <a:t> fe, ja que </a:t>
            </a:r>
            <a:r>
              <a:rPr lang="es-ES" err="1"/>
              <a:t>s’adona</a:t>
            </a:r>
            <a:r>
              <a:rPr lang="es-ES"/>
              <a:t> que la </a:t>
            </a:r>
            <a:r>
              <a:rPr lang="es-ES" err="1"/>
              <a:t>seva</a:t>
            </a:r>
            <a:r>
              <a:rPr lang="es-ES"/>
              <a:t> vida no ha </a:t>
            </a:r>
            <a:r>
              <a:rPr lang="es-ES" err="1"/>
              <a:t>sigut</a:t>
            </a:r>
            <a:r>
              <a:rPr lang="es-ES"/>
              <a:t> </a:t>
            </a:r>
            <a:r>
              <a:rPr lang="es-ES" err="1"/>
              <a:t>gaire</a:t>
            </a:r>
            <a:r>
              <a:rPr lang="es-ES"/>
              <a:t> </a:t>
            </a:r>
            <a:r>
              <a:rPr lang="es-ES" err="1"/>
              <a:t>exemplar</a:t>
            </a:r>
            <a:r>
              <a:rPr lang="es-ES"/>
              <a:t>. </a:t>
            </a:r>
          </a:p>
          <a:p>
            <a:pPr marL="457200" indent="-457200" algn="just">
              <a:buAutoNum type="arabicPeriod"/>
            </a:pPr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3661194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84440BF-ABB3-7949-918B-C05142C948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0113" y="244158"/>
            <a:ext cx="7345362" cy="1127442"/>
          </a:xfrm>
        </p:spPr>
        <p:txBody>
          <a:bodyPr/>
          <a:lstStyle/>
          <a:p>
            <a:endParaRPr lang="es-ES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5F3F07A-4FDE-DC43-AC72-C63121C638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7187" y="1851342"/>
            <a:ext cx="8429625" cy="5006658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es-ES_tradnl"/>
              <a:t>3. </a:t>
            </a:r>
            <a:r>
              <a:rPr lang="es-ES_tradnl" err="1"/>
              <a:t>March</a:t>
            </a:r>
            <a:r>
              <a:rPr lang="es-ES_tradnl"/>
              <a:t> sol utilizar </a:t>
            </a:r>
            <a:r>
              <a:rPr lang="es-ES_tradnl" err="1"/>
              <a:t>estrofes</a:t>
            </a:r>
            <a:r>
              <a:rPr lang="es-ES_tradnl"/>
              <a:t> de </a:t>
            </a:r>
            <a:r>
              <a:rPr lang="es-ES_tradnl" err="1"/>
              <a:t>vuit</a:t>
            </a:r>
            <a:r>
              <a:rPr lang="es-ES_tradnl"/>
              <a:t> versos </a:t>
            </a:r>
            <a:r>
              <a:rPr lang="es-ES_tradnl" err="1"/>
              <a:t>decasíl.labs</a:t>
            </a:r>
            <a:r>
              <a:rPr lang="es-ES_tradnl"/>
              <a:t> de rima </a:t>
            </a:r>
            <a:r>
              <a:rPr lang="es-ES_tradnl" err="1"/>
              <a:t>consonant</a:t>
            </a:r>
            <a:r>
              <a:rPr lang="es-ES_tradnl"/>
              <a:t>. </a:t>
            </a:r>
            <a:r>
              <a:rPr lang="es-ES_tradnl" err="1"/>
              <a:t>L’última</a:t>
            </a:r>
            <a:r>
              <a:rPr lang="es-ES_tradnl"/>
              <a:t> estrofa, </a:t>
            </a:r>
            <a:r>
              <a:rPr lang="es-ES_tradnl" err="1"/>
              <a:t>però</a:t>
            </a:r>
            <a:r>
              <a:rPr lang="es-ES_tradnl"/>
              <a:t>, sol ser de </a:t>
            </a:r>
            <a:r>
              <a:rPr lang="es-ES_tradnl" err="1"/>
              <a:t>quatre</a:t>
            </a:r>
            <a:r>
              <a:rPr lang="es-ES_tradnl"/>
              <a:t> versos i al </a:t>
            </a:r>
            <a:r>
              <a:rPr lang="es-ES_tradnl" err="1"/>
              <a:t>principi</a:t>
            </a:r>
            <a:r>
              <a:rPr lang="es-ES_tradnl"/>
              <a:t> del primer </a:t>
            </a:r>
            <a:r>
              <a:rPr lang="es-ES_tradnl" err="1"/>
              <a:t>vers</a:t>
            </a:r>
            <a:r>
              <a:rPr lang="es-ES_tradnl"/>
              <a:t> hi ha el </a:t>
            </a:r>
            <a:r>
              <a:rPr lang="es-ES_tradnl" err="1"/>
              <a:t>senyal</a:t>
            </a:r>
            <a:r>
              <a:rPr lang="es-ES_tradnl"/>
              <a:t>. </a:t>
            </a:r>
          </a:p>
          <a:p>
            <a:pPr marL="0" indent="0" algn="just">
              <a:buNone/>
            </a:pPr>
            <a:r>
              <a:rPr lang="es-ES_tradnl"/>
              <a:t>4. La </a:t>
            </a:r>
            <a:r>
              <a:rPr lang="es-ES_tradnl" err="1"/>
              <a:t>poesia</a:t>
            </a:r>
            <a:r>
              <a:rPr lang="es-ES_tradnl"/>
              <a:t> de </a:t>
            </a:r>
            <a:r>
              <a:rPr lang="es-ES_tradnl" err="1"/>
              <a:t>March</a:t>
            </a:r>
            <a:r>
              <a:rPr lang="es-ES_tradnl"/>
              <a:t> </a:t>
            </a:r>
            <a:r>
              <a:rPr lang="es-ES_tradnl" err="1"/>
              <a:t>és</a:t>
            </a:r>
            <a:r>
              <a:rPr lang="es-ES_tradnl"/>
              <a:t> </a:t>
            </a:r>
            <a:r>
              <a:rPr lang="es-ES_tradnl" err="1"/>
              <a:t>d’un</a:t>
            </a:r>
            <a:r>
              <a:rPr lang="es-ES_tradnl"/>
              <a:t> estil </a:t>
            </a:r>
            <a:r>
              <a:rPr lang="es-ES_tradnl" err="1"/>
              <a:t>vigorós</a:t>
            </a:r>
            <a:r>
              <a:rPr lang="es-ES_tradnl"/>
              <a:t>, personal, ple </a:t>
            </a:r>
            <a:r>
              <a:rPr lang="es-ES_tradnl" err="1"/>
              <a:t>d’imatges</a:t>
            </a:r>
            <a:r>
              <a:rPr lang="es-ES_tradnl"/>
              <a:t> </a:t>
            </a:r>
            <a:r>
              <a:rPr lang="es-ES_tradnl" err="1"/>
              <a:t>originals</a:t>
            </a:r>
            <a:r>
              <a:rPr lang="es-ES_tradnl"/>
              <a:t> i </a:t>
            </a:r>
            <a:r>
              <a:rPr lang="es-ES_tradnl" err="1"/>
              <a:t>comparacions</a:t>
            </a:r>
            <a:r>
              <a:rPr lang="es-ES_tradnl"/>
              <a:t> </a:t>
            </a:r>
            <a:r>
              <a:rPr lang="es-ES_tradnl" err="1"/>
              <a:t>radicals</a:t>
            </a:r>
            <a:r>
              <a:rPr lang="es-ES_tradnl"/>
              <a:t> (</a:t>
            </a:r>
            <a:r>
              <a:rPr lang="es-ES_tradnl" i="1"/>
              <a:t>“</a:t>
            </a:r>
            <a:r>
              <a:rPr lang="es-ES_tradnl" i="1" err="1"/>
              <a:t>Així</a:t>
            </a:r>
            <a:r>
              <a:rPr lang="es-ES_tradnl" i="1"/>
              <a:t> </a:t>
            </a:r>
            <a:r>
              <a:rPr lang="es-ES_tradnl" i="1" err="1"/>
              <a:t>com</a:t>
            </a:r>
            <a:r>
              <a:rPr lang="es-ES_tradnl" i="1"/>
              <a:t> </a:t>
            </a:r>
            <a:r>
              <a:rPr lang="es-ES_tradnl" i="1" err="1"/>
              <a:t>cell</a:t>
            </a:r>
            <a:r>
              <a:rPr lang="es-ES_tradnl" i="1"/>
              <a:t> […] </a:t>
            </a:r>
            <a:r>
              <a:rPr lang="es-ES_tradnl" i="1" err="1"/>
              <a:t>ne</a:t>
            </a:r>
            <a:r>
              <a:rPr lang="es-ES_tradnl" i="1"/>
              <a:t> </a:t>
            </a:r>
            <a:r>
              <a:rPr lang="es-ES_tradnl" i="1" err="1"/>
              <a:t>pren</a:t>
            </a:r>
            <a:r>
              <a:rPr lang="es-ES_tradnl" i="1"/>
              <a:t> a me”)</a:t>
            </a:r>
            <a:r>
              <a:rPr lang="es-ES_tradnl"/>
              <a:t>, </a:t>
            </a:r>
            <a:r>
              <a:rPr lang="es-ES_tradnl" err="1"/>
              <a:t>sovint</a:t>
            </a:r>
            <a:r>
              <a:rPr lang="es-ES_tradnl"/>
              <a:t> </a:t>
            </a:r>
            <a:r>
              <a:rPr lang="es-ES_tradnl" err="1"/>
              <a:t>amb</a:t>
            </a:r>
            <a:r>
              <a:rPr lang="es-ES_tradnl"/>
              <a:t> versos </a:t>
            </a:r>
            <a:r>
              <a:rPr lang="es-ES_tradnl" err="1"/>
              <a:t>molt</a:t>
            </a:r>
            <a:r>
              <a:rPr lang="es-ES_tradnl"/>
              <a:t> </a:t>
            </a:r>
            <a:r>
              <a:rPr lang="es-ES_tradnl" err="1"/>
              <a:t>sintètics</a:t>
            </a:r>
            <a:r>
              <a:rPr lang="es-ES_tradnl"/>
              <a:t> que </a:t>
            </a:r>
            <a:r>
              <a:rPr lang="es-ES_tradnl" err="1"/>
              <a:t>resumeixen</a:t>
            </a:r>
            <a:r>
              <a:rPr lang="es-ES_tradnl"/>
              <a:t> una idea o un </a:t>
            </a:r>
            <a:r>
              <a:rPr lang="es-ES_tradnl" err="1"/>
              <a:t>sentiment</a:t>
            </a:r>
            <a:r>
              <a:rPr lang="es-ES_tradnl"/>
              <a:t> universal (</a:t>
            </a:r>
            <a:r>
              <a:rPr lang="es-ES_tradnl" i="1"/>
              <a:t>“</a:t>
            </a:r>
            <a:r>
              <a:rPr lang="es-ES_tradnl" i="1" err="1"/>
              <a:t>Malament</a:t>
            </a:r>
            <a:r>
              <a:rPr lang="es-ES_tradnl" i="1"/>
              <a:t> </a:t>
            </a:r>
            <a:r>
              <a:rPr lang="es-ES_tradnl" i="1" err="1"/>
              <a:t>viu</a:t>
            </a:r>
            <a:r>
              <a:rPr lang="es-ES_tradnl" i="1"/>
              <a:t> </a:t>
            </a:r>
            <a:r>
              <a:rPr lang="es-ES_tradnl" i="1" err="1"/>
              <a:t>qui</a:t>
            </a:r>
            <a:r>
              <a:rPr lang="es-ES_tradnl" i="1"/>
              <a:t> té lo </a:t>
            </a:r>
            <a:r>
              <a:rPr lang="es-ES_tradnl" i="1" err="1"/>
              <a:t>pensament</a:t>
            </a:r>
            <a:r>
              <a:rPr lang="es-ES_tradnl" i="1"/>
              <a:t> per </a:t>
            </a:r>
            <a:r>
              <a:rPr lang="es-ES_tradnl" i="1" err="1"/>
              <a:t>enemic</a:t>
            </a:r>
            <a:r>
              <a:rPr lang="es-ES_tradnl" i="1"/>
              <a:t>”</a:t>
            </a:r>
            <a:r>
              <a:rPr lang="es-ES_tradnl"/>
              <a:t>). </a:t>
            </a:r>
            <a:endParaRPr lang="es-ES"/>
          </a:p>
          <a:p>
            <a:pPr marL="0" indent="0" algn="just">
              <a:buNone/>
            </a:pPr>
            <a:r>
              <a:rPr lang="es-ES"/>
              <a:t>5. </a:t>
            </a:r>
            <a:r>
              <a:rPr lang="es-ES" err="1"/>
              <a:t>March</a:t>
            </a:r>
            <a:r>
              <a:rPr lang="es-ES"/>
              <a:t> </a:t>
            </a:r>
            <a:r>
              <a:rPr lang="es-ES" err="1"/>
              <a:t>humanitza</a:t>
            </a:r>
            <a:r>
              <a:rPr lang="es-ES"/>
              <a:t> i </a:t>
            </a:r>
            <a:r>
              <a:rPr lang="es-ES" err="1"/>
              <a:t>aprofundeix</a:t>
            </a:r>
            <a:r>
              <a:rPr lang="es-ES"/>
              <a:t> la </a:t>
            </a:r>
            <a:r>
              <a:rPr lang="es-ES" err="1"/>
              <a:t>poesia</a:t>
            </a:r>
            <a:r>
              <a:rPr lang="es-ES"/>
              <a:t> de </a:t>
            </a:r>
            <a:r>
              <a:rPr lang="es-ES" err="1"/>
              <a:t>model</a:t>
            </a:r>
            <a:r>
              <a:rPr lang="es-ES"/>
              <a:t> </a:t>
            </a:r>
            <a:r>
              <a:rPr lang="es-ES" err="1"/>
              <a:t>trobadoresc</a:t>
            </a:r>
            <a:r>
              <a:rPr lang="es-ES"/>
              <a:t> i en </a:t>
            </a:r>
            <a:r>
              <a:rPr lang="es-ES" err="1"/>
              <a:t>els</a:t>
            </a:r>
            <a:r>
              <a:rPr lang="es-ES"/>
              <a:t> </a:t>
            </a:r>
            <a:r>
              <a:rPr lang="es-ES" err="1"/>
              <a:t>seus</a:t>
            </a:r>
            <a:r>
              <a:rPr lang="es-ES"/>
              <a:t> </a:t>
            </a:r>
            <a:r>
              <a:rPr lang="es-ES" err="1"/>
              <a:t>poemes</a:t>
            </a:r>
            <a:r>
              <a:rPr lang="es-ES"/>
              <a:t> recorre </a:t>
            </a:r>
            <a:r>
              <a:rPr lang="es-ES" err="1"/>
              <a:t>els</a:t>
            </a:r>
            <a:r>
              <a:rPr lang="es-ES"/>
              <a:t> </a:t>
            </a:r>
            <a:r>
              <a:rPr lang="es-ES" err="1"/>
              <a:t>més</a:t>
            </a:r>
            <a:r>
              <a:rPr lang="es-ES"/>
              <a:t> diversos </a:t>
            </a:r>
            <a:r>
              <a:rPr lang="es-ES" err="1"/>
              <a:t>estats</a:t>
            </a:r>
            <a:r>
              <a:rPr lang="es-ES"/>
              <a:t> </a:t>
            </a:r>
            <a:r>
              <a:rPr lang="es-ES" err="1"/>
              <a:t>d’ànim</a:t>
            </a:r>
            <a:r>
              <a:rPr lang="es-ES"/>
              <a:t> (amor </a:t>
            </a:r>
            <a:r>
              <a:rPr lang="es-ES" err="1"/>
              <a:t>apassionat</a:t>
            </a:r>
            <a:r>
              <a:rPr lang="es-ES"/>
              <a:t>, </a:t>
            </a:r>
            <a:r>
              <a:rPr lang="es-ES" err="1"/>
              <a:t>decepció</a:t>
            </a:r>
            <a:r>
              <a:rPr lang="es-ES"/>
              <a:t> amorosa, </a:t>
            </a:r>
            <a:r>
              <a:rPr lang="es-ES" err="1"/>
              <a:t>reflexions</a:t>
            </a:r>
            <a:r>
              <a:rPr lang="es-ES"/>
              <a:t> </a:t>
            </a:r>
            <a:r>
              <a:rPr lang="es-ES" err="1"/>
              <a:t>morals</a:t>
            </a:r>
            <a:r>
              <a:rPr lang="es-ES"/>
              <a:t>, </a:t>
            </a:r>
            <a:r>
              <a:rPr lang="es-ES" err="1"/>
              <a:t>contradiccions</a:t>
            </a:r>
            <a:r>
              <a:rPr lang="es-ES"/>
              <a:t> humanes</a:t>
            </a:r>
            <a:r>
              <a:rPr lang="mr-IN"/>
              <a:t>…</a:t>
            </a:r>
            <a:r>
              <a:rPr lang="es-ES_tradnl"/>
              <a:t>).</a:t>
            </a:r>
          </a:p>
          <a:p>
            <a:pPr marL="0" indent="0" algn="just">
              <a:buNone/>
            </a:pPr>
            <a:r>
              <a:rPr lang="es-ES_tradnl"/>
              <a:t>6. Per saber-</a:t>
            </a:r>
            <a:r>
              <a:rPr lang="es-ES_tradnl" err="1"/>
              <a:t>ne</a:t>
            </a:r>
            <a:r>
              <a:rPr lang="es-ES_tradnl"/>
              <a:t> </a:t>
            </a:r>
            <a:r>
              <a:rPr lang="es-ES_tradnl" err="1"/>
              <a:t>més</a:t>
            </a:r>
            <a:r>
              <a:rPr lang="es-ES_tradnl"/>
              <a:t> </a:t>
            </a:r>
            <a:r>
              <a:rPr lang="es-ES_tradnl" err="1"/>
              <a:t>us</a:t>
            </a:r>
            <a:r>
              <a:rPr lang="es-ES_tradnl"/>
              <a:t> </a:t>
            </a:r>
            <a:r>
              <a:rPr lang="es-ES_tradnl" err="1"/>
              <a:t>deixo</a:t>
            </a:r>
            <a:r>
              <a:rPr lang="es-ES_tradnl"/>
              <a:t> </a:t>
            </a:r>
            <a:r>
              <a:rPr lang="es-ES_tradnl">
                <a:hlinkClick r:id="rId2"/>
              </a:rPr>
              <a:t>aquí</a:t>
            </a:r>
            <a:r>
              <a:rPr lang="es-ES_tradnl"/>
              <a:t> el video sobre </a:t>
            </a:r>
            <a:r>
              <a:rPr lang="es-ES_tradnl" err="1"/>
              <a:t>March</a:t>
            </a:r>
            <a:r>
              <a:rPr lang="es-ES_tradnl"/>
              <a:t> i </a:t>
            </a:r>
            <a:r>
              <a:rPr lang="es-ES_tradnl">
                <a:hlinkClick r:id="rId3"/>
              </a:rPr>
              <a:t>aquí</a:t>
            </a:r>
            <a:r>
              <a:rPr lang="es-ES_tradnl"/>
              <a:t> el full </a:t>
            </a:r>
            <a:r>
              <a:rPr lang="es-ES_tradnl" err="1"/>
              <a:t>amb</a:t>
            </a:r>
            <a:r>
              <a:rPr lang="es-ES_tradnl"/>
              <a:t> </a:t>
            </a:r>
            <a:r>
              <a:rPr lang="es-ES_tradnl" err="1"/>
              <a:t>els</a:t>
            </a:r>
            <a:r>
              <a:rPr lang="es-ES_tradnl"/>
              <a:t> </a:t>
            </a:r>
            <a:r>
              <a:rPr lang="es-ES_tradnl" err="1"/>
              <a:t>poemes</a:t>
            </a:r>
            <a:r>
              <a:rPr lang="es-ES_tradnl"/>
              <a:t> que </a:t>
            </a:r>
            <a:r>
              <a:rPr lang="es-ES_tradnl" err="1"/>
              <a:t>vam</a:t>
            </a:r>
            <a:r>
              <a:rPr lang="es-ES_tradnl"/>
              <a:t> comentar a </a:t>
            </a:r>
            <a:r>
              <a:rPr lang="es-ES_tradnl" err="1"/>
              <a:t>classe</a:t>
            </a:r>
            <a:r>
              <a:rPr lang="es-ES_tradnl"/>
              <a:t>. I </a:t>
            </a:r>
            <a:r>
              <a:rPr lang="es-ES_tradnl" err="1"/>
              <a:t>com</a:t>
            </a:r>
            <a:r>
              <a:rPr lang="es-ES_tradnl"/>
              <a:t> a </a:t>
            </a:r>
            <a:r>
              <a:rPr lang="es-ES_tradnl" i="1" err="1"/>
              <a:t>bonus</a:t>
            </a:r>
            <a:r>
              <a:rPr lang="es-ES_tradnl" i="1"/>
              <a:t> </a:t>
            </a:r>
            <a:r>
              <a:rPr lang="es-ES_tradnl" i="1" err="1"/>
              <a:t>track</a:t>
            </a:r>
            <a:r>
              <a:rPr lang="es-ES_tradnl" i="1"/>
              <a:t>, </a:t>
            </a:r>
            <a:r>
              <a:rPr lang="es-ES_tradnl"/>
              <a:t>la </a:t>
            </a:r>
            <a:r>
              <a:rPr lang="es-ES_tradnl" err="1"/>
              <a:t>versió</a:t>
            </a:r>
            <a:r>
              <a:rPr lang="es-ES_tradnl"/>
              <a:t> de Raimon del poema </a:t>
            </a:r>
            <a:r>
              <a:rPr lang="es-ES_tradnl" i="1">
                <a:hlinkClick r:id="rId4"/>
              </a:rPr>
              <a:t>Així com cell qui en lo somni es delita</a:t>
            </a:r>
            <a:r>
              <a:rPr lang="es-ES_tradnl" i="1"/>
              <a:t>.</a:t>
            </a:r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075590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/>
              <a:t>1.5 La </a:t>
            </a:r>
            <a:r>
              <a:rPr lang="es-ES" err="1"/>
              <a:t>novel.la</a:t>
            </a:r>
            <a:r>
              <a:rPr lang="es-ES"/>
              <a:t> </a:t>
            </a:r>
            <a:r>
              <a:rPr lang="es-ES" err="1"/>
              <a:t>cavalleresca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685800" y="1720516"/>
            <a:ext cx="7823200" cy="4502483"/>
          </a:xfrm>
        </p:spPr>
        <p:txBody>
          <a:bodyPr>
            <a:normAutofit fontScale="77500" lnSpcReduction="20000"/>
          </a:bodyPr>
          <a:lstStyle/>
          <a:p>
            <a:pPr marL="457200" indent="-457200" algn="just">
              <a:buAutoNum type="arabicPeriod"/>
            </a:pPr>
            <a:r>
              <a:rPr lang="es-ES"/>
              <a:t>La </a:t>
            </a:r>
            <a:r>
              <a:rPr lang="es-ES" err="1"/>
              <a:t>novel.la</a:t>
            </a:r>
            <a:r>
              <a:rPr lang="es-ES"/>
              <a:t> </a:t>
            </a:r>
            <a:r>
              <a:rPr lang="es-ES" err="1"/>
              <a:t>cavalleresca</a:t>
            </a:r>
            <a:r>
              <a:rPr lang="es-ES"/>
              <a:t> </a:t>
            </a:r>
            <a:r>
              <a:rPr lang="es-ES" err="1"/>
              <a:t>és</a:t>
            </a:r>
            <a:r>
              <a:rPr lang="es-ES"/>
              <a:t> una </a:t>
            </a:r>
            <a:r>
              <a:rPr lang="es-ES" err="1"/>
              <a:t>novel.la</a:t>
            </a:r>
            <a:r>
              <a:rPr lang="es-ES"/>
              <a:t> </a:t>
            </a:r>
            <a:r>
              <a:rPr lang="mr-IN"/>
              <a:t>–</a:t>
            </a:r>
            <a:r>
              <a:rPr lang="es-ES"/>
              <a:t>ara ja en </a:t>
            </a:r>
            <a:r>
              <a:rPr lang="es-ES" err="1"/>
              <a:t>podem</a:t>
            </a:r>
            <a:r>
              <a:rPr lang="es-ES"/>
              <a:t> </a:t>
            </a:r>
            <a:r>
              <a:rPr lang="es-ES" err="1"/>
              <a:t>dir</a:t>
            </a:r>
            <a:r>
              <a:rPr lang="es-ES"/>
              <a:t> </a:t>
            </a:r>
            <a:r>
              <a:rPr lang="es-ES" err="1"/>
              <a:t>així</a:t>
            </a:r>
            <a:r>
              <a:rPr lang="es-ES"/>
              <a:t>, </a:t>
            </a:r>
            <a:r>
              <a:rPr lang="es-ES" err="1"/>
              <a:t>és</a:t>
            </a:r>
            <a:r>
              <a:rPr lang="es-ES"/>
              <a:t> a </a:t>
            </a:r>
            <a:r>
              <a:rPr lang="es-ES" err="1"/>
              <a:t>dir</a:t>
            </a:r>
            <a:r>
              <a:rPr lang="es-ES"/>
              <a:t> una obra de </a:t>
            </a:r>
            <a:r>
              <a:rPr lang="es-ES" err="1"/>
              <a:t>ficció</a:t>
            </a:r>
            <a:r>
              <a:rPr lang="es-ES"/>
              <a:t>- </a:t>
            </a:r>
            <a:r>
              <a:rPr lang="es-ES" err="1"/>
              <a:t>protagonitzada</a:t>
            </a:r>
            <a:r>
              <a:rPr lang="es-ES"/>
              <a:t> per un </a:t>
            </a:r>
            <a:r>
              <a:rPr lang="es-ES" b="1" err="1"/>
              <a:t>cavaller</a:t>
            </a:r>
            <a:r>
              <a:rPr lang="es-ES"/>
              <a:t>.</a:t>
            </a:r>
          </a:p>
          <a:p>
            <a:pPr marL="457200" indent="-457200" algn="just">
              <a:buAutoNum type="arabicPeriod"/>
            </a:pPr>
            <a:r>
              <a:rPr lang="es-ES"/>
              <a:t>El </a:t>
            </a:r>
            <a:r>
              <a:rPr lang="es-ES" b="1" err="1"/>
              <a:t>cavaller</a:t>
            </a:r>
            <a:r>
              <a:rPr lang="es-ES" b="1"/>
              <a:t> </a:t>
            </a:r>
            <a:r>
              <a:rPr lang="es-ES"/>
              <a:t>era una figura habitual en el </a:t>
            </a:r>
            <a:r>
              <a:rPr lang="es-ES" err="1"/>
              <a:t>món</a:t>
            </a:r>
            <a:r>
              <a:rPr lang="es-ES"/>
              <a:t> de </a:t>
            </a:r>
            <a:r>
              <a:rPr lang="es-ES" err="1"/>
              <a:t>l’edat</a:t>
            </a:r>
            <a:r>
              <a:rPr lang="es-ES"/>
              <a:t> </a:t>
            </a:r>
            <a:r>
              <a:rPr lang="es-ES" err="1"/>
              <a:t>mitjana</a:t>
            </a:r>
            <a:r>
              <a:rPr lang="es-ES"/>
              <a:t>, </a:t>
            </a:r>
            <a:r>
              <a:rPr lang="es-ES" err="1"/>
              <a:t>tot</a:t>
            </a:r>
            <a:r>
              <a:rPr lang="es-ES"/>
              <a:t> i que al s. XV ja </a:t>
            </a:r>
            <a:r>
              <a:rPr lang="es-ES" err="1"/>
              <a:t>vivia</a:t>
            </a:r>
            <a:r>
              <a:rPr lang="es-ES"/>
              <a:t> una </a:t>
            </a:r>
            <a:r>
              <a:rPr lang="es-ES" err="1"/>
              <a:t>certa</a:t>
            </a:r>
            <a:r>
              <a:rPr lang="es-ES"/>
              <a:t> </a:t>
            </a:r>
            <a:r>
              <a:rPr lang="es-ES" err="1"/>
              <a:t>decadència</a:t>
            </a:r>
            <a:r>
              <a:rPr lang="es-ES"/>
              <a:t>. El </a:t>
            </a:r>
            <a:r>
              <a:rPr lang="es-ES" err="1"/>
              <a:t>cavaller</a:t>
            </a:r>
            <a:r>
              <a:rPr lang="es-ES"/>
              <a:t> es </a:t>
            </a:r>
            <a:r>
              <a:rPr lang="es-ES" err="1"/>
              <a:t>dedicava</a:t>
            </a:r>
            <a:r>
              <a:rPr lang="es-ES"/>
              <a:t> a </a:t>
            </a:r>
            <a:r>
              <a:rPr lang="es-ES" err="1"/>
              <a:t>lluitar</a:t>
            </a:r>
            <a:r>
              <a:rPr lang="es-ES"/>
              <a:t> contra </a:t>
            </a:r>
            <a:r>
              <a:rPr lang="es-ES" err="1"/>
              <a:t>altres</a:t>
            </a:r>
            <a:r>
              <a:rPr lang="es-ES"/>
              <a:t> </a:t>
            </a:r>
            <a:r>
              <a:rPr lang="es-ES" err="1"/>
              <a:t>cavallers</a:t>
            </a:r>
            <a:r>
              <a:rPr lang="es-ES"/>
              <a:t> en </a:t>
            </a:r>
            <a:r>
              <a:rPr lang="es-ES" err="1"/>
              <a:t>tornejos</a:t>
            </a:r>
            <a:r>
              <a:rPr lang="es-ES"/>
              <a:t> o </a:t>
            </a:r>
            <a:r>
              <a:rPr lang="es-ES" err="1"/>
              <a:t>passos</a:t>
            </a:r>
            <a:r>
              <a:rPr lang="es-ES"/>
              <a:t> </a:t>
            </a:r>
            <a:r>
              <a:rPr lang="es-ES" err="1"/>
              <a:t>d’armes</a:t>
            </a:r>
            <a:r>
              <a:rPr lang="es-ES"/>
              <a:t> per demostrar </a:t>
            </a:r>
            <a:r>
              <a:rPr lang="es-ES" err="1"/>
              <a:t>qui</a:t>
            </a:r>
            <a:r>
              <a:rPr lang="es-ES"/>
              <a:t> era el </a:t>
            </a:r>
            <a:r>
              <a:rPr lang="es-ES" err="1"/>
              <a:t>millor</a:t>
            </a:r>
            <a:r>
              <a:rPr lang="es-ES"/>
              <a:t>. També </a:t>
            </a:r>
            <a:r>
              <a:rPr lang="es-ES" err="1"/>
              <a:t>posava</a:t>
            </a:r>
            <a:r>
              <a:rPr lang="es-ES"/>
              <a:t> la </a:t>
            </a:r>
            <a:r>
              <a:rPr lang="es-ES" err="1"/>
              <a:t>seva</a:t>
            </a:r>
            <a:r>
              <a:rPr lang="es-ES"/>
              <a:t> </a:t>
            </a:r>
            <a:r>
              <a:rPr lang="es-ES" err="1"/>
              <a:t>espasa</a:t>
            </a:r>
            <a:r>
              <a:rPr lang="es-ES"/>
              <a:t> al </a:t>
            </a:r>
            <a:r>
              <a:rPr lang="es-ES" err="1"/>
              <a:t>servei</a:t>
            </a:r>
            <a:r>
              <a:rPr lang="es-ES"/>
              <a:t> del noble feudal a </a:t>
            </a:r>
            <a:r>
              <a:rPr lang="es-ES" err="1"/>
              <a:t>qui</a:t>
            </a:r>
            <a:r>
              <a:rPr lang="es-ES"/>
              <a:t> </a:t>
            </a:r>
            <a:r>
              <a:rPr lang="es-ES" err="1"/>
              <a:t>devia</a:t>
            </a:r>
            <a:r>
              <a:rPr lang="es-ES"/>
              <a:t> </a:t>
            </a:r>
            <a:r>
              <a:rPr lang="es-ES" err="1"/>
              <a:t>vassallatge</a:t>
            </a:r>
            <a:r>
              <a:rPr lang="es-ES"/>
              <a:t> (</a:t>
            </a:r>
            <a:r>
              <a:rPr lang="es-ES" err="1"/>
              <a:t>rivalitats</a:t>
            </a:r>
            <a:r>
              <a:rPr lang="es-ES"/>
              <a:t> entre nobles, </a:t>
            </a:r>
            <a:r>
              <a:rPr lang="es-ES" err="1"/>
              <a:t>guerres</a:t>
            </a:r>
            <a:r>
              <a:rPr lang="es-ES"/>
              <a:t>, </a:t>
            </a:r>
            <a:r>
              <a:rPr lang="es-ES" err="1"/>
              <a:t>croades</a:t>
            </a:r>
            <a:r>
              <a:rPr lang="mr-IN"/>
              <a:t>…</a:t>
            </a:r>
            <a:r>
              <a:rPr lang="es-ES_tradnl"/>
              <a:t>).</a:t>
            </a:r>
          </a:p>
          <a:p>
            <a:pPr marL="457200" indent="-457200" algn="just">
              <a:buAutoNum type="arabicPeriod"/>
            </a:pPr>
            <a:r>
              <a:rPr lang="es-ES_tradnl" err="1"/>
              <a:t>L’</a:t>
            </a:r>
            <a:r>
              <a:rPr lang="es-ES_tradnl" b="1" err="1"/>
              <a:t>orde</a:t>
            </a:r>
            <a:r>
              <a:rPr lang="es-ES_tradnl" b="1"/>
              <a:t> de </a:t>
            </a:r>
            <a:r>
              <a:rPr lang="es-ES_tradnl" b="1" err="1"/>
              <a:t>cavalleria</a:t>
            </a:r>
            <a:r>
              <a:rPr lang="es-ES_tradnl" b="1"/>
              <a:t> </a:t>
            </a:r>
            <a:r>
              <a:rPr lang="es-ES_tradnl"/>
              <a:t>era </a:t>
            </a:r>
            <a:r>
              <a:rPr lang="es-ES_tradnl" err="1"/>
              <a:t>com</a:t>
            </a:r>
            <a:r>
              <a:rPr lang="es-ES_tradnl"/>
              <a:t> una </a:t>
            </a:r>
            <a:r>
              <a:rPr lang="es-ES_tradnl" err="1"/>
              <a:t>institució</a:t>
            </a:r>
            <a:r>
              <a:rPr lang="es-ES_tradnl"/>
              <a:t> que tenia les </a:t>
            </a:r>
            <a:r>
              <a:rPr lang="es-ES_tradnl" err="1"/>
              <a:t>seves</a:t>
            </a:r>
            <a:r>
              <a:rPr lang="es-ES_tradnl"/>
              <a:t> normes </a:t>
            </a:r>
            <a:r>
              <a:rPr lang="es-ES_tradnl" err="1"/>
              <a:t>molt</a:t>
            </a:r>
            <a:r>
              <a:rPr lang="es-ES_tradnl"/>
              <a:t> ben </a:t>
            </a:r>
            <a:r>
              <a:rPr lang="es-ES_tradnl" err="1"/>
              <a:t>establertes</a:t>
            </a:r>
            <a:r>
              <a:rPr lang="es-ES_tradnl"/>
              <a:t> (</a:t>
            </a:r>
            <a:r>
              <a:rPr lang="es-ES_tradnl" err="1"/>
              <a:t>recordeu</a:t>
            </a:r>
            <a:r>
              <a:rPr lang="es-ES_tradnl"/>
              <a:t> el </a:t>
            </a:r>
            <a:r>
              <a:rPr lang="es-ES_tradnl" err="1"/>
              <a:t>llibre</a:t>
            </a:r>
            <a:r>
              <a:rPr lang="es-ES_tradnl"/>
              <a:t> de </a:t>
            </a:r>
            <a:r>
              <a:rPr lang="es-ES_tradnl" err="1"/>
              <a:t>Llull</a:t>
            </a:r>
            <a:r>
              <a:rPr lang="es-ES_tradnl"/>
              <a:t>, </a:t>
            </a:r>
            <a:r>
              <a:rPr lang="es-ES_tradnl" i="1" err="1"/>
              <a:t>Llibre</a:t>
            </a:r>
            <a:r>
              <a:rPr lang="es-ES_tradnl" i="1"/>
              <a:t> de </a:t>
            </a:r>
            <a:r>
              <a:rPr lang="es-ES_tradnl" i="1" err="1"/>
              <a:t>l’orde</a:t>
            </a:r>
            <a:r>
              <a:rPr lang="es-ES_tradnl" i="1"/>
              <a:t> de </a:t>
            </a:r>
            <a:r>
              <a:rPr lang="es-ES_tradnl" i="1" err="1"/>
              <a:t>cavalleria</a:t>
            </a:r>
            <a:r>
              <a:rPr lang="es-ES_tradnl"/>
              <a:t>, un </a:t>
            </a:r>
            <a:r>
              <a:rPr lang="es-ES_tradnl" err="1"/>
              <a:t>veritable</a:t>
            </a:r>
            <a:r>
              <a:rPr lang="es-ES_tradnl"/>
              <a:t> manual del </a:t>
            </a:r>
            <a:r>
              <a:rPr lang="es-ES_tradnl" err="1"/>
              <a:t>cavaller</a:t>
            </a:r>
            <a:r>
              <a:rPr lang="es-ES_tradnl"/>
              <a:t>).</a:t>
            </a:r>
          </a:p>
          <a:p>
            <a:pPr marL="457200" indent="-457200" algn="just">
              <a:buAutoNum type="arabicPeriod"/>
            </a:pPr>
            <a:r>
              <a:rPr lang="es-ES_tradnl" err="1"/>
              <a:t>Antecedents</a:t>
            </a:r>
            <a:r>
              <a:rPr lang="es-ES_tradnl"/>
              <a:t>: </a:t>
            </a:r>
            <a:r>
              <a:rPr lang="es-ES_tradnl" err="1"/>
              <a:t>els</a:t>
            </a:r>
            <a:r>
              <a:rPr lang="es-ES_tradnl"/>
              <a:t> </a:t>
            </a:r>
            <a:r>
              <a:rPr lang="es-ES_tradnl" err="1"/>
              <a:t>relats</a:t>
            </a:r>
            <a:r>
              <a:rPr lang="es-ES_tradnl"/>
              <a:t> </a:t>
            </a:r>
            <a:r>
              <a:rPr lang="es-ES_tradnl" err="1"/>
              <a:t>orals</a:t>
            </a:r>
            <a:r>
              <a:rPr lang="es-ES_tradnl"/>
              <a:t> que </a:t>
            </a:r>
            <a:r>
              <a:rPr lang="es-ES_tradnl" err="1"/>
              <a:t>circulaven</a:t>
            </a:r>
            <a:r>
              <a:rPr lang="es-ES_tradnl"/>
              <a:t> per </a:t>
            </a:r>
            <a:r>
              <a:rPr lang="es-ES_tradnl" err="1"/>
              <a:t>tot</a:t>
            </a:r>
            <a:r>
              <a:rPr lang="es-ES_tradnl"/>
              <a:t> Europa </a:t>
            </a:r>
            <a:r>
              <a:rPr lang="es-ES_tradnl" err="1"/>
              <a:t>explicant</a:t>
            </a:r>
            <a:r>
              <a:rPr lang="es-ES_tradnl"/>
              <a:t> </a:t>
            </a:r>
            <a:r>
              <a:rPr lang="es-ES_tradnl" err="1"/>
              <a:t>els</a:t>
            </a:r>
            <a:r>
              <a:rPr lang="es-ES_tradnl"/>
              <a:t> </a:t>
            </a:r>
            <a:r>
              <a:rPr lang="es-ES_tradnl" err="1"/>
              <a:t>fets</a:t>
            </a:r>
            <a:r>
              <a:rPr lang="es-ES_tradnl"/>
              <a:t> de </a:t>
            </a:r>
            <a:r>
              <a:rPr lang="es-ES_tradnl" err="1"/>
              <a:t>cavallers</a:t>
            </a:r>
            <a:r>
              <a:rPr lang="es-ES_tradnl"/>
              <a:t> </a:t>
            </a:r>
            <a:r>
              <a:rPr lang="es-ES_tradnl" err="1"/>
              <a:t>reals</a:t>
            </a:r>
            <a:r>
              <a:rPr lang="es-ES_tradnl"/>
              <a:t>; </a:t>
            </a:r>
            <a:r>
              <a:rPr lang="es-ES_tradnl" err="1"/>
              <a:t>els</a:t>
            </a:r>
            <a:r>
              <a:rPr lang="es-ES_tradnl"/>
              <a:t> </a:t>
            </a:r>
            <a:r>
              <a:rPr lang="es-ES_tradnl" err="1"/>
              <a:t>poemes</a:t>
            </a:r>
            <a:r>
              <a:rPr lang="es-ES_tradnl"/>
              <a:t> </a:t>
            </a:r>
            <a:r>
              <a:rPr lang="es-ES_tradnl" err="1"/>
              <a:t>èpics</a:t>
            </a:r>
            <a:r>
              <a:rPr lang="es-ES_tradnl"/>
              <a:t> </a:t>
            </a:r>
            <a:r>
              <a:rPr lang="es-ES_tradnl" err="1"/>
              <a:t>grecs</a:t>
            </a:r>
            <a:r>
              <a:rPr lang="es-ES_tradnl"/>
              <a:t> i </a:t>
            </a:r>
            <a:r>
              <a:rPr lang="es-ES_tradnl" err="1"/>
              <a:t>llatins</a:t>
            </a:r>
            <a:r>
              <a:rPr lang="es-ES_tradnl"/>
              <a:t> </a:t>
            </a:r>
            <a:r>
              <a:rPr lang="es-ES_tradnl" err="1"/>
              <a:t>d’antics</a:t>
            </a:r>
            <a:r>
              <a:rPr lang="es-ES_tradnl"/>
              <a:t> </a:t>
            </a:r>
            <a:r>
              <a:rPr lang="es-ES_tradnl" err="1"/>
              <a:t>herois</a:t>
            </a:r>
            <a:r>
              <a:rPr lang="es-ES_tradnl"/>
              <a:t> i </a:t>
            </a:r>
            <a:r>
              <a:rPr lang="es-ES_tradnl" err="1"/>
              <a:t>l’anomenada</a:t>
            </a:r>
            <a:r>
              <a:rPr lang="es-ES_tradnl"/>
              <a:t> </a:t>
            </a:r>
            <a:r>
              <a:rPr lang="es-ES_tradnl" err="1"/>
              <a:t>matèria</a:t>
            </a:r>
            <a:r>
              <a:rPr lang="es-ES_tradnl"/>
              <a:t> de </a:t>
            </a:r>
            <a:r>
              <a:rPr lang="es-ES_tradnl" err="1"/>
              <a:t>Bretanya,cicle</a:t>
            </a:r>
            <a:r>
              <a:rPr lang="es-ES_tradnl"/>
              <a:t> de </a:t>
            </a:r>
            <a:r>
              <a:rPr lang="es-ES_tradnl" err="1"/>
              <a:t>novel.les</a:t>
            </a:r>
            <a:r>
              <a:rPr lang="es-ES_tradnl"/>
              <a:t> que formen </a:t>
            </a:r>
            <a:r>
              <a:rPr lang="es-ES_tradnl" err="1"/>
              <a:t>part</a:t>
            </a:r>
            <a:r>
              <a:rPr lang="es-ES_tradnl"/>
              <a:t> del cicle </a:t>
            </a:r>
            <a:r>
              <a:rPr lang="es-ES_tradnl" err="1"/>
              <a:t>artúric</a:t>
            </a:r>
            <a:r>
              <a:rPr lang="es-ES_tradnl"/>
              <a:t> (el </a:t>
            </a:r>
            <a:r>
              <a:rPr lang="es-ES_tradnl" err="1"/>
              <a:t>rei</a:t>
            </a:r>
            <a:r>
              <a:rPr lang="es-ES_tradnl"/>
              <a:t> </a:t>
            </a:r>
            <a:r>
              <a:rPr lang="es-ES_tradnl" err="1"/>
              <a:t>Artús</a:t>
            </a:r>
            <a:r>
              <a:rPr lang="es-ES_tradnl"/>
              <a:t>, la reina Ginebra, </a:t>
            </a:r>
            <a:r>
              <a:rPr lang="es-ES_tradnl" err="1"/>
              <a:t>Lancelot</a:t>
            </a:r>
            <a:r>
              <a:rPr lang="es-ES_tradnl"/>
              <a:t>, </a:t>
            </a:r>
            <a:r>
              <a:rPr lang="es-ES_tradnl" err="1"/>
              <a:t>Merlí</a:t>
            </a:r>
            <a:r>
              <a:rPr lang="mr-IN"/>
              <a:t>…</a:t>
            </a:r>
            <a:r>
              <a:rPr lang="es-ES_tradnl"/>
              <a:t>)</a:t>
            </a:r>
          </a:p>
          <a:p>
            <a:pPr marL="457200" indent="-457200" algn="just">
              <a:buAutoNum type="arabicPeriod"/>
            </a:pPr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7096643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es-ES"/>
              <a:t>5. La </a:t>
            </a:r>
            <a:r>
              <a:rPr lang="es-ES" err="1"/>
              <a:t>novel.la</a:t>
            </a:r>
            <a:r>
              <a:rPr lang="es-ES"/>
              <a:t> </a:t>
            </a:r>
            <a:r>
              <a:rPr lang="es-ES" err="1"/>
              <a:t>cavalleresca</a:t>
            </a:r>
            <a:r>
              <a:rPr lang="es-ES"/>
              <a:t> catalana es </a:t>
            </a:r>
            <a:r>
              <a:rPr lang="es-ES" err="1"/>
              <a:t>compon</a:t>
            </a:r>
            <a:r>
              <a:rPr lang="es-ES"/>
              <a:t> </a:t>
            </a:r>
            <a:r>
              <a:rPr lang="es-ES" err="1"/>
              <a:t>bàsicament</a:t>
            </a:r>
            <a:r>
              <a:rPr lang="es-ES"/>
              <a:t> de 2 </a:t>
            </a:r>
            <a:r>
              <a:rPr lang="es-ES" err="1"/>
              <a:t>títols</a:t>
            </a:r>
            <a:r>
              <a:rPr lang="es-ES"/>
              <a:t> </a:t>
            </a:r>
            <a:r>
              <a:rPr lang="es-ES" err="1"/>
              <a:t>fonamentals</a:t>
            </a:r>
            <a:r>
              <a:rPr lang="es-ES"/>
              <a:t>: </a:t>
            </a:r>
          </a:p>
          <a:p>
            <a:pPr marL="0" indent="0" algn="just">
              <a:buNone/>
            </a:pPr>
            <a:r>
              <a:rPr lang="es-ES" i="1"/>
              <a:t>	</a:t>
            </a:r>
            <a:r>
              <a:rPr lang="es-ES"/>
              <a:t>a</a:t>
            </a:r>
            <a:r>
              <a:rPr lang="es-ES" i="1"/>
              <a:t>. Curial i Güelfa</a:t>
            </a:r>
            <a:r>
              <a:rPr lang="es-ES"/>
              <a:t>, </a:t>
            </a:r>
            <a:r>
              <a:rPr lang="es-ES" err="1"/>
              <a:t>d’autor</a:t>
            </a:r>
            <a:r>
              <a:rPr lang="es-ES"/>
              <a:t> </a:t>
            </a:r>
            <a:r>
              <a:rPr lang="es-ES" err="1"/>
              <a:t>anònim</a:t>
            </a:r>
            <a:endParaRPr lang="es-ES"/>
          </a:p>
          <a:p>
            <a:pPr marL="0" indent="0" algn="just">
              <a:buNone/>
            </a:pPr>
            <a:r>
              <a:rPr lang="es-ES"/>
              <a:t>	b. </a:t>
            </a:r>
            <a:r>
              <a:rPr lang="es-ES" i="1"/>
              <a:t>Tirant lo </a:t>
            </a:r>
            <a:r>
              <a:rPr lang="es-ES" i="1" err="1"/>
              <a:t>Blanc</a:t>
            </a:r>
            <a:r>
              <a:rPr lang="es-ES" i="1"/>
              <a:t> </a:t>
            </a:r>
            <a:r>
              <a:rPr lang="es-ES"/>
              <a:t>de </a:t>
            </a:r>
            <a:r>
              <a:rPr lang="es-ES" err="1"/>
              <a:t>Joanot</a:t>
            </a:r>
            <a:r>
              <a:rPr lang="es-ES"/>
              <a:t> </a:t>
            </a:r>
            <a:r>
              <a:rPr lang="es-ES" err="1"/>
              <a:t>Martorell</a:t>
            </a:r>
            <a:endParaRPr lang="es-ES"/>
          </a:p>
          <a:p>
            <a:pPr marL="0" indent="0" algn="just">
              <a:buNone/>
            </a:pPr>
            <a:r>
              <a:rPr lang="es-ES"/>
              <a:t>6. La </a:t>
            </a:r>
            <a:r>
              <a:rPr lang="es-ES" err="1"/>
              <a:t>novel.la</a:t>
            </a:r>
            <a:r>
              <a:rPr lang="es-ES"/>
              <a:t> </a:t>
            </a:r>
            <a:r>
              <a:rPr lang="es-ES" err="1"/>
              <a:t>cavalleresca</a:t>
            </a:r>
            <a:r>
              <a:rPr lang="es-ES"/>
              <a:t> catalana té </a:t>
            </a:r>
            <a:r>
              <a:rPr lang="es-ES" err="1"/>
              <a:t>com</a:t>
            </a:r>
            <a:r>
              <a:rPr lang="es-ES"/>
              <a:t> a </a:t>
            </a:r>
            <a:r>
              <a:rPr lang="es-ES" err="1"/>
              <a:t>tret</a:t>
            </a:r>
            <a:r>
              <a:rPr lang="es-ES"/>
              <a:t> </a:t>
            </a:r>
            <a:r>
              <a:rPr lang="es-ES" err="1"/>
              <a:t>destacat</a:t>
            </a:r>
            <a:r>
              <a:rPr lang="es-ES"/>
              <a:t> el </a:t>
            </a:r>
            <a:r>
              <a:rPr lang="es-ES" err="1"/>
              <a:t>seu</a:t>
            </a:r>
            <a:r>
              <a:rPr lang="es-ES"/>
              <a:t> </a:t>
            </a:r>
            <a:r>
              <a:rPr lang="es-ES" b="1" err="1"/>
              <a:t>realisme</a:t>
            </a:r>
            <a:r>
              <a:rPr lang="es-ES"/>
              <a:t> comparada </a:t>
            </a:r>
            <a:r>
              <a:rPr lang="es-ES" err="1"/>
              <a:t>amb</a:t>
            </a:r>
            <a:r>
              <a:rPr lang="es-ES"/>
              <a:t> la </a:t>
            </a:r>
            <a:r>
              <a:rPr lang="es-ES" err="1"/>
              <a:t>d’altres</a:t>
            </a:r>
            <a:r>
              <a:rPr lang="es-ES"/>
              <a:t> </a:t>
            </a:r>
            <a:r>
              <a:rPr lang="es-ES" err="1"/>
              <a:t>tradicions</a:t>
            </a:r>
            <a:r>
              <a:rPr lang="es-ES"/>
              <a:t>. No hi ha </a:t>
            </a:r>
            <a:r>
              <a:rPr lang="es-ES" err="1"/>
              <a:t>éssers</a:t>
            </a:r>
            <a:r>
              <a:rPr lang="es-ES"/>
              <a:t> </a:t>
            </a:r>
            <a:r>
              <a:rPr lang="es-ES" err="1"/>
              <a:t>fantàstics</a:t>
            </a:r>
            <a:r>
              <a:rPr lang="es-ES"/>
              <a:t> (</a:t>
            </a:r>
            <a:r>
              <a:rPr lang="es-ES" err="1"/>
              <a:t>dracs</a:t>
            </a:r>
            <a:r>
              <a:rPr lang="es-ES"/>
              <a:t>, </a:t>
            </a:r>
            <a:r>
              <a:rPr lang="es-ES" err="1"/>
              <a:t>mags</a:t>
            </a:r>
            <a:r>
              <a:rPr lang="mr-IN"/>
              <a:t>…</a:t>
            </a:r>
            <a:r>
              <a:rPr lang="es-ES_tradnl"/>
              <a:t>) </a:t>
            </a:r>
            <a:r>
              <a:rPr lang="es-ES"/>
              <a:t> i </a:t>
            </a:r>
            <a:r>
              <a:rPr lang="es-ES" err="1"/>
              <a:t>els</a:t>
            </a:r>
            <a:r>
              <a:rPr lang="es-ES"/>
              <a:t> </a:t>
            </a:r>
            <a:r>
              <a:rPr lang="es-ES" err="1"/>
              <a:t>personatges</a:t>
            </a:r>
            <a:r>
              <a:rPr lang="es-ES"/>
              <a:t> </a:t>
            </a:r>
            <a:r>
              <a:rPr lang="es-ES" err="1"/>
              <a:t>són</a:t>
            </a:r>
            <a:r>
              <a:rPr lang="es-ES"/>
              <a:t> </a:t>
            </a:r>
            <a:r>
              <a:rPr lang="es-ES" err="1"/>
              <a:t>més</a:t>
            </a:r>
            <a:r>
              <a:rPr lang="es-ES"/>
              <a:t> </a:t>
            </a:r>
            <a:r>
              <a:rPr lang="es-ES" err="1"/>
              <a:t>humans</a:t>
            </a:r>
            <a:r>
              <a:rPr lang="es-ES"/>
              <a:t>, </a:t>
            </a:r>
            <a:r>
              <a:rPr lang="es-ES" err="1"/>
              <a:t>més</a:t>
            </a:r>
            <a:r>
              <a:rPr lang="es-ES"/>
              <a:t> de </a:t>
            </a:r>
            <a:r>
              <a:rPr lang="es-ES" err="1"/>
              <a:t>carn</a:t>
            </a:r>
            <a:r>
              <a:rPr lang="es-ES"/>
              <a:t> i </a:t>
            </a:r>
            <a:r>
              <a:rPr lang="es-ES" err="1"/>
              <a:t>ossos</a:t>
            </a:r>
            <a:r>
              <a:rPr lang="es-ES"/>
              <a:t>.</a:t>
            </a:r>
            <a:endParaRPr lang="es-ES" i="1"/>
          </a:p>
        </p:txBody>
      </p:sp>
    </p:spTree>
    <p:extLst>
      <p:ext uri="{BB962C8B-B14F-4D97-AF65-F5344CB8AC3E}">
        <p14:creationId xmlns:p14="http://schemas.microsoft.com/office/powerpoint/2010/main" val="303938662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i="1"/>
              <a:t>Tirant lo </a:t>
            </a:r>
            <a:r>
              <a:rPr lang="es-ES" i="1" err="1"/>
              <a:t>Blanc</a:t>
            </a:r>
            <a:r>
              <a:rPr lang="es-ES" i="1"/>
              <a:t> </a:t>
            </a:r>
            <a:r>
              <a:rPr lang="es-ES"/>
              <a:t>de </a:t>
            </a:r>
            <a:r>
              <a:rPr lang="es-ES" err="1"/>
              <a:t>Joanot</a:t>
            </a:r>
            <a:r>
              <a:rPr lang="es-ES"/>
              <a:t> </a:t>
            </a:r>
            <a:r>
              <a:rPr lang="es-ES" err="1"/>
              <a:t>Martorell</a:t>
            </a:r>
            <a:endParaRPr lang="es-ES" i="1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05326" y="2133601"/>
            <a:ext cx="8133348" cy="4363452"/>
          </a:xfrm>
        </p:spPr>
        <p:txBody>
          <a:bodyPr>
            <a:normAutofit fontScale="85000" lnSpcReduction="20000"/>
          </a:bodyPr>
          <a:lstStyle/>
          <a:p>
            <a:pPr marL="0" indent="0" algn="just">
              <a:buNone/>
            </a:pPr>
            <a:r>
              <a:rPr lang="es-ES"/>
              <a:t>1. </a:t>
            </a:r>
            <a:r>
              <a:rPr lang="es-ES" i="1"/>
              <a:t>Tirant lo </a:t>
            </a:r>
            <a:r>
              <a:rPr lang="es-ES" i="1" err="1"/>
              <a:t>Blanc</a:t>
            </a:r>
            <a:r>
              <a:rPr lang="es-ES" i="1"/>
              <a:t> </a:t>
            </a:r>
            <a:r>
              <a:rPr lang="es-ES"/>
              <a:t>va ser </a:t>
            </a:r>
            <a:r>
              <a:rPr lang="es-ES" err="1"/>
              <a:t>escrit</a:t>
            </a:r>
            <a:r>
              <a:rPr lang="es-ES"/>
              <a:t> per </a:t>
            </a:r>
            <a:r>
              <a:rPr lang="es-ES" err="1"/>
              <a:t>Joanot</a:t>
            </a:r>
            <a:r>
              <a:rPr lang="es-ES"/>
              <a:t> </a:t>
            </a:r>
            <a:r>
              <a:rPr lang="es-ES" err="1"/>
              <a:t>Martorell</a:t>
            </a:r>
            <a:r>
              <a:rPr lang="es-ES"/>
              <a:t> (1410-1468), un </a:t>
            </a:r>
            <a:r>
              <a:rPr lang="es-ES" err="1"/>
              <a:t>cavaller</a:t>
            </a:r>
            <a:r>
              <a:rPr lang="es-ES"/>
              <a:t> </a:t>
            </a:r>
            <a:r>
              <a:rPr lang="es-ES" err="1"/>
              <a:t>valencià</a:t>
            </a:r>
            <a:r>
              <a:rPr lang="es-ES"/>
              <a:t> de </a:t>
            </a:r>
            <a:r>
              <a:rPr lang="es-ES" err="1"/>
              <a:t>Gandia</a:t>
            </a:r>
            <a:r>
              <a:rPr lang="es-ES"/>
              <a:t>, entre </a:t>
            </a:r>
            <a:r>
              <a:rPr lang="es-ES" err="1"/>
              <a:t>els</a:t>
            </a:r>
            <a:r>
              <a:rPr lang="es-ES"/>
              <a:t> </a:t>
            </a:r>
            <a:r>
              <a:rPr lang="es-ES" err="1"/>
              <a:t>anys</a:t>
            </a:r>
            <a:r>
              <a:rPr lang="es-ES"/>
              <a:t> 1460 i 1464. La </a:t>
            </a:r>
            <a:r>
              <a:rPr lang="es-ES" err="1"/>
              <a:t>novel.la</a:t>
            </a:r>
            <a:r>
              <a:rPr lang="es-ES"/>
              <a:t> va ser publicada el 1490 a </a:t>
            </a:r>
            <a:r>
              <a:rPr lang="es-ES" err="1"/>
              <a:t>València</a:t>
            </a:r>
            <a:r>
              <a:rPr lang="es-ES"/>
              <a:t> i es considera una de les </a:t>
            </a:r>
            <a:r>
              <a:rPr lang="es-ES" err="1"/>
              <a:t>primeres</a:t>
            </a:r>
            <a:r>
              <a:rPr lang="es-ES"/>
              <a:t> </a:t>
            </a:r>
            <a:r>
              <a:rPr lang="es-ES" err="1"/>
              <a:t>grans</a:t>
            </a:r>
            <a:r>
              <a:rPr lang="es-ES"/>
              <a:t> </a:t>
            </a:r>
            <a:r>
              <a:rPr lang="es-ES" err="1"/>
              <a:t>novel.les</a:t>
            </a:r>
            <a:r>
              <a:rPr lang="es-ES"/>
              <a:t> </a:t>
            </a:r>
            <a:r>
              <a:rPr lang="es-ES" err="1"/>
              <a:t>modernes</a:t>
            </a:r>
            <a:r>
              <a:rPr lang="es-ES"/>
              <a:t>.</a:t>
            </a:r>
          </a:p>
          <a:p>
            <a:pPr marL="0" indent="0" algn="just">
              <a:buNone/>
            </a:pPr>
            <a:r>
              <a:rPr lang="es-ES"/>
              <a:t>2. La </a:t>
            </a:r>
            <a:r>
              <a:rPr lang="es-ES" err="1"/>
              <a:t>novel.la</a:t>
            </a:r>
            <a:r>
              <a:rPr lang="es-ES"/>
              <a:t> de </a:t>
            </a:r>
            <a:r>
              <a:rPr lang="es-ES" err="1"/>
              <a:t>Martorell</a:t>
            </a:r>
            <a:r>
              <a:rPr lang="es-ES"/>
              <a:t> </a:t>
            </a:r>
            <a:r>
              <a:rPr lang="es-ES" err="1"/>
              <a:t>està</a:t>
            </a:r>
            <a:r>
              <a:rPr lang="es-ES"/>
              <a:t> dividida en </a:t>
            </a:r>
            <a:r>
              <a:rPr lang="es-ES" err="1"/>
              <a:t>capítols</a:t>
            </a:r>
            <a:r>
              <a:rPr lang="es-ES"/>
              <a:t> </a:t>
            </a:r>
            <a:r>
              <a:rPr lang="es-ES" err="1"/>
              <a:t>establerts</a:t>
            </a:r>
            <a:r>
              <a:rPr lang="es-ES"/>
              <a:t> per </a:t>
            </a:r>
            <a:r>
              <a:rPr lang="es-ES" err="1"/>
              <a:t>l’editor</a:t>
            </a:r>
            <a:r>
              <a:rPr lang="es-ES"/>
              <a:t> i </a:t>
            </a:r>
            <a:r>
              <a:rPr lang="es-ES" err="1"/>
              <a:t>els</a:t>
            </a:r>
            <a:r>
              <a:rPr lang="es-ES"/>
              <a:t> estudiosos la </a:t>
            </a:r>
            <a:r>
              <a:rPr lang="es-ES" err="1"/>
              <a:t>divideixen</a:t>
            </a:r>
            <a:r>
              <a:rPr lang="es-ES"/>
              <a:t> en cinc </a:t>
            </a:r>
            <a:r>
              <a:rPr lang="es-ES" err="1"/>
              <a:t>parts</a:t>
            </a:r>
            <a:r>
              <a:rPr lang="es-ES"/>
              <a:t> no </a:t>
            </a:r>
            <a:r>
              <a:rPr lang="es-ES" err="1"/>
              <a:t>oficials</a:t>
            </a:r>
            <a:r>
              <a:rPr lang="es-ES"/>
              <a:t> </a:t>
            </a:r>
            <a:r>
              <a:rPr lang="es-ES" err="1"/>
              <a:t>seguint</a:t>
            </a:r>
            <a:r>
              <a:rPr lang="es-ES"/>
              <a:t> el </a:t>
            </a:r>
            <a:r>
              <a:rPr lang="es-ES" err="1"/>
              <a:t>criteri</a:t>
            </a:r>
            <a:r>
              <a:rPr lang="es-ES"/>
              <a:t> </a:t>
            </a:r>
            <a:r>
              <a:rPr lang="es-ES" err="1"/>
              <a:t>geogràfic</a:t>
            </a:r>
            <a:r>
              <a:rPr lang="es-ES"/>
              <a:t> </a:t>
            </a:r>
            <a:r>
              <a:rPr lang="es-ES" err="1"/>
              <a:t>on</a:t>
            </a:r>
            <a:r>
              <a:rPr lang="es-ES"/>
              <a:t> </a:t>
            </a:r>
            <a:r>
              <a:rPr lang="es-ES" err="1"/>
              <a:t>passen</a:t>
            </a:r>
            <a:r>
              <a:rPr lang="es-ES"/>
              <a:t> les aventures del </a:t>
            </a:r>
            <a:r>
              <a:rPr lang="es-ES" err="1"/>
              <a:t>cavaller</a:t>
            </a:r>
            <a:r>
              <a:rPr lang="es-ES"/>
              <a:t> Tirant:</a:t>
            </a:r>
          </a:p>
          <a:p>
            <a:pPr marL="236538" lvl="1" indent="0" algn="just">
              <a:buNone/>
            </a:pPr>
            <a:r>
              <a:rPr lang="es-ES" b="1"/>
              <a:t>a) Tirant a </a:t>
            </a:r>
            <a:r>
              <a:rPr lang="es-ES" b="1" err="1"/>
              <a:t>Anglaterra</a:t>
            </a:r>
            <a:r>
              <a:rPr lang="es-ES" b="1"/>
              <a:t>. </a:t>
            </a:r>
            <a:r>
              <a:rPr lang="es-ES"/>
              <a:t>Tirant lo </a:t>
            </a:r>
            <a:r>
              <a:rPr lang="es-ES" err="1"/>
              <a:t>Blanc</a:t>
            </a:r>
            <a:r>
              <a:rPr lang="es-ES"/>
              <a:t> </a:t>
            </a:r>
            <a:r>
              <a:rPr lang="es-ES" err="1"/>
              <a:t>és</a:t>
            </a:r>
            <a:r>
              <a:rPr lang="es-ES"/>
              <a:t> un </a:t>
            </a:r>
            <a:r>
              <a:rPr lang="es-ES" err="1"/>
              <a:t>cavaller</a:t>
            </a:r>
            <a:r>
              <a:rPr lang="es-ES"/>
              <a:t> </a:t>
            </a:r>
            <a:r>
              <a:rPr lang="es-ES" err="1"/>
              <a:t>bretó</a:t>
            </a:r>
            <a:r>
              <a:rPr lang="es-ES"/>
              <a:t> que per </a:t>
            </a:r>
            <a:r>
              <a:rPr lang="es-ES" err="1"/>
              <a:t>guanyar</a:t>
            </a:r>
            <a:r>
              <a:rPr lang="es-ES"/>
              <a:t> fama i </a:t>
            </a:r>
            <a:r>
              <a:rPr lang="es-ES" err="1"/>
              <a:t>prestigi</a:t>
            </a:r>
            <a:r>
              <a:rPr lang="es-ES"/>
              <a:t> </a:t>
            </a:r>
            <a:r>
              <a:rPr lang="es-ES" err="1"/>
              <a:t>viatja</a:t>
            </a:r>
            <a:r>
              <a:rPr lang="es-ES"/>
              <a:t> a ”la </a:t>
            </a:r>
            <a:r>
              <a:rPr lang="es-ES" err="1"/>
              <a:t>delitosa</a:t>
            </a:r>
            <a:r>
              <a:rPr lang="es-ES"/>
              <a:t> e </a:t>
            </a:r>
            <a:r>
              <a:rPr lang="es-ES" err="1"/>
              <a:t>fèrtil</a:t>
            </a:r>
            <a:r>
              <a:rPr lang="es-ES"/>
              <a:t> illa </a:t>
            </a:r>
            <a:r>
              <a:rPr lang="es-ES" err="1"/>
              <a:t>d’Anglaterra</a:t>
            </a:r>
            <a:r>
              <a:rPr lang="es-ES"/>
              <a:t>” per participar en </a:t>
            </a:r>
            <a:r>
              <a:rPr lang="es-ES" err="1"/>
              <a:t>els</a:t>
            </a:r>
            <a:r>
              <a:rPr lang="es-ES"/>
              <a:t> </a:t>
            </a:r>
            <a:r>
              <a:rPr lang="es-ES" err="1"/>
              <a:t>tornejos</a:t>
            </a:r>
            <a:r>
              <a:rPr lang="es-ES"/>
              <a:t> que </a:t>
            </a:r>
            <a:r>
              <a:rPr lang="es-ES" err="1"/>
              <a:t>s’han</a:t>
            </a:r>
            <a:r>
              <a:rPr lang="es-ES"/>
              <a:t> de celebrar </a:t>
            </a:r>
            <a:r>
              <a:rPr lang="es-ES" err="1"/>
              <a:t>amb</a:t>
            </a:r>
            <a:r>
              <a:rPr lang="es-ES"/>
              <a:t> </a:t>
            </a:r>
            <a:r>
              <a:rPr lang="es-ES" err="1"/>
              <a:t>motiu</a:t>
            </a:r>
            <a:r>
              <a:rPr lang="es-ES"/>
              <a:t> de les </a:t>
            </a:r>
            <a:r>
              <a:rPr lang="es-ES" err="1"/>
              <a:t>noces</a:t>
            </a:r>
            <a:r>
              <a:rPr lang="es-ES"/>
              <a:t> de la </a:t>
            </a:r>
            <a:r>
              <a:rPr lang="es-ES" err="1"/>
              <a:t>filla</a:t>
            </a:r>
            <a:r>
              <a:rPr lang="es-ES"/>
              <a:t> del </a:t>
            </a:r>
            <a:r>
              <a:rPr lang="es-ES" err="1"/>
              <a:t>rei</a:t>
            </a:r>
            <a:r>
              <a:rPr lang="es-ES"/>
              <a:t> </a:t>
            </a:r>
            <a:r>
              <a:rPr lang="es-ES" err="1"/>
              <a:t>d’Anglaterra</a:t>
            </a:r>
            <a:r>
              <a:rPr lang="es-ES"/>
              <a:t>. </a:t>
            </a:r>
            <a:r>
              <a:rPr lang="es-ES" err="1"/>
              <a:t>Pel</a:t>
            </a:r>
            <a:r>
              <a:rPr lang="es-ES"/>
              <a:t> </a:t>
            </a:r>
            <a:r>
              <a:rPr lang="es-ES" err="1"/>
              <a:t>camí</a:t>
            </a:r>
            <a:r>
              <a:rPr lang="es-ES"/>
              <a:t> </a:t>
            </a:r>
            <a:r>
              <a:rPr lang="es-ES" err="1"/>
              <a:t>s’adorm</a:t>
            </a:r>
            <a:r>
              <a:rPr lang="es-ES"/>
              <a:t> </a:t>
            </a:r>
            <a:r>
              <a:rPr lang="es-ES" err="1"/>
              <a:t>damunt</a:t>
            </a:r>
            <a:r>
              <a:rPr lang="es-ES"/>
              <a:t> del </a:t>
            </a:r>
            <a:r>
              <a:rPr lang="es-ES" err="1"/>
              <a:t>cavall</a:t>
            </a:r>
            <a:r>
              <a:rPr lang="es-ES"/>
              <a:t> i </a:t>
            </a:r>
            <a:r>
              <a:rPr lang="es-ES" err="1"/>
              <a:t>quan</a:t>
            </a:r>
            <a:r>
              <a:rPr lang="es-ES"/>
              <a:t> es </a:t>
            </a:r>
            <a:r>
              <a:rPr lang="es-ES" err="1"/>
              <a:t>desperta</a:t>
            </a:r>
            <a:r>
              <a:rPr lang="es-ES"/>
              <a:t> es </a:t>
            </a:r>
            <a:r>
              <a:rPr lang="es-ES" err="1"/>
              <a:t>troba</a:t>
            </a:r>
            <a:r>
              <a:rPr lang="es-ES"/>
              <a:t> </a:t>
            </a:r>
            <a:r>
              <a:rPr lang="es-ES" err="1"/>
              <a:t>amb</a:t>
            </a:r>
            <a:r>
              <a:rPr lang="es-ES"/>
              <a:t> un </a:t>
            </a:r>
            <a:r>
              <a:rPr lang="es-ES" err="1"/>
              <a:t>ermità</a:t>
            </a:r>
            <a:r>
              <a:rPr lang="es-ES"/>
              <a:t> que resulta ser el noble Guillem de </a:t>
            </a:r>
            <a:r>
              <a:rPr lang="es-ES" err="1"/>
              <a:t>Varoic</a:t>
            </a:r>
            <a:r>
              <a:rPr lang="es-ES"/>
              <a:t>. </a:t>
            </a:r>
            <a:r>
              <a:rPr lang="es-ES" err="1"/>
              <a:t>Aquest</a:t>
            </a:r>
            <a:r>
              <a:rPr lang="es-ES"/>
              <a:t> li explica la </a:t>
            </a:r>
            <a:r>
              <a:rPr lang="es-ES" err="1"/>
              <a:t>seva</a:t>
            </a:r>
            <a:r>
              <a:rPr lang="es-ES"/>
              <a:t> </a:t>
            </a:r>
            <a:r>
              <a:rPr lang="es-ES" err="1"/>
              <a:t>història</a:t>
            </a:r>
            <a:r>
              <a:rPr lang="es-ES"/>
              <a:t>. Tirant </a:t>
            </a:r>
            <a:r>
              <a:rPr lang="es-ES" err="1"/>
              <a:t>s’acomiada</a:t>
            </a:r>
            <a:r>
              <a:rPr lang="es-ES"/>
              <a:t> de </a:t>
            </a:r>
            <a:r>
              <a:rPr lang="es-ES" err="1"/>
              <a:t>l’ermità</a:t>
            </a:r>
            <a:r>
              <a:rPr lang="es-ES"/>
              <a:t> i </a:t>
            </a:r>
            <a:r>
              <a:rPr lang="es-ES" err="1"/>
              <a:t>segueix</a:t>
            </a:r>
            <a:r>
              <a:rPr lang="es-ES"/>
              <a:t> </a:t>
            </a:r>
            <a:r>
              <a:rPr lang="es-ES" err="1"/>
              <a:t>camí</a:t>
            </a:r>
            <a:r>
              <a:rPr lang="es-ES"/>
              <a:t> </a:t>
            </a:r>
            <a:r>
              <a:rPr lang="es-ES" err="1"/>
              <a:t>cap</a:t>
            </a:r>
            <a:r>
              <a:rPr lang="es-ES"/>
              <a:t> a la </a:t>
            </a:r>
            <a:r>
              <a:rPr lang="es-ES" err="1"/>
              <a:t>cort</a:t>
            </a:r>
            <a:r>
              <a:rPr lang="es-ES"/>
              <a:t> </a:t>
            </a:r>
            <a:r>
              <a:rPr lang="es-ES" err="1"/>
              <a:t>anglesa</a:t>
            </a:r>
            <a:r>
              <a:rPr lang="es-ES"/>
              <a:t>. De tornada, Tirant i </a:t>
            </a:r>
            <a:r>
              <a:rPr lang="es-ES" err="1"/>
              <a:t>els</a:t>
            </a:r>
            <a:r>
              <a:rPr lang="es-ES"/>
              <a:t> </a:t>
            </a:r>
            <a:r>
              <a:rPr lang="es-ES" err="1"/>
              <a:t>seus</a:t>
            </a:r>
            <a:r>
              <a:rPr lang="es-ES"/>
              <a:t> </a:t>
            </a:r>
            <a:r>
              <a:rPr lang="es-ES" err="1"/>
              <a:t>companys</a:t>
            </a:r>
            <a:r>
              <a:rPr lang="es-ES"/>
              <a:t> </a:t>
            </a:r>
            <a:r>
              <a:rPr lang="es-ES" err="1"/>
              <a:t>passen</a:t>
            </a:r>
            <a:r>
              <a:rPr lang="es-ES"/>
              <a:t> a </a:t>
            </a:r>
            <a:r>
              <a:rPr lang="es-ES" err="1"/>
              <a:t>veure</a:t>
            </a:r>
            <a:r>
              <a:rPr lang="es-ES"/>
              <a:t> </a:t>
            </a:r>
            <a:r>
              <a:rPr lang="es-ES" err="1"/>
              <a:t>l’ermità</a:t>
            </a:r>
            <a:r>
              <a:rPr lang="es-ES"/>
              <a:t> i, en un </a:t>
            </a:r>
            <a:r>
              <a:rPr lang="es-ES" err="1"/>
              <a:t>modern</a:t>
            </a:r>
            <a:r>
              <a:rPr lang="es-ES"/>
              <a:t> </a:t>
            </a:r>
            <a:r>
              <a:rPr lang="es-ES" i="1"/>
              <a:t>flashback</a:t>
            </a:r>
            <a:r>
              <a:rPr lang="es-ES"/>
              <a:t>, li expliquen les </a:t>
            </a:r>
            <a:r>
              <a:rPr lang="es-ES" err="1"/>
              <a:t>proeses</a:t>
            </a:r>
            <a:r>
              <a:rPr lang="es-ES"/>
              <a:t> que han </a:t>
            </a:r>
            <a:r>
              <a:rPr lang="es-ES" err="1"/>
              <a:t>fet</a:t>
            </a:r>
            <a:r>
              <a:rPr lang="es-ES"/>
              <a:t> que Tirant </a:t>
            </a:r>
            <a:r>
              <a:rPr lang="es-ES" err="1"/>
              <a:t>hagi</a:t>
            </a:r>
            <a:r>
              <a:rPr lang="es-ES"/>
              <a:t> </a:t>
            </a:r>
            <a:r>
              <a:rPr lang="es-ES" err="1"/>
              <a:t>estat</a:t>
            </a:r>
            <a:r>
              <a:rPr lang="es-ES"/>
              <a:t> </a:t>
            </a:r>
            <a:r>
              <a:rPr lang="es-ES" err="1"/>
              <a:t>considerat</a:t>
            </a:r>
            <a:r>
              <a:rPr lang="es-ES"/>
              <a:t> el </a:t>
            </a:r>
            <a:r>
              <a:rPr lang="es-ES" err="1"/>
              <a:t>millor</a:t>
            </a:r>
            <a:r>
              <a:rPr lang="es-ES"/>
              <a:t> </a:t>
            </a:r>
            <a:r>
              <a:rPr lang="es-ES" err="1"/>
              <a:t>cavaller</a:t>
            </a:r>
            <a:r>
              <a:rPr lang="es-ES"/>
              <a:t> de les </a:t>
            </a:r>
            <a:r>
              <a:rPr lang="es-ES" err="1"/>
              <a:t>festes</a:t>
            </a:r>
            <a:r>
              <a:rPr lang="es-ES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11340711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0D7E876-D51F-8B4B-A67B-D24B7B92BE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359CC55-F7D5-C943-8963-42C8AB1B14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4853" y="1852862"/>
            <a:ext cx="8337884" cy="4760980"/>
          </a:xfrm>
        </p:spPr>
        <p:txBody>
          <a:bodyPr>
            <a:normAutofit fontScale="77500" lnSpcReduction="20000"/>
          </a:bodyPr>
          <a:lstStyle/>
          <a:p>
            <a:pPr marL="236538" lvl="1" indent="0" algn="just">
              <a:buNone/>
            </a:pPr>
            <a:r>
              <a:rPr lang="es-ES" b="1"/>
              <a:t>b) Tirant a </a:t>
            </a:r>
            <a:r>
              <a:rPr lang="es-ES" b="1" err="1"/>
              <a:t>Sicília</a:t>
            </a:r>
            <a:r>
              <a:rPr lang="es-ES" b="1"/>
              <a:t> i a </a:t>
            </a:r>
            <a:r>
              <a:rPr lang="es-ES" b="1" err="1"/>
              <a:t>Rodes</a:t>
            </a:r>
            <a:r>
              <a:rPr lang="es-ES" b="1"/>
              <a:t>. </a:t>
            </a:r>
            <a:r>
              <a:rPr lang="es-ES"/>
              <a:t>Tirant </a:t>
            </a:r>
            <a:r>
              <a:rPr lang="es-ES" err="1"/>
              <a:t>viatja</a:t>
            </a:r>
            <a:r>
              <a:rPr lang="es-ES"/>
              <a:t> </a:t>
            </a:r>
            <a:r>
              <a:rPr lang="es-ES" err="1"/>
              <a:t>amb</a:t>
            </a:r>
            <a:r>
              <a:rPr lang="es-ES"/>
              <a:t> el </a:t>
            </a:r>
            <a:r>
              <a:rPr lang="es-ES" err="1"/>
              <a:t>príncep</a:t>
            </a:r>
            <a:r>
              <a:rPr lang="es-ES"/>
              <a:t> </a:t>
            </a:r>
            <a:r>
              <a:rPr lang="es-ES" err="1"/>
              <a:t>Felip</a:t>
            </a:r>
            <a:r>
              <a:rPr lang="es-ES"/>
              <a:t> a la </a:t>
            </a:r>
            <a:r>
              <a:rPr lang="es-ES" err="1"/>
              <a:t>Mediterrània</a:t>
            </a:r>
            <a:r>
              <a:rPr lang="es-ES"/>
              <a:t>, a </a:t>
            </a:r>
            <a:r>
              <a:rPr lang="es-ES" err="1"/>
              <a:t>Sicília</a:t>
            </a:r>
            <a:r>
              <a:rPr lang="es-ES"/>
              <a:t> i </a:t>
            </a:r>
            <a:r>
              <a:rPr lang="es-ES" err="1"/>
              <a:t>Rodes</a:t>
            </a:r>
            <a:r>
              <a:rPr lang="es-ES"/>
              <a:t>, </a:t>
            </a:r>
            <a:r>
              <a:rPr lang="es-ES" err="1"/>
              <a:t>on</a:t>
            </a:r>
            <a:r>
              <a:rPr lang="es-ES"/>
              <a:t> </a:t>
            </a:r>
            <a:r>
              <a:rPr lang="es-ES" err="1"/>
              <a:t>tenen</a:t>
            </a:r>
            <a:r>
              <a:rPr lang="es-ES"/>
              <a:t> </a:t>
            </a:r>
            <a:r>
              <a:rPr lang="es-ES" err="1"/>
              <a:t>lloc</a:t>
            </a:r>
            <a:r>
              <a:rPr lang="es-ES"/>
              <a:t> unes </a:t>
            </a:r>
            <a:r>
              <a:rPr lang="es-ES" err="1"/>
              <a:t>entretingudes</a:t>
            </a:r>
            <a:r>
              <a:rPr lang="es-ES"/>
              <a:t> aventures que acaben </a:t>
            </a:r>
            <a:r>
              <a:rPr lang="es-ES" err="1"/>
              <a:t>amb</a:t>
            </a:r>
            <a:r>
              <a:rPr lang="es-ES"/>
              <a:t> la boda de </a:t>
            </a:r>
            <a:r>
              <a:rPr lang="es-ES" err="1"/>
              <a:t>Felip</a:t>
            </a:r>
            <a:r>
              <a:rPr lang="es-ES"/>
              <a:t> </a:t>
            </a:r>
            <a:r>
              <a:rPr lang="es-ES" err="1"/>
              <a:t>amb</a:t>
            </a:r>
            <a:r>
              <a:rPr lang="es-ES"/>
              <a:t> la princesa </a:t>
            </a:r>
            <a:r>
              <a:rPr lang="es-ES" err="1"/>
              <a:t>Ricomana</a:t>
            </a:r>
            <a:r>
              <a:rPr lang="es-ES"/>
              <a:t>.</a:t>
            </a:r>
          </a:p>
          <a:p>
            <a:pPr marL="236538" lvl="1" indent="0" algn="just">
              <a:buNone/>
            </a:pPr>
            <a:r>
              <a:rPr lang="es-ES" b="1"/>
              <a:t>c) Tirant a </a:t>
            </a:r>
            <a:r>
              <a:rPr lang="es-ES" b="1" err="1"/>
              <a:t>l’Imper</a:t>
            </a:r>
            <a:r>
              <a:rPr lang="es-ES" b="1"/>
              <a:t> </a:t>
            </a:r>
            <a:r>
              <a:rPr lang="es-ES" b="1" err="1"/>
              <a:t>Grec</a:t>
            </a:r>
            <a:r>
              <a:rPr lang="es-ES" b="1"/>
              <a:t>. </a:t>
            </a:r>
            <a:r>
              <a:rPr lang="es-ES" err="1"/>
              <a:t>Aquesta</a:t>
            </a:r>
            <a:r>
              <a:rPr lang="es-ES"/>
              <a:t> </a:t>
            </a:r>
            <a:r>
              <a:rPr lang="es-ES" err="1"/>
              <a:t>és</a:t>
            </a:r>
            <a:r>
              <a:rPr lang="es-ES"/>
              <a:t> la </a:t>
            </a:r>
            <a:r>
              <a:rPr lang="es-ES" err="1"/>
              <a:t>part</a:t>
            </a:r>
            <a:r>
              <a:rPr lang="es-ES"/>
              <a:t> </a:t>
            </a:r>
            <a:r>
              <a:rPr lang="es-ES" err="1"/>
              <a:t>essencial</a:t>
            </a:r>
            <a:r>
              <a:rPr lang="es-ES"/>
              <a:t> de la </a:t>
            </a:r>
            <a:r>
              <a:rPr lang="es-ES" err="1"/>
              <a:t>novel.la</a:t>
            </a:r>
            <a:r>
              <a:rPr lang="es-ES"/>
              <a:t>. Tirant arriba a </a:t>
            </a:r>
            <a:r>
              <a:rPr lang="es-ES" err="1"/>
              <a:t>Constantinoble</a:t>
            </a:r>
            <a:r>
              <a:rPr lang="es-ES"/>
              <a:t> (</a:t>
            </a:r>
            <a:r>
              <a:rPr lang="es-ES" err="1"/>
              <a:t>l’actual</a:t>
            </a:r>
            <a:r>
              <a:rPr lang="es-ES"/>
              <a:t> </a:t>
            </a:r>
            <a:r>
              <a:rPr lang="es-ES" err="1"/>
              <a:t>Istanbul</a:t>
            </a:r>
            <a:r>
              <a:rPr lang="es-ES"/>
              <a:t>) per </a:t>
            </a:r>
            <a:r>
              <a:rPr lang="es-ES" err="1"/>
              <a:t>ajudar</a:t>
            </a:r>
            <a:r>
              <a:rPr lang="es-ES"/>
              <a:t> a </a:t>
            </a:r>
            <a:r>
              <a:rPr lang="es-ES" err="1"/>
              <a:t>defensar</a:t>
            </a:r>
            <a:r>
              <a:rPr lang="es-ES"/>
              <a:t> </a:t>
            </a:r>
            <a:r>
              <a:rPr lang="es-ES" err="1"/>
              <a:t>l’imperi</a:t>
            </a:r>
            <a:r>
              <a:rPr lang="es-ES"/>
              <a:t> </a:t>
            </a:r>
            <a:r>
              <a:rPr lang="es-ES" err="1"/>
              <a:t>cristià</a:t>
            </a:r>
            <a:r>
              <a:rPr lang="es-ES"/>
              <a:t>, que </a:t>
            </a:r>
            <a:r>
              <a:rPr lang="es-ES" err="1"/>
              <a:t>està</a:t>
            </a:r>
            <a:r>
              <a:rPr lang="es-ES"/>
              <a:t> a </a:t>
            </a:r>
            <a:r>
              <a:rPr lang="es-ES" err="1"/>
              <a:t>punt</a:t>
            </a:r>
            <a:r>
              <a:rPr lang="es-ES"/>
              <a:t> de </a:t>
            </a:r>
            <a:r>
              <a:rPr lang="es-ES" err="1"/>
              <a:t>caure</a:t>
            </a:r>
            <a:r>
              <a:rPr lang="es-ES"/>
              <a:t> en </a:t>
            </a:r>
            <a:r>
              <a:rPr lang="es-ES" err="1"/>
              <a:t>mans</a:t>
            </a:r>
            <a:r>
              <a:rPr lang="es-ES"/>
              <a:t> </a:t>
            </a:r>
            <a:r>
              <a:rPr lang="es-ES" err="1"/>
              <a:t>dels</a:t>
            </a:r>
            <a:r>
              <a:rPr lang="es-ES"/>
              <a:t> </a:t>
            </a:r>
            <a:r>
              <a:rPr lang="es-ES" err="1"/>
              <a:t>musulmans</a:t>
            </a:r>
            <a:r>
              <a:rPr lang="es-ES"/>
              <a:t>. Tirant aquí </a:t>
            </a:r>
            <a:r>
              <a:rPr lang="es-ES" err="1"/>
              <a:t>passa</a:t>
            </a:r>
            <a:r>
              <a:rPr lang="es-ES"/>
              <a:t> de ser un simple </a:t>
            </a:r>
            <a:r>
              <a:rPr lang="es-ES" err="1"/>
              <a:t>cavaller</a:t>
            </a:r>
            <a:r>
              <a:rPr lang="es-ES"/>
              <a:t> a ser un gran </a:t>
            </a:r>
            <a:r>
              <a:rPr lang="es-ES" err="1"/>
              <a:t>cabdill</a:t>
            </a:r>
            <a:r>
              <a:rPr lang="es-ES"/>
              <a:t> militar, ja que </a:t>
            </a:r>
            <a:r>
              <a:rPr lang="es-ES" err="1"/>
              <a:t>gràcies</a:t>
            </a:r>
            <a:r>
              <a:rPr lang="es-ES"/>
              <a:t> a </a:t>
            </a:r>
            <a:r>
              <a:rPr lang="es-ES" err="1"/>
              <a:t>ell</a:t>
            </a:r>
            <a:r>
              <a:rPr lang="es-ES"/>
              <a:t> </a:t>
            </a:r>
            <a:r>
              <a:rPr lang="es-ES" err="1"/>
              <a:t>l’Imperi</a:t>
            </a:r>
            <a:r>
              <a:rPr lang="es-ES"/>
              <a:t> se </a:t>
            </a:r>
            <a:r>
              <a:rPr lang="es-ES" err="1"/>
              <a:t>salvarà</a:t>
            </a:r>
            <a:r>
              <a:rPr lang="es-ES"/>
              <a:t>. Aquí també Tirant </a:t>
            </a:r>
            <a:r>
              <a:rPr lang="es-ES" err="1"/>
              <a:t>lliura</a:t>
            </a:r>
            <a:r>
              <a:rPr lang="es-ES"/>
              <a:t> </a:t>
            </a:r>
            <a:r>
              <a:rPr lang="es-ES" err="1"/>
              <a:t>altres</a:t>
            </a:r>
            <a:r>
              <a:rPr lang="es-ES"/>
              <a:t> </a:t>
            </a:r>
            <a:r>
              <a:rPr lang="es-ES" i="1"/>
              <a:t>batalles</a:t>
            </a:r>
            <a:r>
              <a:rPr lang="es-ES"/>
              <a:t>, </a:t>
            </a:r>
            <a:r>
              <a:rPr lang="es-ES" err="1"/>
              <a:t>aquestes</a:t>
            </a:r>
            <a:r>
              <a:rPr lang="es-ES"/>
              <a:t> per </a:t>
            </a:r>
            <a:r>
              <a:rPr lang="es-ES" err="1"/>
              <a:t>aconseguir</a:t>
            </a:r>
            <a:r>
              <a:rPr lang="es-ES"/>
              <a:t> </a:t>
            </a:r>
            <a:r>
              <a:rPr lang="es-ES" err="1"/>
              <a:t>l’amor</a:t>
            </a:r>
            <a:r>
              <a:rPr lang="es-ES"/>
              <a:t> de la princesa </a:t>
            </a:r>
            <a:r>
              <a:rPr lang="es-ES" err="1"/>
              <a:t>Carmesina</a:t>
            </a:r>
            <a:r>
              <a:rPr lang="es-ES"/>
              <a:t> de </a:t>
            </a:r>
            <a:r>
              <a:rPr lang="es-ES" err="1"/>
              <a:t>qui</a:t>
            </a:r>
            <a:r>
              <a:rPr lang="es-ES"/>
              <a:t> </a:t>
            </a:r>
            <a:r>
              <a:rPr lang="es-ES" err="1"/>
              <a:t>cau</a:t>
            </a:r>
            <a:r>
              <a:rPr lang="es-ES"/>
              <a:t> </a:t>
            </a:r>
            <a:r>
              <a:rPr lang="es-ES" err="1"/>
              <a:t>enamorat</a:t>
            </a:r>
            <a:r>
              <a:rPr lang="es-ES"/>
              <a:t> </a:t>
            </a:r>
            <a:r>
              <a:rPr lang="es-ES" err="1"/>
              <a:t>només</a:t>
            </a:r>
            <a:r>
              <a:rPr lang="es-ES"/>
              <a:t> de </a:t>
            </a:r>
            <a:r>
              <a:rPr lang="es-ES" err="1"/>
              <a:t>veure</a:t>
            </a:r>
            <a:r>
              <a:rPr lang="es-ES"/>
              <a:t>-la. </a:t>
            </a:r>
          </a:p>
          <a:p>
            <a:pPr marL="236538" lvl="1" indent="0" algn="just">
              <a:buNone/>
            </a:pPr>
            <a:r>
              <a:rPr lang="es-ES" b="1"/>
              <a:t>d) Tirant al </a:t>
            </a:r>
            <a:r>
              <a:rPr lang="es-ES" b="1" err="1"/>
              <a:t>nord</a:t>
            </a:r>
            <a:r>
              <a:rPr lang="es-ES" b="1"/>
              <a:t> </a:t>
            </a:r>
            <a:r>
              <a:rPr lang="es-ES" b="1" err="1"/>
              <a:t>d’Àfrica</a:t>
            </a:r>
            <a:r>
              <a:rPr lang="es-ES" b="1"/>
              <a:t>. </a:t>
            </a:r>
            <a:r>
              <a:rPr lang="es-ES" err="1"/>
              <a:t>Després</a:t>
            </a:r>
            <a:r>
              <a:rPr lang="es-ES"/>
              <a:t> de </a:t>
            </a:r>
            <a:r>
              <a:rPr lang="es-ES" err="1"/>
              <a:t>caure</a:t>
            </a:r>
            <a:r>
              <a:rPr lang="es-ES"/>
              <a:t> al </a:t>
            </a:r>
            <a:r>
              <a:rPr lang="es-ES" err="1"/>
              <a:t>parany</a:t>
            </a:r>
            <a:r>
              <a:rPr lang="es-ES"/>
              <a:t> de la Viuda Reposada, Tirant, </a:t>
            </a:r>
            <a:r>
              <a:rPr lang="es-ES" err="1"/>
              <a:t>molt</a:t>
            </a:r>
            <a:r>
              <a:rPr lang="es-ES"/>
              <a:t> </a:t>
            </a:r>
            <a:r>
              <a:rPr lang="es-ES" err="1"/>
              <a:t>disgustat</a:t>
            </a:r>
            <a:r>
              <a:rPr lang="es-ES"/>
              <a:t>, puja a una </a:t>
            </a:r>
            <a:r>
              <a:rPr lang="es-ES" err="1"/>
              <a:t>nau</a:t>
            </a:r>
            <a:r>
              <a:rPr lang="es-ES"/>
              <a:t> que va a </a:t>
            </a:r>
            <a:r>
              <a:rPr lang="es-ES" err="1"/>
              <a:t>combatre</a:t>
            </a:r>
            <a:r>
              <a:rPr lang="es-ES"/>
              <a:t> contra </a:t>
            </a:r>
            <a:r>
              <a:rPr lang="es-ES" err="1"/>
              <a:t>els</a:t>
            </a:r>
            <a:r>
              <a:rPr lang="es-ES"/>
              <a:t> </a:t>
            </a:r>
            <a:r>
              <a:rPr lang="es-ES" err="1"/>
              <a:t>musulmans</a:t>
            </a:r>
            <a:r>
              <a:rPr lang="es-ES"/>
              <a:t>. La </a:t>
            </a:r>
            <a:r>
              <a:rPr lang="es-ES" err="1"/>
              <a:t>nau</a:t>
            </a:r>
            <a:r>
              <a:rPr lang="es-ES"/>
              <a:t> naufraga i Tirant </a:t>
            </a:r>
            <a:r>
              <a:rPr lang="es-ES" err="1"/>
              <a:t>és</a:t>
            </a:r>
            <a:r>
              <a:rPr lang="es-ES"/>
              <a:t> </a:t>
            </a:r>
            <a:r>
              <a:rPr lang="es-ES" err="1"/>
              <a:t>recollit</a:t>
            </a:r>
            <a:r>
              <a:rPr lang="es-ES"/>
              <a:t> a les costes </a:t>
            </a:r>
            <a:r>
              <a:rPr lang="es-ES" err="1"/>
              <a:t>d’Àfrica</a:t>
            </a:r>
            <a:r>
              <a:rPr lang="es-ES"/>
              <a:t>. </a:t>
            </a:r>
            <a:r>
              <a:rPr lang="es-ES" err="1"/>
              <a:t>Allà</a:t>
            </a:r>
            <a:r>
              <a:rPr lang="es-ES"/>
              <a:t> </a:t>
            </a:r>
            <a:r>
              <a:rPr lang="es-ES" err="1"/>
              <a:t>és</a:t>
            </a:r>
            <a:r>
              <a:rPr lang="es-ES"/>
              <a:t> </a:t>
            </a:r>
            <a:r>
              <a:rPr lang="es-ES" err="1"/>
              <a:t>molt</a:t>
            </a:r>
            <a:r>
              <a:rPr lang="es-ES"/>
              <a:t> ben </a:t>
            </a:r>
            <a:r>
              <a:rPr lang="es-ES" err="1"/>
              <a:t>tractat</a:t>
            </a:r>
            <a:r>
              <a:rPr lang="es-ES"/>
              <a:t> per un </a:t>
            </a:r>
            <a:r>
              <a:rPr lang="es-ES" err="1"/>
              <a:t>cabdill</a:t>
            </a:r>
            <a:r>
              <a:rPr lang="es-ES"/>
              <a:t> </a:t>
            </a:r>
            <a:r>
              <a:rPr lang="es-ES" err="1"/>
              <a:t>musulmà</a:t>
            </a:r>
            <a:r>
              <a:rPr lang="es-ES"/>
              <a:t>. Tirant </a:t>
            </a:r>
            <a:r>
              <a:rPr lang="es-ES" err="1"/>
              <a:t>aconsegueix</a:t>
            </a:r>
            <a:r>
              <a:rPr lang="es-ES"/>
              <a:t> fama aquí també </a:t>
            </a:r>
            <a:r>
              <a:rPr lang="es-ES" err="1"/>
              <a:t>com</a:t>
            </a:r>
            <a:r>
              <a:rPr lang="es-ES"/>
              <a:t> a líder militar i </a:t>
            </a:r>
            <a:r>
              <a:rPr lang="es-ES" err="1"/>
              <a:t>aconsegueix</a:t>
            </a:r>
            <a:r>
              <a:rPr lang="es-ES"/>
              <a:t> que </a:t>
            </a:r>
            <a:r>
              <a:rPr lang="es-ES" err="1"/>
              <a:t>milers</a:t>
            </a:r>
            <a:r>
              <a:rPr lang="es-ES"/>
              <a:t> de </a:t>
            </a:r>
            <a:r>
              <a:rPr lang="es-ES" err="1"/>
              <a:t>musulmans</a:t>
            </a:r>
            <a:r>
              <a:rPr lang="es-ES"/>
              <a:t> es </a:t>
            </a:r>
            <a:r>
              <a:rPr lang="es-ES" err="1"/>
              <a:t>converteixen</a:t>
            </a:r>
            <a:r>
              <a:rPr lang="es-ES"/>
              <a:t> a la fe cristiana (el </a:t>
            </a:r>
            <a:r>
              <a:rPr lang="es-ES" err="1"/>
              <a:t>somni</a:t>
            </a:r>
            <a:r>
              <a:rPr lang="es-ES"/>
              <a:t> de </a:t>
            </a:r>
            <a:r>
              <a:rPr lang="es-ES" err="1"/>
              <a:t>Llull</a:t>
            </a:r>
            <a:r>
              <a:rPr lang="es-ES"/>
              <a:t> </a:t>
            </a:r>
            <a:r>
              <a:rPr lang="es-ES" err="1"/>
              <a:t>fet</a:t>
            </a:r>
            <a:r>
              <a:rPr lang="es-ES"/>
              <a:t> </a:t>
            </a:r>
            <a:r>
              <a:rPr lang="es-ES" err="1"/>
              <a:t>realitat</a:t>
            </a:r>
            <a:r>
              <a:rPr lang="es-ES"/>
              <a:t>!). </a:t>
            </a:r>
          </a:p>
          <a:p>
            <a:pPr marL="236538" lvl="1" indent="0" algn="just">
              <a:buNone/>
            </a:pPr>
            <a:r>
              <a:rPr lang="es-ES" b="1"/>
              <a:t>e) Tirant a </a:t>
            </a:r>
            <a:r>
              <a:rPr lang="es-ES" b="1" err="1"/>
              <a:t>l’Imperi</a:t>
            </a:r>
            <a:r>
              <a:rPr lang="es-ES" b="1"/>
              <a:t> </a:t>
            </a:r>
            <a:r>
              <a:rPr lang="es-ES" b="1" err="1"/>
              <a:t>Grec</a:t>
            </a:r>
            <a:r>
              <a:rPr lang="es-ES" b="1"/>
              <a:t> de </a:t>
            </a:r>
            <a:r>
              <a:rPr lang="es-ES" b="1" err="1"/>
              <a:t>nou</a:t>
            </a:r>
            <a:r>
              <a:rPr lang="es-ES" b="1"/>
              <a:t>. </a:t>
            </a:r>
            <a:r>
              <a:rPr lang="es-ES"/>
              <a:t>Tirant retorna a </a:t>
            </a:r>
            <a:r>
              <a:rPr lang="es-ES" err="1"/>
              <a:t>Constantinoble</a:t>
            </a:r>
            <a:r>
              <a:rPr lang="es-ES"/>
              <a:t>, es retroba </a:t>
            </a:r>
            <a:r>
              <a:rPr lang="es-ES" err="1"/>
              <a:t>amb</a:t>
            </a:r>
            <a:r>
              <a:rPr lang="es-ES"/>
              <a:t> </a:t>
            </a:r>
            <a:r>
              <a:rPr lang="es-ES" err="1"/>
              <a:t>Carmesina</a:t>
            </a:r>
            <a:r>
              <a:rPr lang="es-ES"/>
              <a:t> i </a:t>
            </a:r>
            <a:r>
              <a:rPr lang="es-ES" err="1"/>
              <a:t>s’hi</a:t>
            </a:r>
            <a:r>
              <a:rPr lang="es-ES"/>
              <a:t> casa. </a:t>
            </a:r>
            <a:r>
              <a:rPr lang="es-ES" err="1"/>
              <a:t>Tothom</a:t>
            </a:r>
            <a:r>
              <a:rPr lang="es-ES"/>
              <a:t> celebra la boda i la </a:t>
            </a:r>
            <a:r>
              <a:rPr lang="es-ES" err="1"/>
              <a:t>victòria</a:t>
            </a:r>
            <a:r>
              <a:rPr lang="es-ES"/>
              <a:t> sobre </a:t>
            </a:r>
            <a:r>
              <a:rPr lang="es-ES" err="1"/>
              <a:t>els</a:t>
            </a:r>
            <a:r>
              <a:rPr lang="es-ES"/>
              <a:t> moros. </a:t>
            </a:r>
            <a:r>
              <a:rPr lang="es-ES" err="1"/>
              <a:t>Però</a:t>
            </a:r>
            <a:r>
              <a:rPr lang="es-ES"/>
              <a:t> el cruel </a:t>
            </a:r>
            <a:r>
              <a:rPr lang="es-ES" err="1"/>
              <a:t>destí</a:t>
            </a:r>
            <a:r>
              <a:rPr lang="es-ES"/>
              <a:t> fa que, </a:t>
            </a:r>
            <a:r>
              <a:rPr lang="es-ES" err="1"/>
              <a:t>poc</a:t>
            </a:r>
            <a:r>
              <a:rPr lang="es-ES"/>
              <a:t> </a:t>
            </a:r>
            <a:r>
              <a:rPr lang="es-ES" err="1"/>
              <a:t>temps</a:t>
            </a:r>
            <a:r>
              <a:rPr lang="es-ES"/>
              <a:t> </a:t>
            </a:r>
            <a:r>
              <a:rPr lang="es-ES" err="1"/>
              <a:t>després</a:t>
            </a:r>
            <a:r>
              <a:rPr lang="es-ES"/>
              <a:t> de casar-se, Tirant </a:t>
            </a:r>
            <a:r>
              <a:rPr lang="es-ES" err="1"/>
              <a:t>mori</a:t>
            </a:r>
            <a:r>
              <a:rPr lang="es-ES"/>
              <a:t> </a:t>
            </a:r>
            <a:r>
              <a:rPr lang="es-ES" err="1"/>
              <a:t>d’una</a:t>
            </a:r>
            <a:r>
              <a:rPr lang="es-ES"/>
              <a:t> </a:t>
            </a:r>
            <a:r>
              <a:rPr lang="es-ES" err="1"/>
              <a:t>pulmonia</a:t>
            </a:r>
            <a:r>
              <a:rPr lang="es-ES"/>
              <a:t>. </a:t>
            </a:r>
            <a:r>
              <a:rPr lang="es-ES" err="1"/>
              <a:t>Carmesina</a:t>
            </a:r>
            <a:r>
              <a:rPr lang="es-ES"/>
              <a:t>, </a:t>
            </a:r>
            <a:r>
              <a:rPr lang="es-ES" err="1"/>
              <a:t>ferida</a:t>
            </a:r>
            <a:r>
              <a:rPr lang="es-ES"/>
              <a:t> </a:t>
            </a:r>
            <a:r>
              <a:rPr lang="es-ES" err="1"/>
              <a:t>pel</a:t>
            </a:r>
            <a:r>
              <a:rPr lang="es-ES"/>
              <a:t> dolor, mor de pena. </a:t>
            </a:r>
            <a:r>
              <a:rPr lang="es-ES" err="1"/>
              <a:t>L’Emperador</a:t>
            </a:r>
            <a:r>
              <a:rPr lang="es-ES"/>
              <a:t>, </a:t>
            </a:r>
            <a:r>
              <a:rPr lang="es-ES" err="1"/>
              <a:t>molt</a:t>
            </a:r>
            <a:r>
              <a:rPr lang="es-ES"/>
              <a:t> </a:t>
            </a:r>
            <a:r>
              <a:rPr lang="es-ES" err="1"/>
              <a:t>afectat</a:t>
            </a:r>
            <a:r>
              <a:rPr lang="es-ES"/>
              <a:t>, mor també. </a:t>
            </a:r>
            <a:r>
              <a:rPr lang="es-ES" err="1"/>
              <a:t>Hipòlit</a:t>
            </a:r>
            <a:r>
              <a:rPr lang="es-ES"/>
              <a:t> es casa </a:t>
            </a:r>
            <a:r>
              <a:rPr lang="es-ES" err="1"/>
              <a:t>amb</a:t>
            </a:r>
            <a:r>
              <a:rPr lang="es-ES"/>
              <a:t> </a:t>
            </a:r>
            <a:r>
              <a:rPr lang="es-ES" err="1"/>
              <a:t>l’Emperadriu</a:t>
            </a:r>
            <a:r>
              <a:rPr lang="es-ES"/>
              <a:t> i dona </a:t>
            </a:r>
            <a:r>
              <a:rPr lang="es-ES" err="1"/>
              <a:t>continuïtat</a:t>
            </a:r>
            <a:r>
              <a:rPr lang="es-ES"/>
              <a:t> a </a:t>
            </a:r>
            <a:r>
              <a:rPr lang="es-ES" err="1"/>
              <a:t>l’imperi</a:t>
            </a:r>
            <a:r>
              <a:rPr lang="es-ES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7038419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E23715E-DFF8-7647-81EB-864E13C80A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489A3A9-5269-1A4B-A925-4D43C1A446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6726" y="1748790"/>
            <a:ext cx="8558664" cy="4865052"/>
          </a:xfrm>
        </p:spPr>
        <p:txBody>
          <a:bodyPr>
            <a:normAutofit/>
          </a:bodyPr>
          <a:lstStyle/>
          <a:p>
            <a:pPr marL="236538" lvl="1" indent="0" algn="just">
              <a:buNone/>
            </a:pPr>
            <a:r>
              <a:rPr lang="es-ES"/>
              <a:t>3. </a:t>
            </a:r>
            <a:r>
              <a:rPr lang="es-ES" b="1" err="1"/>
              <a:t>Personatges</a:t>
            </a:r>
            <a:r>
              <a:rPr lang="es-ES" b="1"/>
              <a:t> </a:t>
            </a:r>
            <a:r>
              <a:rPr lang="es-ES" b="1" err="1"/>
              <a:t>principals</a:t>
            </a:r>
            <a:r>
              <a:rPr lang="es-ES" b="1"/>
              <a:t>:</a:t>
            </a:r>
          </a:p>
          <a:p>
            <a:pPr marL="922338" lvl="2" indent="-457200" algn="just">
              <a:buAutoNum type="alphaLcParenR"/>
            </a:pPr>
            <a:r>
              <a:rPr lang="es-ES" b="1"/>
              <a:t>Tirant lo </a:t>
            </a:r>
            <a:r>
              <a:rPr lang="es-ES" b="1" err="1"/>
              <a:t>Blanc</a:t>
            </a:r>
            <a:r>
              <a:rPr lang="es-ES" b="1"/>
              <a:t>. </a:t>
            </a:r>
            <a:r>
              <a:rPr lang="es-ES" err="1"/>
              <a:t>Cavaller</a:t>
            </a:r>
            <a:r>
              <a:rPr lang="es-ES"/>
              <a:t> protagonista.</a:t>
            </a:r>
          </a:p>
          <a:p>
            <a:pPr marL="922338" lvl="2" indent="-457200" algn="just">
              <a:buAutoNum type="alphaLcParenR"/>
            </a:pPr>
            <a:r>
              <a:rPr lang="es-ES" b="1"/>
              <a:t>Princesa </a:t>
            </a:r>
            <a:r>
              <a:rPr lang="es-ES" b="1" err="1"/>
              <a:t>Carmesina</a:t>
            </a:r>
            <a:r>
              <a:rPr lang="es-ES" b="1"/>
              <a:t>. </a:t>
            </a:r>
            <a:r>
              <a:rPr lang="es-ES" err="1"/>
              <a:t>Filla</a:t>
            </a:r>
            <a:r>
              <a:rPr lang="es-ES"/>
              <a:t> de </a:t>
            </a:r>
            <a:r>
              <a:rPr lang="es-ES" err="1"/>
              <a:t>l’Emperador</a:t>
            </a:r>
            <a:r>
              <a:rPr lang="es-ES"/>
              <a:t> de </a:t>
            </a:r>
            <a:r>
              <a:rPr lang="es-ES" err="1"/>
              <a:t>qui</a:t>
            </a:r>
            <a:r>
              <a:rPr lang="es-ES"/>
              <a:t> Tirant </a:t>
            </a:r>
            <a:r>
              <a:rPr lang="es-ES" err="1"/>
              <a:t>s’enamora</a:t>
            </a:r>
            <a:r>
              <a:rPr lang="es-ES"/>
              <a:t> a primer </a:t>
            </a:r>
            <a:r>
              <a:rPr lang="es-ES" err="1"/>
              <a:t>cop</a:t>
            </a:r>
            <a:r>
              <a:rPr lang="es-ES"/>
              <a:t> </a:t>
            </a:r>
            <a:r>
              <a:rPr lang="es-ES" err="1"/>
              <a:t>d’ull</a:t>
            </a:r>
            <a:r>
              <a:rPr lang="es-ES"/>
              <a:t>.</a:t>
            </a:r>
          </a:p>
          <a:p>
            <a:pPr marL="922338" lvl="2" indent="-457200" algn="just">
              <a:buAutoNum type="alphaLcParenR"/>
            </a:pPr>
            <a:r>
              <a:rPr lang="es-ES" b="1" err="1"/>
              <a:t>Plaerdemavida</a:t>
            </a:r>
            <a:r>
              <a:rPr lang="es-ES" b="1"/>
              <a:t>. </a:t>
            </a:r>
            <a:r>
              <a:rPr lang="es-ES" err="1"/>
              <a:t>Donzella</a:t>
            </a:r>
            <a:r>
              <a:rPr lang="es-ES"/>
              <a:t> amiga de la princesa que fa </a:t>
            </a:r>
            <a:r>
              <a:rPr lang="es-ES" err="1"/>
              <a:t>tot</a:t>
            </a:r>
            <a:r>
              <a:rPr lang="es-ES"/>
              <a:t> el </a:t>
            </a:r>
            <a:r>
              <a:rPr lang="es-ES" err="1"/>
              <a:t>possible</a:t>
            </a:r>
            <a:r>
              <a:rPr lang="es-ES"/>
              <a:t> </a:t>
            </a:r>
            <a:r>
              <a:rPr lang="es-ES" err="1"/>
              <a:t>perquè</a:t>
            </a:r>
            <a:r>
              <a:rPr lang="es-ES"/>
              <a:t> </a:t>
            </a:r>
            <a:r>
              <a:rPr lang="es-ES" err="1"/>
              <a:t>l’amor</a:t>
            </a:r>
            <a:r>
              <a:rPr lang="es-ES"/>
              <a:t> de Tirant </a:t>
            </a:r>
            <a:r>
              <a:rPr lang="es-ES" err="1"/>
              <a:t>tiri</a:t>
            </a:r>
            <a:r>
              <a:rPr lang="es-ES"/>
              <a:t> </a:t>
            </a:r>
            <a:r>
              <a:rPr lang="es-ES" err="1"/>
              <a:t>endavant</a:t>
            </a:r>
            <a:r>
              <a:rPr lang="es-ES"/>
              <a:t>. Alegre i vital.</a:t>
            </a:r>
          </a:p>
          <a:p>
            <a:pPr marL="922338" lvl="2" indent="-457200" algn="just">
              <a:buAutoNum type="alphaLcParenR"/>
            </a:pPr>
            <a:r>
              <a:rPr lang="es-ES" b="1"/>
              <a:t>La Viuda Reposada. </a:t>
            </a:r>
            <a:r>
              <a:rPr lang="es-ES" err="1"/>
              <a:t>Donzella</a:t>
            </a:r>
            <a:r>
              <a:rPr lang="es-ES"/>
              <a:t> que, enamorada de Tirant, fa </a:t>
            </a:r>
            <a:r>
              <a:rPr lang="es-ES" err="1"/>
              <a:t>tot</a:t>
            </a:r>
            <a:r>
              <a:rPr lang="es-ES"/>
              <a:t> el </a:t>
            </a:r>
            <a:r>
              <a:rPr lang="es-ES" err="1"/>
              <a:t>possible</a:t>
            </a:r>
            <a:r>
              <a:rPr lang="es-ES"/>
              <a:t> per </a:t>
            </a:r>
            <a:r>
              <a:rPr lang="es-ES" err="1"/>
              <a:t>torpedinar</a:t>
            </a:r>
            <a:r>
              <a:rPr lang="es-ES"/>
              <a:t> la </a:t>
            </a:r>
            <a:r>
              <a:rPr lang="es-ES" err="1"/>
              <a:t>relació</a:t>
            </a:r>
            <a:r>
              <a:rPr lang="es-ES"/>
              <a:t> de Tirant i </a:t>
            </a:r>
            <a:r>
              <a:rPr lang="es-ES" err="1"/>
              <a:t>Carmesina</a:t>
            </a:r>
            <a:r>
              <a:rPr lang="es-ES"/>
              <a:t>. </a:t>
            </a:r>
          </a:p>
          <a:p>
            <a:pPr marL="236538" lvl="1" indent="0" algn="just">
              <a:buNone/>
            </a:pPr>
            <a:r>
              <a:rPr lang="es-ES"/>
              <a:t>4. La </a:t>
            </a:r>
            <a:r>
              <a:rPr lang="es-ES" err="1"/>
              <a:t>novel.la</a:t>
            </a:r>
            <a:r>
              <a:rPr lang="es-ES"/>
              <a:t> alterna </a:t>
            </a:r>
            <a:r>
              <a:rPr lang="es-ES" err="1"/>
              <a:t>capítols</a:t>
            </a:r>
            <a:r>
              <a:rPr lang="es-ES"/>
              <a:t> de </a:t>
            </a:r>
            <a:r>
              <a:rPr lang="es-ES" err="1"/>
              <a:t>caire</a:t>
            </a:r>
            <a:r>
              <a:rPr lang="es-ES"/>
              <a:t> </a:t>
            </a:r>
            <a:r>
              <a:rPr lang="es-ES" err="1"/>
              <a:t>més</a:t>
            </a:r>
            <a:r>
              <a:rPr lang="es-ES"/>
              <a:t> </a:t>
            </a:r>
            <a:r>
              <a:rPr lang="es-ES" err="1"/>
              <a:t>bèl.lic</a:t>
            </a:r>
            <a:r>
              <a:rPr lang="es-ES"/>
              <a:t> i militar </a:t>
            </a:r>
            <a:r>
              <a:rPr lang="es-ES" err="1"/>
              <a:t>amb</a:t>
            </a:r>
            <a:r>
              <a:rPr lang="es-ES"/>
              <a:t> </a:t>
            </a:r>
            <a:r>
              <a:rPr lang="es-ES" err="1"/>
              <a:t>d’altres</a:t>
            </a:r>
            <a:r>
              <a:rPr lang="es-ES"/>
              <a:t> de </a:t>
            </a:r>
            <a:r>
              <a:rPr lang="es-ES" err="1"/>
              <a:t>caràcter</a:t>
            </a:r>
            <a:r>
              <a:rPr lang="es-ES"/>
              <a:t> </a:t>
            </a:r>
            <a:r>
              <a:rPr lang="es-ES" err="1"/>
              <a:t>amorós</a:t>
            </a:r>
            <a:r>
              <a:rPr lang="es-ES"/>
              <a:t>, que </a:t>
            </a:r>
            <a:r>
              <a:rPr lang="es-ES" err="1"/>
              <a:t>és</a:t>
            </a:r>
            <a:r>
              <a:rPr lang="es-ES"/>
              <a:t> </a:t>
            </a:r>
            <a:r>
              <a:rPr lang="es-ES" err="1"/>
              <a:t>on</a:t>
            </a:r>
            <a:r>
              <a:rPr lang="es-ES"/>
              <a:t> </a:t>
            </a:r>
            <a:r>
              <a:rPr lang="es-ES" err="1"/>
              <a:t>l’obra</a:t>
            </a:r>
            <a:r>
              <a:rPr lang="es-ES"/>
              <a:t> de </a:t>
            </a:r>
            <a:r>
              <a:rPr lang="es-ES" err="1"/>
              <a:t>Martorell</a:t>
            </a:r>
            <a:r>
              <a:rPr lang="es-ES"/>
              <a:t> </a:t>
            </a:r>
            <a:r>
              <a:rPr lang="es-ES" err="1"/>
              <a:t>demostra</a:t>
            </a:r>
            <a:r>
              <a:rPr lang="es-ES"/>
              <a:t> la </a:t>
            </a:r>
            <a:r>
              <a:rPr lang="es-ES" err="1"/>
              <a:t>seva</a:t>
            </a:r>
            <a:r>
              <a:rPr lang="es-ES"/>
              <a:t> </a:t>
            </a:r>
            <a:r>
              <a:rPr lang="es-ES" err="1"/>
              <a:t>modernitat</a:t>
            </a:r>
            <a:r>
              <a:rPr lang="es-ES"/>
              <a:t>. La </a:t>
            </a:r>
            <a:r>
              <a:rPr lang="es-ES" err="1"/>
              <a:t>novel.la</a:t>
            </a:r>
            <a:r>
              <a:rPr lang="es-ES"/>
              <a:t> també destaca per la </a:t>
            </a:r>
            <a:r>
              <a:rPr lang="es-ES" err="1"/>
              <a:t>profunditat</a:t>
            </a:r>
            <a:r>
              <a:rPr lang="es-ES"/>
              <a:t> </a:t>
            </a:r>
            <a:r>
              <a:rPr lang="es-ES" err="1"/>
              <a:t>psicològica</a:t>
            </a:r>
            <a:r>
              <a:rPr lang="es-ES"/>
              <a:t> </a:t>
            </a:r>
            <a:r>
              <a:rPr lang="es-ES" err="1"/>
              <a:t>dels</a:t>
            </a:r>
            <a:r>
              <a:rPr lang="es-ES"/>
              <a:t> </a:t>
            </a:r>
            <a:r>
              <a:rPr lang="es-ES" err="1"/>
              <a:t>personatges</a:t>
            </a:r>
            <a:r>
              <a:rPr lang="es-ES"/>
              <a:t> i el </a:t>
            </a:r>
            <a:r>
              <a:rPr lang="es-ES" err="1"/>
              <a:t>seu</a:t>
            </a:r>
            <a:r>
              <a:rPr lang="es-ES"/>
              <a:t> </a:t>
            </a:r>
            <a:r>
              <a:rPr lang="es-ES" err="1"/>
              <a:t>sentit</a:t>
            </a:r>
            <a:r>
              <a:rPr lang="es-ES"/>
              <a:t> de </a:t>
            </a:r>
            <a:r>
              <a:rPr lang="es-ES" err="1"/>
              <a:t>l’humor</a:t>
            </a:r>
            <a:r>
              <a:rPr lang="es-ES"/>
              <a:t>. Un </a:t>
            </a:r>
            <a:r>
              <a:rPr lang="es-ES" err="1"/>
              <a:t>clàssic</a:t>
            </a:r>
            <a:r>
              <a:rPr lang="es-ES"/>
              <a:t>!</a:t>
            </a:r>
          </a:p>
          <a:p>
            <a:pPr marL="236538" lvl="1" indent="0" algn="just">
              <a:buNone/>
            </a:pPr>
            <a:r>
              <a:rPr lang="es-ES"/>
              <a:t>5. </a:t>
            </a:r>
            <a:r>
              <a:rPr lang="es-ES">
                <a:hlinkClick r:id="rId2"/>
              </a:rPr>
              <a:t>Aquí</a:t>
            </a:r>
            <a:r>
              <a:rPr lang="es-ES"/>
              <a:t> </a:t>
            </a:r>
            <a:r>
              <a:rPr lang="es-ES" err="1"/>
              <a:t>teniu</a:t>
            </a:r>
            <a:r>
              <a:rPr lang="es-ES"/>
              <a:t> el full que </a:t>
            </a:r>
            <a:r>
              <a:rPr lang="es-ES" err="1"/>
              <a:t>vam</a:t>
            </a:r>
            <a:r>
              <a:rPr lang="es-ES"/>
              <a:t> </a:t>
            </a:r>
            <a:r>
              <a:rPr lang="es-ES" err="1"/>
              <a:t>treballar</a:t>
            </a:r>
            <a:r>
              <a:rPr lang="es-ES"/>
              <a:t> a clase.</a:t>
            </a:r>
          </a:p>
          <a:p>
            <a:pPr marL="236538" lvl="1" indent="0" algn="just">
              <a:buNone/>
            </a:pPr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0403124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49382" y="244158"/>
            <a:ext cx="8520545" cy="1339850"/>
          </a:xfrm>
        </p:spPr>
        <p:txBody>
          <a:bodyPr>
            <a:normAutofit fontScale="90000"/>
          </a:bodyPr>
          <a:lstStyle/>
          <a:p>
            <a:r>
              <a:rPr lang="es-ES"/>
              <a:t>2. La literatura </a:t>
            </a:r>
            <a:r>
              <a:rPr lang="es-ES" err="1"/>
              <a:t>durant</a:t>
            </a:r>
            <a:r>
              <a:rPr lang="es-ES"/>
              <a:t> </a:t>
            </a:r>
            <a:r>
              <a:rPr lang="es-ES" err="1"/>
              <a:t>els</a:t>
            </a:r>
            <a:r>
              <a:rPr lang="es-ES"/>
              <a:t> </a:t>
            </a:r>
            <a:r>
              <a:rPr lang="es-ES" err="1"/>
              <a:t>segles</a:t>
            </a:r>
            <a:r>
              <a:rPr lang="es-ES"/>
              <a:t> XVI, XVII i XVIII. La </a:t>
            </a:r>
            <a:r>
              <a:rPr lang="es-ES" err="1"/>
              <a:t>Decadència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249382" y="1816100"/>
            <a:ext cx="8361218" cy="4445000"/>
          </a:xfrm>
        </p:spPr>
        <p:txBody>
          <a:bodyPr>
            <a:normAutofit/>
          </a:bodyPr>
          <a:lstStyle/>
          <a:p>
            <a:pPr marL="457200" indent="-457200" algn="just">
              <a:buAutoNum type="arabicPeriod"/>
            </a:pPr>
            <a:r>
              <a:rPr lang="es-ES" dirty="0" err="1"/>
              <a:t>Entenem</a:t>
            </a:r>
            <a:r>
              <a:rPr lang="es-ES" dirty="0"/>
              <a:t> per </a:t>
            </a:r>
            <a:r>
              <a:rPr lang="es-ES" dirty="0" err="1"/>
              <a:t>Decadència</a:t>
            </a:r>
            <a:r>
              <a:rPr lang="es-ES" dirty="0"/>
              <a:t> el </a:t>
            </a:r>
            <a:r>
              <a:rPr lang="es-ES" dirty="0" err="1"/>
              <a:t>període</a:t>
            </a:r>
            <a:r>
              <a:rPr lang="es-ES" dirty="0"/>
              <a:t> que –a </a:t>
            </a:r>
            <a:r>
              <a:rPr lang="es-ES" dirty="0" err="1"/>
              <a:t>grans</a:t>
            </a:r>
            <a:r>
              <a:rPr lang="es-ES" dirty="0"/>
              <a:t> </a:t>
            </a:r>
            <a:r>
              <a:rPr lang="es-ES" dirty="0" err="1"/>
              <a:t>trets</a:t>
            </a:r>
            <a:r>
              <a:rPr lang="es-ES" dirty="0"/>
              <a:t>- va del </a:t>
            </a:r>
            <a:r>
              <a:rPr lang="es-ES" dirty="0" err="1"/>
              <a:t>segle</a:t>
            </a:r>
            <a:r>
              <a:rPr lang="es-ES" dirty="0"/>
              <a:t> XVI </a:t>
            </a:r>
            <a:r>
              <a:rPr lang="es-ES" dirty="0" err="1"/>
              <a:t>fins</a:t>
            </a:r>
            <a:r>
              <a:rPr lang="es-ES" dirty="0"/>
              <a:t> al XVIII. </a:t>
            </a:r>
          </a:p>
          <a:p>
            <a:pPr marL="457200" indent="-457200" algn="just">
              <a:buAutoNum type="arabicPeriod"/>
            </a:pPr>
            <a:r>
              <a:rPr lang="es-ES" dirty="0" err="1"/>
              <a:t>S’anomena</a:t>
            </a:r>
            <a:r>
              <a:rPr lang="es-ES" dirty="0"/>
              <a:t> </a:t>
            </a:r>
            <a:r>
              <a:rPr lang="es-ES" dirty="0" err="1"/>
              <a:t>així</a:t>
            </a:r>
            <a:r>
              <a:rPr lang="es-ES" dirty="0"/>
              <a:t> </a:t>
            </a:r>
            <a:r>
              <a:rPr lang="es-ES" dirty="0" err="1"/>
              <a:t>perquè</a:t>
            </a:r>
            <a:r>
              <a:rPr lang="es-ES" dirty="0"/>
              <a:t> </a:t>
            </a:r>
            <a:r>
              <a:rPr lang="es-ES" dirty="0" err="1"/>
              <a:t>després</a:t>
            </a:r>
            <a:r>
              <a:rPr lang="es-ES" dirty="0"/>
              <a:t> del s. XV, </a:t>
            </a:r>
            <a:r>
              <a:rPr lang="es-ES" dirty="0" err="1"/>
              <a:t>l’anomenat</a:t>
            </a:r>
            <a:r>
              <a:rPr lang="es-ES" dirty="0"/>
              <a:t> </a:t>
            </a:r>
            <a:r>
              <a:rPr lang="es-ES" dirty="0" err="1"/>
              <a:t>Segle</a:t>
            </a:r>
            <a:r>
              <a:rPr lang="es-ES" dirty="0"/>
              <a:t> </a:t>
            </a:r>
            <a:r>
              <a:rPr lang="es-ES" dirty="0" err="1"/>
              <a:t>d’Or</a:t>
            </a:r>
            <a:r>
              <a:rPr lang="es-ES" dirty="0"/>
              <a:t>, la literatura catalana </a:t>
            </a:r>
            <a:r>
              <a:rPr lang="es-ES" dirty="0" err="1"/>
              <a:t>pateix</a:t>
            </a:r>
            <a:r>
              <a:rPr lang="es-ES" dirty="0"/>
              <a:t> una </a:t>
            </a:r>
            <a:r>
              <a:rPr lang="es-ES" dirty="0" err="1"/>
              <a:t>forta</a:t>
            </a:r>
            <a:r>
              <a:rPr lang="es-ES" dirty="0"/>
              <a:t> </a:t>
            </a:r>
            <a:r>
              <a:rPr lang="es-ES" dirty="0" err="1"/>
              <a:t>davallada</a:t>
            </a:r>
            <a:r>
              <a:rPr lang="es-ES" dirty="0"/>
              <a:t> </a:t>
            </a:r>
            <a:r>
              <a:rPr lang="es-ES" dirty="0" err="1"/>
              <a:t>pel</a:t>
            </a:r>
            <a:r>
              <a:rPr lang="es-ES" dirty="0"/>
              <a:t> que fa al nombre </a:t>
            </a:r>
            <a:r>
              <a:rPr lang="es-ES" dirty="0" err="1"/>
              <a:t>d’obres</a:t>
            </a:r>
            <a:r>
              <a:rPr lang="es-ES" dirty="0"/>
              <a:t> i a la </a:t>
            </a:r>
            <a:r>
              <a:rPr lang="es-ES" dirty="0" err="1"/>
              <a:t>qualitat</a:t>
            </a:r>
            <a:r>
              <a:rPr lang="es-ES" dirty="0"/>
              <a:t> de la </a:t>
            </a:r>
            <a:r>
              <a:rPr lang="es-ES" dirty="0" err="1"/>
              <a:t>seva</a:t>
            </a:r>
            <a:r>
              <a:rPr lang="es-ES" dirty="0"/>
              <a:t> </a:t>
            </a:r>
            <a:r>
              <a:rPr lang="es-ES" dirty="0" err="1"/>
              <a:t>producció</a:t>
            </a:r>
            <a:r>
              <a:rPr lang="es-ES" dirty="0"/>
              <a:t>.</a:t>
            </a:r>
          </a:p>
          <a:p>
            <a:pPr marL="457200" indent="-457200" algn="just">
              <a:buAutoNum type="arabicPeriod"/>
            </a:pPr>
            <a:r>
              <a:rPr lang="es-ES" dirty="0"/>
              <a:t>Per </a:t>
            </a:r>
            <a:r>
              <a:rPr lang="es-ES" dirty="0" err="1"/>
              <a:t>entendre</a:t>
            </a:r>
            <a:r>
              <a:rPr lang="es-ES" dirty="0"/>
              <a:t> </a:t>
            </a:r>
            <a:r>
              <a:rPr lang="es-ES" dirty="0" err="1"/>
              <a:t>bé</a:t>
            </a:r>
            <a:r>
              <a:rPr lang="es-ES" dirty="0"/>
              <a:t> </a:t>
            </a:r>
            <a:r>
              <a:rPr lang="es-ES" dirty="0" err="1"/>
              <a:t>aquest</a:t>
            </a:r>
            <a:r>
              <a:rPr lang="es-ES" dirty="0"/>
              <a:t> </a:t>
            </a:r>
            <a:r>
              <a:rPr lang="es-ES" dirty="0" err="1"/>
              <a:t>fenomen</a:t>
            </a:r>
            <a:r>
              <a:rPr lang="es-ES" dirty="0"/>
              <a:t>, cal </a:t>
            </a:r>
            <a:r>
              <a:rPr lang="es-ES" dirty="0" err="1"/>
              <a:t>tenir</a:t>
            </a:r>
            <a:r>
              <a:rPr lang="es-ES" dirty="0"/>
              <a:t> en </a:t>
            </a:r>
            <a:r>
              <a:rPr lang="es-ES" dirty="0" err="1"/>
              <a:t>compte</a:t>
            </a:r>
            <a:r>
              <a:rPr lang="es-ES" dirty="0"/>
              <a:t> tres </a:t>
            </a:r>
            <a:r>
              <a:rPr lang="es-ES" dirty="0" err="1"/>
              <a:t>tipus</a:t>
            </a:r>
            <a:r>
              <a:rPr lang="es-ES" dirty="0"/>
              <a:t> de </a:t>
            </a:r>
            <a:r>
              <a:rPr lang="es-ES" dirty="0" err="1"/>
              <a:t>factors</a:t>
            </a:r>
            <a:r>
              <a:rPr lang="es-ES" dirty="0"/>
              <a:t> </a:t>
            </a:r>
            <a:r>
              <a:rPr lang="es-ES" dirty="0" err="1"/>
              <a:t>estretament</a:t>
            </a:r>
            <a:r>
              <a:rPr lang="es-ES" dirty="0"/>
              <a:t> </a:t>
            </a:r>
            <a:r>
              <a:rPr lang="es-ES" dirty="0" err="1"/>
              <a:t>relacionats</a:t>
            </a:r>
            <a:r>
              <a:rPr lang="es-ES" dirty="0"/>
              <a:t> entre </a:t>
            </a:r>
            <a:r>
              <a:rPr lang="es-ES" dirty="0" err="1"/>
              <a:t>ells</a:t>
            </a:r>
            <a:r>
              <a:rPr lang="es-ES" dirty="0"/>
              <a:t>:</a:t>
            </a:r>
          </a:p>
          <a:p>
            <a:pPr marL="236538" lvl="1" indent="0" algn="just">
              <a:buNone/>
            </a:pPr>
            <a:r>
              <a:rPr lang="es-ES" dirty="0"/>
              <a:t>	1. Factors </a:t>
            </a:r>
            <a:r>
              <a:rPr lang="es-ES" dirty="0" err="1"/>
              <a:t>històrics</a:t>
            </a:r>
            <a:endParaRPr lang="es-ES" dirty="0"/>
          </a:p>
          <a:p>
            <a:pPr marL="236538" lvl="1" indent="0" algn="just">
              <a:buNone/>
            </a:pPr>
            <a:r>
              <a:rPr lang="es-ES" dirty="0"/>
              <a:t>	2. Factors </a:t>
            </a:r>
            <a:r>
              <a:rPr lang="es-ES" dirty="0" err="1"/>
              <a:t>lingüístics</a:t>
            </a:r>
            <a:endParaRPr lang="es-ES" dirty="0"/>
          </a:p>
          <a:p>
            <a:pPr marL="236538" lvl="1" indent="0" algn="just">
              <a:buNone/>
            </a:pPr>
            <a:r>
              <a:rPr lang="es-ES" dirty="0"/>
              <a:t>	3. Factors literaris</a:t>
            </a:r>
          </a:p>
        </p:txBody>
      </p:sp>
    </p:spTree>
    <p:extLst>
      <p:ext uri="{BB962C8B-B14F-4D97-AF65-F5344CB8AC3E}">
        <p14:creationId xmlns:p14="http://schemas.microsoft.com/office/powerpoint/2010/main" val="58582988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9B868E9-42E6-9349-917F-9C0E2779CF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3600" dirty="0"/>
              <a:t>Factors </a:t>
            </a:r>
            <a:r>
              <a:rPr lang="es-ES" sz="3600" dirty="0" err="1"/>
              <a:t>històrics</a:t>
            </a:r>
            <a:endParaRPr lang="es-ES" sz="3600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274CC3C-A007-1D48-9EA1-12EFC919A3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9400" y="1866900"/>
            <a:ext cx="8483600" cy="4356100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es-ES" dirty="0"/>
              <a:t>1. </a:t>
            </a:r>
            <a:r>
              <a:rPr lang="es-ES" dirty="0" err="1"/>
              <a:t>L’annexió</a:t>
            </a:r>
            <a:r>
              <a:rPr lang="es-ES" dirty="0"/>
              <a:t> de la corona </a:t>
            </a:r>
            <a:r>
              <a:rPr lang="es-ES" dirty="0" err="1"/>
              <a:t>catalanoaragonesa</a:t>
            </a:r>
            <a:r>
              <a:rPr lang="es-ES" dirty="0"/>
              <a:t> a </a:t>
            </a:r>
            <a:r>
              <a:rPr lang="es-ES" dirty="0" err="1"/>
              <a:t>Castella</a:t>
            </a:r>
            <a:r>
              <a:rPr lang="es-ES" dirty="0"/>
              <a:t> </a:t>
            </a:r>
            <a:r>
              <a:rPr lang="es-ES" dirty="0" err="1"/>
              <a:t>amb</a:t>
            </a:r>
            <a:r>
              <a:rPr lang="es-ES" dirty="0"/>
              <a:t> el </a:t>
            </a:r>
            <a:r>
              <a:rPr lang="es-ES" dirty="0" err="1"/>
              <a:t>casament</a:t>
            </a:r>
            <a:r>
              <a:rPr lang="es-ES" dirty="0"/>
              <a:t> de </a:t>
            </a:r>
            <a:r>
              <a:rPr lang="es-ES" dirty="0" err="1"/>
              <a:t>Ferran</a:t>
            </a:r>
            <a:r>
              <a:rPr lang="es-ES" dirty="0"/>
              <a:t> </a:t>
            </a:r>
            <a:r>
              <a:rPr lang="es-ES" dirty="0" err="1"/>
              <a:t>d’Aragó</a:t>
            </a:r>
            <a:r>
              <a:rPr lang="es-ES" dirty="0"/>
              <a:t> </a:t>
            </a:r>
            <a:r>
              <a:rPr lang="es-ES" dirty="0" err="1"/>
              <a:t>amb</a:t>
            </a:r>
            <a:r>
              <a:rPr lang="es-ES" dirty="0"/>
              <a:t> Isabel de </a:t>
            </a:r>
            <a:r>
              <a:rPr lang="es-ES" dirty="0" err="1"/>
              <a:t>Castella</a:t>
            </a:r>
            <a:r>
              <a:rPr lang="es-ES" dirty="0"/>
              <a:t> (</a:t>
            </a:r>
            <a:r>
              <a:rPr lang="es-ES" dirty="0" err="1"/>
              <a:t>any</a:t>
            </a:r>
            <a:r>
              <a:rPr lang="es-ES" dirty="0"/>
              <a:t> 1469). </a:t>
            </a:r>
            <a:r>
              <a:rPr lang="es-ES" dirty="0" err="1"/>
              <a:t>Tot</a:t>
            </a:r>
            <a:r>
              <a:rPr lang="es-ES" dirty="0"/>
              <a:t> i </a:t>
            </a:r>
            <a:r>
              <a:rPr lang="es-ES" dirty="0" err="1"/>
              <a:t>mantenir</a:t>
            </a:r>
            <a:r>
              <a:rPr lang="es-ES" dirty="0"/>
              <a:t> les </a:t>
            </a:r>
            <a:r>
              <a:rPr lang="es-ES" dirty="0" err="1"/>
              <a:t>seves</a:t>
            </a:r>
            <a:r>
              <a:rPr lang="es-ES" dirty="0"/>
              <a:t> </a:t>
            </a:r>
            <a:r>
              <a:rPr lang="es-ES" dirty="0" err="1"/>
              <a:t>institucions</a:t>
            </a:r>
            <a:r>
              <a:rPr lang="es-ES" dirty="0"/>
              <a:t>, la corona catalana </a:t>
            </a:r>
            <a:r>
              <a:rPr lang="es-ES" dirty="0" err="1"/>
              <a:t>perd</a:t>
            </a:r>
            <a:r>
              <a:rPr lang="es-ES" dirty="0"/>
              <a:t> pes </a:t>
            </a:r>
            <a:r>
              <a:rPr lang="es-ES" dirty="0" err="1"/>
              <a:t>específic</a:t>
            </a:r>
            <a:r>
              <a:rPr lang="es-ES" dirty="0"/>
              <a:t>.</a:t>
            </a:r>
          </a:p>
          <a:p>
            <a:pPr marL="0" indent="0" algn="just">
              <a:buNone/>
            </a:pPr>
            <a:r>
              <a:rPr lang="es-ES" dirty="0"/>
              <a:t>2. El </a:t>
            </a:r>
            <a:r>
              <a:rPr lang="es-ES" dirty="0" err="1"/>
              <a:t>descobriment</a:t>
            </a:r>
            <a:r>
              <a:rPr lang="es-ES" dirty="0"/>
              <a:t> </a:t>
            </a:r>
            <a:r>
              <a:rPr lang="es-ES" dirty="0" err="1"/>
              <a:t>d’Amèrica</a:t>
            </a:r>
            <a:r>
              <a:rPr lang="es-ES" dirty="0"/>
              <a:t> </a:t>
            </a:r>
            <a:r>
              <a:rPr lang="es-ES" dirty="0" err="1"/>
              <a:t>l’any</a:t>
            </a:r>
            <a:r>
              <a:rPr lang="es-ES" dirty="0"/>
              <a:t> 1492 fa que </a:t>
            </a:r>
            <a:r>
              <a:rPr lang="es-ES" dirty="0" err="1"/>
              <a:t>l’imperi</a:t>
            </a:r>
            <a:r>
              <a:rPr lang="es-ES" dirty="0"/>
              <a:t> </a:t>
            </a:r>
            <a:r>
              <a:rPr lang="es-ES" dirty="0" err="1"/>
              <a:t>castellà</a:t>
            </a:r>
            <a:r>
              <a:rPr lang="es-ES" dirty="0"/>
              <a:t> </a:t>
            </a:r>
            <a:r>
              <a:rPr lang="es-ES" dirty="0" err="1"/>
              <a:t>creixi</a:t>
            </a:r>
            <a:r>
              <a:rPr lang="es-ES" dirty="0"/>
              <a:t> </a:t>
            </a:r>
            <a:r>
              <a:rPr lang="es-ES" dirty="0" err="1"/>
              <a:t>cap</a:t>
            </a:r>
            <a:r>
              <a:rPr lang="es-ES" dirty="0"/>
              <a:t> a </a:t>
            </a:r>
            <a:r>
              <a:rPr lang="es-ES" dirty="0" err="1"/>
              <a:t>l’oest</a:t>
            </a:r>
            <a:r>
              <a:rPr lang="es-ES" dirty="0"/>
              <a:t> i el </a:t>
            </a:r>
            <a:r>
              <a:rPr lang="es-ES" dirty="0" err="1"/>
              <a:t>mercat</a:t>
            </a:r>
            <a:r>
              <a:rPr lang="es-ES" dirty="0"/>
              <a:t> </a:t>
            </a:r>
            <a:r>
              <a:rPr lang="es-ES" dirty="0" err="1"/>
              <a:t>mediterrani</a:t>
            </a:r>
            <a:r>
              <a:rPr lang="es-ES" dirty="0"/>
              <a:t> </a:t>
            </a:r>
            <a:r>
              <a:rPr lang="es-ES" dirty="0" err="1"/>
              <a:t>perdi</a:t>
            </a:r>
            <a:r>
              <a:rPr lang="es-ES" dirty="0"/>
              <a:t> pes. La corona catalana queda </a:t>
            </a:r>
            <a:r>
              <a:rPr lang="es-ES" dirty="0" err="1"/>
              <a:t>bastant</a:t>
            </a:r>
            <a:r>
              <a:rPr lang="es-ES" dirty="0"/>
              <a:t> al </a:t>
            </a:r>
            <a:r>
              <a:rPr lang="es-ES" dirty="0" err="1"/>
              <a:t>marge</a:t>
            </a:r>
            <a:r>
              <a:rPr lang="es-ES" dirty="0"/>
              <a:t> del </a:t>
            </a:r>
            <a:r>
              <a:rPr lang="es-ES" dirty="0" err="1"/>
              <a:t>comerç</a:t>
            </a:r>
            <a:r>
              <a:rPr lang="es-ES" dirty="0"/>
              <a:t> </a:t>
            </a:r>
            <a:r>
              <a:rPr lang="es-ES" dirty="0" err="1"/>
              <a:t>amb</a:t>
            </a:r>
            <a:r>
              <a:rPr lang="es-ES" dirty="0"/>
              <a:t> </a:t>
            </a:r>
            <a:r>
              <a:rPr lang="es-ES" dirty="0" err="1"/>
              <a:t>Amèrica</a:t>
            </a:r>
            <a:r>
              <a:rPr lang="es-ES" dirty="0"/>
              <a:t>.</a:t>
            </a:r>
          </a:p>
          <a:p>
            <a:pPr marL="0" indent="0" algn="just">
              <a:buNone/>
            </a:pPr>
            <a:r>
              <a:rPr lang="es-ES" dirty="0"/>
              <a:t>3. La Guerra de </a:t>
            </a:r>
            <a:r>
              <a:rPr lang="es-ES" b="1" dirty="0" err="1"/>
              <a:t>Successió</a:t>
            </a:r>
            <a:r>
              <a:rPr lang="es-ES" dirty="0"/>
              <a:t> (1700-1714), que </a:t>
            </a:r>
            <a:r>
              <a:rPr lang="es-ES" dirty="0" err="1"/>
              <a:t>guanya</a:t>
            </a:r>
            <a:r>
              <a:rPr lang="es-ES" dirty="0"/>
              <a:t> el </a:t>
            </a:r>
            <a:r>
              <a:rPr lang="es-ES" dirty="0" err="1"/>
              <a:t>borbó</a:t>
            </a:r>
            <a:r>
              <a:rPr lang="es-ES" dirty="0"/>
              <a:t> </a:t>
            </a:r>
            <a:r>
              <a:rPr lang="es-ES" dirty="0" err="1"/>
              <a:t>Felip</a:t>
            </a:r>
            <a:r>
              <a:rPr lang="es-ES" dirty="0"/>
              <a:t> V. Catalunya </a:t>
            </a:r>
            <a:r>
              <a:rPr lang="es-ES" dirty="0" err="1"/>
              <a:t>havia</a:t>
            </a:r>
            <a:r>
              <a:rPr lang="es-ES" dirty="0"/>
              <a:t> </a:t>
            </a:r>
            <a:r>
              <a:rPr lang="es-ES" dirty="0" err="1"/>
              <a:t>donat</a:t>
            </a:r>
            <a:r>
              <a:rPr lang="es-ES" dirty="0"/>
              <a:t> </a:t>
            </a:r>
            <a:r>
              <a:rPr lang="es-ES" dirty="0" err="1"/>
              <a:t>suport</a:t>
            </a:r>
            <a:r>
              <a:rPr lang="es-ES" dirty="0"/>
              <a:t> al </a:t>
            </a:r>
            <a:r>
              <a:rPr lang="es-ES" dirty="0" err="1"/>
              <a:t>candidat</a:t>
            </a:r>
            <a:r>
              <a:rPr lang="es-ES" dirty="0"/>
              <a:t> </a:t>
            </a:r>
            <a:r>
              <a:rPr lang="es-ES" dirty="0" err="1"/>
              <a:t>austriacista</a:t>
            </a:r>
            <a:r>
              <a:rPr lang="es-ES" dirty="0"/>
              <a:t>, </a:t>
            </a:r>
            <a:r>
              <a:rPr lang="es-ES" dirty="0" err="1"/>
              <a:t>l’arxiduc</a:t>
            </a:r>
            <a:r>
              <a:rPr lang="es-ES" dirty="0"/>
              <a:t> Carles, i </a:t>
            </a:r>
            <a:r>
              <a:rPr lang="es-ES" dirty="0" err="1"/>
              <a:t>patirà</a:t>
            </a:r>
            <a:r>
              <a:rPr lang="es-ES" dirty="0"/>
              <a:t> una </a:t>
            </a:r>
            <a:r>
              <a:rPr lang="es-ES" dirty="0" err="1"/>
              <a:t>fortíssima</a:t>
            </a:r>
            <a:r>
              <a:rPr lang="es-ES" dirty="0"/>
              <a:t> </a:t>
            </a:r>
            <a:r>
              <a:rPr lang="es-ES" dirty="0" err="1"/>
              <a:t>repressió</a:t>
            </a:r>
            <a:r>
              <a:rPr lang="es-ES" dirty="0"/>
              <a:t> per </a:t>
            </a:r>
            <a:r>
              <a:rPr lang="es-ES" dirty="0" err="1"/>
              <a:t>part</a:t>
            </a:r>
            <a:r>
              <a:rPr lang="es-ES" dirty="0"/>
              <a:t> de </a:t>
            </a:r>
            <a:r>
              <a:rPr lang="es-ES" dirty="0" err="1"/>
              <a:t>Felip</a:t>
            </a:r>
            <a:r>
              <a:rPr lang="es-ES" dirty="0"/>
              <a:t> V. </a:t>
            </a:r>
            <a:r>
              <a:rPr lang="es-ES" dirty="0" err="1"/>
              <a:t>Decret</a:t>
            </a:r>
            <a:r>
              <a:rPr lang="es-ES" dirty="0"/>
              <a:t> de Nova Planta. </a:t>
            </a:r>
            <a:r>
              <a:rPr lang="es-ES" dirty="0" err="1"/>
              <a:t>Centralització</a:t>
            </a:r>
            <a:r>
              <a:rPr lang="es-ES" dirty="0"/>
              <a:t> de </a:t>
            </a:r>
            <a:r>
              <a:rPr lang="es-ES" dirty="0" err="1"/>
              <a:t>l’estat</a:t>
            </a:r>
            <a:r>
              <a:rPr lang="es-ES" dirty="0"/>
              <a:t>.</a:t>
            </a:r>
          </a:p>
          <a:p>
            <a:pPr algn="just"/>
            <a:endParaRPr lang="es-ES" dirty="0"/>
          </a:p>
          <a:p>
            <a:pPr algn="just"/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1784290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00112" y="244158"/>
            <a:ext cx="7331497" cy="1122218"/>
          </a:xfrm>
        </p:spPr>
        <p:txBody>
          <a:bodyPr>
            <a:normAutofit/>
          </a:bodyPr>
          <a:lstStyle/>
          <a:p>
            <a:r>
              <a:rPr lang="es-ES"/>
              <a:t> </a:t>
            </a:r>
            <a:r>
              <a:rPr lang="es-ES" err="1"/>
              <a:t>Períodes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900112" y="1816476"/>
            <a:ext cx="7604813" cy="4249045"/>
          </a:xfrm>
        </p:spPr>
        <p:txBody>
          <a:bodyPr>
            <a:normAutofit fontScale="47500" lnSpcReduction="20000"/>
          </a:bodyPr>
          <a:lstStyle/>
          <a:p>
            <a:pPr marL="457200" indent="-457200" algn="just">
              <a:buAutoNum type="arabicPeriod"/>
            </a:pPr>
            <a:r>
              <a:rPr lang="es-ES" b="1">
                <a:latin typeface="American Typewriter"/>
                <a:cs typeface="American Typewriter"/>
              </a:rPr>
              <a:t>La literatura medieval</a:t>
            </a:r>
            <a:r>
              <a:rPr lang="es-ES">
                <a:latin typeface="American Typewriter"/>
                <a:cs typeface="American Typewriter"/>
              </a:rPr>
              <a:t>: </a:t>
            </a:r>
          </a:p>
          <a:p>
            <a:pPr marL="236538" lvl="1" indent="0" algn="just">
              <a:buNone/>
            </a:pPr>
            <a:r>
              <a:rPr lang="es-ES">
                <a:latin typeface="American Typewriter"/>
                <a:cs typeface="American Typewriter"/>
              </a:rPr>
              <a:t>1. La </a:t>
            </a:r>
            <a:r>
              <a:rPr lang="es-ES" err="1">
                <a:latin typeface="American Typewriter"/>
                <a:cs typeface="American Typewriter"/>
              </a:rPr>
              <a:t>poesia</a:t>
            </a:r>
            <a:r>
              <a:rPr lang="es-ES">
                <a:latin typeface="American Typewriter"/>
                <a:cs typeface="American Typewriter"/>
              </a:rPr>
              <a:t> </a:t>
            </a:r>
            <a:r>
              <a:rPr lang="es-ES" err="1">
                <a:latin typeface="American Typewriter"/>
                <a:cs typeface="American Typewriter"/>
              </a:rPr>
              <a:t>dels</a:t>
            </a:r>
            <a:r>
              <a:rPr lang="es-ES">
                <a:latin typeface="American Typewriter"/>
                <a:cs typeface="American Typewriter"/>
              </a:rPr>
              <a:t> </a:t>
            </a:r>
            <a:r>
              <a:rPr lang="es-ES" err="1">
                <a:latin typeface="American Typewriter"/>
                <a:cs typeface="American Typewriter"/>
              </a:rPr>
              <a:t>trobadors</a:t>
            </a:r>
            <a:endParaRPr lang="es-ES">
              <a:latin typeface="American Typewriter"/>
              <a:cs typeface="American Typewriter"/>
            </a:endParaRPr>
          </a:p>
          <a:p>
            <a:pPr marL="236538" lvl="1" indent="0" algn="just">
              <a:buNone/>
            </a:pPr>
            <a:r>
              <a:rPr lang="es-ES">
                <a:latin typeface="American Typewriter"/>
                <a:cs typeface="American Typewriter"/>
              </a:rPr>
              <a:t>2. La prosa </a:t>
            </a:r>
            <a:r>
              <a:rPr lang="es-ES" err="1">
                <a:latin typeface="American Typewriter"/>
                <a:cs typeface="American Typewriter"/>
              </a:rPr>
              <a:t>filosòfica</a:t>
            </a:r>
            <a:r>
              <a:rPr lang="es-ES">
                <a:latin typeface="American Typewriter"/>
                <a:cs typeface="American Typewriter"/>
              </a:rPr>
              <a:t> i moral. </a:t>
            </a:r>
            <a:r>
              <a:rPr lang="es-ES" err="1">
                <a:latin typeface="American Typewriter"/>
                <a:cs typeface="American Typewriter"/>
              </a:rPr>
              <a:t>Ramon</a:t>
            </a:r>
            <a:r>
              <a:rPr lang="es-ES">
                <a:latin typeface="American Typewriter"/>
                <a:cs typeface="American Typewriter"/>
              </a:rPr>
              <a:t> </a:t>
            </a:r>
            <a:r>
              <a:rPr lang="es-ES" err="1">
                <a:latin typeface="American Typewriter"/>
                <a:cs typeface="American Typewriter"/>
              </a:rPr>
              <a:t>Llull</a:t>
            </a:r>
            <a:endParaRPr lang="es-ES">
              <a:latin typeface="American Typewriter"/>
              <a:cs typeface="American Typewriter"/>
            </a:endParaRPr>
          </a:p>
          <a:p>
            <a:pPr marL="236538" lvl="1" indent="0" algn="just">
              <a:buNone/>
            </a:pPr>
            <a:r>
              <a:rPr lang="es-ES">
                <a:latin typeface="American Typewriter"/>
                <a:cs typeface="American Typewriter"/>
              </a:rPr>
              <a:t>3. La narrativa </a:t>
            </a:r>
            <a:r>
              <a:rPr lang="es-ES" err="1">
                <a:latin typeface="American Typewriter"/>
                <a:cs typeface="American Typewriter"/>
              </a:rPr>
              <a:t>històrica</a:t>
            </a:r>
            <a:endParaRPr lang="es-ES">
              <a:latin typeface="American Typewriter"/>
              <a:cs typeface="American Typewriter"/>
            </a:endParaRPr>
          </a:p>
          <a:p>
            <a:pPr marL="236538" lvl="1" indent="0" algn="just">
              <a:buNone/>
            </a:pPr>
            <a:r>
              <a:rPr lang="es-ES">
                <a:latin typeface="American Typewriter"/>
                <a:cs typeface="American Typewriter"/>
              </a:rPr>
              <a:t>4. La </a:t>
            </a:r>
            <a:r>
              <a:rPr lang="es-ES" err="1">
                <a:latin typeface="American Typewriter"/>
                <a:cs typeface="American Typewriter"/>
              </a:rPr>
              <a:t>poesia</a:t>
            </a:r>
            <a:r>
              <a:rPr lang="es-ES">
                <a:latin typeface="American Typewriter"/>
                <a:cs typeface="American Typewriter"/>
              </a:rPr>
              <a:t> </a:t>
            </a:r>
            <a:r>
              <a:rPr lang="es-ES" err="1">
                <a:latin typeface="American Typewriter"/>
                <a:cs typeface="American Typewriter"/>
              </a:rPr>
              <a:t>d’Ausiàs</a:t>
            </a:r>
            <a:r>
              <a:rPr lang="es-ES">
                <a:latin typeface="American Typewriter"/>
                <a:cs typeface="American Typewriter"/>
              </a:rPr>
              <a:t> </a:t>
            </a:r>
            <a:r>
              <a:rPr lang="es-ES" err="1">
                <a:latin typeface="American Typewriter"/>
                <a:cs typeface="American Typewriter"/>
              </a:rPr>
              <a:t>March</a:t>
            </a:r>
            <a:endParaRPr lang="es-ES">
              <a:latin typeface="American Typewriter"/>
              <a:cs typeface="American Typewriter"/>
            </a:endParaRPr>
          </a:p>
          <a:p>
            <a:pPr marL="236538" lvl="1" indent="0" algn="just">
              <a:buNone/>
            </a:pPr>
            <a:r>
              <a:rPr lang="es-ES">
                <a:latin typeface="American Typewriter"/>
                <a:cs typeface="American Typewriter"/>
              </a:rPr>
              <a:t>5. La </a:t>
            </a:r>
            <a:r>
              <a:rPr lang="es-ES" err="1">
                <a:latin typeface="American Typewriter"/>
                <a:cs typeface="American Typewriter"/>
              </a:rPr>
              <a:t>novel·la</a:t>
            </a:r>
            <a:r>
              <a:rPr lang="es-ES">
                <a:latin typeface="American Typewriter"/>
                <a:cs typeface="American Typewriter"/>
              </a:rPr>
              <a:t> </a:t>
            </a:r>
            <a:r>
              <a:rPr lang="es-ES" err="1">
                <a:latin typeface="American Typewriter"/>
                <a:cs typeface="American Typewriter"/>
              </a:rPr>
              <a:t>cavalleresca</a:t>
            </a:r>
            <a:endParaRPr lang="es-ES">
              <a:latin typeface="American Typewriter"/>
              <a:cs typeface="American Typewriter"/>
            </a:endParaRPr>
          </a:p>
          <a:p>
            <a:pPr marL="0" indent="0" algn="just">
              <a:buNone/>
            </a:pPr>
            <a:r>
              <a:rPr lang="es-ES">
                <a:latin typeface="American Typewriter"/>
                <a:cs typeface="American Typewriter"/>
              </a:rPr>
              <a:t>2. </a:t>
            </a:r>
            <a:r>
              <a:rPr lang="es-ES" b="1">
                <a:latin typeface="American Typewriter"/>
                <a:cs typeface="American Typewriter"/>
              </a:rPr>
              <a:t>La literatura entre </a:t>
            </a:r>
            <a:r>
              <a:rPr lang="es-ES" b="1" err="1">
                <a:latin typeface="American Typewriter"/>
                <a:cs typeface="American Typewriter"/>
              </a:rPr>
              <a:t>els</a:t>
            </a:r>
            <a:r>
              <a:rPr lang="es-ES" b="1">
                <a:latin typeface="American Typewriter"/>
                <a:cs typeface="American Typewriter"/>
              </a:rPr>
              <a:t> </a:t>
            </a:r>
            <a:r>
              <a:rPr lang="es-ES" b="1" err="1">
                <a:latin typeface="American Typewriter"/>
                <a:cs typeface="American Typewriter"/>
              </a:rPr>
              <a:t>segles</a:t>
            </a:r>
            <a:r>
              <a:rPr lang="es-ES" b="1">
                <a:latin typeface="American Typewriter"/>
                <a:cs typeface="American Typewriter"/>
              </a:rPr>
              <a:t> XVI i XVIII</a:t>
            </a:r>
            <a:endParaRPr lang="es-ES">
              <a:latin typeface="American Typewriter"/>
              <a:cs typeface="American Typewriter"/>
            </a:endParaRPr>
          </a:p>
          <a:p>
            <a:pPr marL="0" indent="0" algn="just">
              <a:buNone/>
            </a:pPr>
            <a:r>
              <a:rPr lang="es-ES">
                <a:latin typeface="American Typewriter"/>
                <a:cs typeface="American Typewriter"/>
              </a:rPr>
              <a:t>3. </a:t>
            </a:r>
            <a:r>
              <a:rPr lang="es-ES" b="1">
                <a:latin typeface="American Typewriter"/>
                <a:cs typeface="American Typewriter"/>
              </a:rPr>
              <a:t>La literatura del </a:t>
            </a:r>
            <a:r>
              <a:rPr lang="es-ES" b="1" err="1">
                <a:latin typeface="American Typewriter"/>
                <a:cs typeface="American Typewriter"/>
              </a:rPr>
              <a:t>segle</a:t>
            </a:r>
            <a:r>
              <a:rPr lang="es-ES" b="1">
                <a:latin typeface="American Typewriter"/>
                <a:cs typeface="American Typewriter"/>
              </a:rPr>
              <a:t> XIX: la </a:t>
            </a:r>
            <a:r>
              <a:rPr lang="es-ES" b="1" err="1">
                <a:latin typeface="American Typewriter"/>
                <a:cs typeface="American Typewriter"/>
              </a:rPr>
              <a:t>Renaixença</a:t>
            </a:r>
            <a:r>
              <a:rPr lang="es-ES" b="1">
                <a:latin typeface="American Typewriter"/>
                <a:cs typeface="American Typewriter"/>
              </a:rPr>
              <a:t> (</a:t>
            </a:r>
            <a:r>
              <a:rPr lang="es-ES" b="1" err="1">
                <a:latin typeface="American Typewriter"/>
                <a:cs typeface="American Typewriter"/>
              </a:rPr>
              <a:t>Verdaguer</a:t>
            </a:r>
            <a:r>
              <a:rPr lang="es-ES" b="1">
                <a:latin typeface="American Typewriter"/>
                <a:cs typeface="American Typewriter"/>
              </a:rPr>
              <a:t>, </a:t>
            </a:r>
            <a:r>
              <a:rPr lang="es-ES" b="1" err="1">
                <a:latin typeface="American Typewriter"/>
                <a:cs typeface="American Typewriter"/>
              </a:rPr>
              <a:t>Guimerà</a:t>
            </a:r>
            <a:r>
              <a:rPr lang="es-ES" b="1">
                <a:latin typeface="American Typewriter"/>
                <a:cs typeface="American Typewriter"/>
              </a:rPr>
              <a:t> i </a:t>
            </a:r>
            <a:r>
              <a:rPr lang="es-ES" b="1" err="1">
                <a:latin typeface="American Typewriter"/>
                <a:cs typeface="American Typewriter"/>
              </a:rPr>
              <a:t>Oller</a:t>
            </a:r>
            <a:r>
              <a:rPr lang="es-ES" b="1">
                <a:latin typeface="American Typewriter"/>
                <a:cs typeface="American Typewriter"/>
              </a:rPr>
              <a:t>)</a:t>
            </a:r>
            <a:r>
              <a:rPr lang="es-ES">
                <a:latin typeface="American Typewriter"/>
                <a:cs typeface="American Typewriter"/>
              </a:rPr>
              <a:t> </a:t>
            </a:r>
          </a:p>
          <a:p>
            <a:pPr marL="0" indent="0" algn="just">
              <a:buNone/>
            </a:pPr>
            <a:r>
              <a:rPr lang="es-ES">
                <a:latin typeface="American Typewriter"/>
                <a:cs typeface="American Typewriter"/>
              </a:rPr>
              <a:t>4. </a:t>
            </a:r>
            <a:r>
              <a:rPr lang="es-ES" b="1">
                <a:latin typeface="American Typewriter"/>
                <a:cs typeface="American Typewriter"/>
              </a:rPr>
              <a:t>El </a:t>
            </a:r>
            <a:r>
              <a:rPr lang="es-ES" b="1" err="1">
                <a:latin typeface="American Typewriter"/>
                <a:cs typeface="American Typewriter"/>
              </a:rPr>
              <a:t>Modernisme</a:t>
            </a:r>
            <a:endParaRPr lang="es-ES">
              <a:latin typeface="American Typewriter"/>
              <a:cs typeface="American Typewriter"/>
            </a:endParaRPr>
          </a:p>
          <a:p>
            <a:pPr marL="0" indent="0" algn="just">
              <a:buNone/>
            </a:pPr>
            <a:r>
              <a:rPr lang="es-ES">
                <a:latin typeface="American Typewriter"/>
                <a:cs typeface="American Typewriter"/>
              </a:rPr>
              <a:t>5. </a:t>
            </a:r>
            <a:r>
              <a:rPr lang="es-ES" b="1">
                <a:latin typeface="American Typewriter"/>
                <a:cs typeface="American Typewriter"/>
              </a:rPr>
              <a:t>El </a:t>
            </a:r>
            <a:r>
              <a:rPr lang="es-ES" b="1" err="1">
                <a:latin typeface="American Typewriter"/>
                <a:cs typeface="American Typewriter"/>
              </a:rPr>
              <a:t>Noucentisme</a:t>
            </a:r>
            <a:endParaRPr lang="es-ES" b="1">
              <a:latin typeface="American Typewriter"/>
              <a:cs typeface="American Typewriter"/>
            </a:endParaRPr>
          </a:p>
          <a:p>
            <a:pPr marL="0" indent="0" algn="just">
              <a:buNone/>
            </a:pPr>
            <a:r>
              <a:rPr lang="es-ES" b="1">
                <a:latin typeface="American Typewriter"/>
                <a:cs typeface="American Typewriter"/>
              </a:rPr>
              <a:t>6. Les </a:t>
            </a:r>
            <a:r>
              <a:rPr lang="es-ES" b="1" err="1">
                <a:latin typeface="American Typewriter"/>
                <a:cs typeface="American Typewriter"/>
              </a:rPr>
              <a:t>avantguardes</a:t>
            </a:r>
            <a:endParaRPr lang="es-ES" b="1">
              <a:latin typeface="American Typewriter"/>
              <a:cs typeface="American Typewriter"/>
            </a:endParaRPr>
          </a:p>
          <a:p>
            <a:pPr marL="0" indent="0" algn="just">
              <a:buNone/>
            </a:pPr>
            <a:r>
              <a:rPr lang="es-ES" b="1">
                <a:latin typeface="American Typewriter"/>
                <a:cs typeface="American Typewriter"/>
              </a:rPr>
              <a:t>7. La literatura de postguerra</a:t>
            </a:r>
          </a:p>
          <a:p>
            <a:pPr marL="0" indent="0" algn="just">
              <a:buNone/>
            </a:pPr>
            <a:r>
              <a:rPr lang="es-ES" b="1">
                <a:latin typeface="American Typewriter"/>
                <a:cs typeface="American Typewriter"/>
              </a:rPr>
              <a:t>8. La literatura de la </a:t>
            </a:r>
            <a:r>
              <a:rPr lang="es-ES" b="1" err="1">
                <a:latin typeface="American Typewriter"/>
                <a:cs typeface="American Typewriter"/>
              </a:rPr>
              <a:t>segona</a:t>
            </a:r>
            <a:r>
              <a:rPr lang="es-ES" b="1">
                <a:latin typeface="American Typewriter"/>
                <a:cs typeface="American Typewriter"/>
              </a:rPr>
              <a:t> </a:t>
            </a:r>
            <a:r>
              <a:rPr lang="es-ES" b="1" err="1">
                <a:latin typeface="American Typewriter"/>
                <a:cs typeface="American Typewriter"/>
              </a:rPr>
              <a:t>meitat</a:t>
            </a:r>
            <a:r>
              <a:rPr lang="es-ES" b="1">
                <a:latin typeface="American Typewriter"/>
                <a:cs typeface="American Typewriter"/>
              </a:rPr>
              <a:t> </a:t>
            </a:r>
            <a:r>
              <a:rPr lang="es-ES" b="1" err="1">
                <a:latin typeface="American Typewriter"/>
                <a:cs typeface="American Typewriter"/>
              </a:rPr>
              <a:t>dels</a:t>
            </a:r>
            <a:r>
              <a:rPr lang="es-ES" b="1">
                <a:latin typeface="American Typewriter"/>
                <a:cs typeface="American Typewriter"/>
              </a:rPr>
              <a:t> </a:t>
            </a:r>
            <a:r>
              <a:rPr lang="es-ES" b="1" err="1">
                <a:latin typeface="American Typewriter"/>
                <a:cs typeface="American Typewriter"/>
              </a:rPr>
              <a:t>segle</a:t>
            </a:r>
            <a:r>
              <a:rPr lang="es-ES" b="1">
                <a:latin typeface="American Typewriter"/>
                <a:cs typeface="American Typewriter"/>
              </a:rPr>
              <a:t> XX</a:t>
            </a:r>
          </a:p>
          <a:p>
            <a:pPr marL="0" indent="0" algn="just">
              <a:buNone/>
            </a:pPr>
            <a:endParaRPr lang="es-ES">
              <a:latin typeface="American Typewriter"/>
              <a:cs typeface="American Typewriter"/>
            </a:endParaRPr>
          </a:p>
        </p:txBody>
      </p:sp>
    </p:spTree>
    <p:extLst>
      <p:ext uri="{BB962C8B-B14F-4D97-AF65-F5344CB8AC3E}">
        <p14:creationId xmlns:p14="http://schemas.microsoft.com/office/powerpoint/2010/main" val="317683807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1EAF31C-09DF-A642-9E6F-E26048EC30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3600" dirty="0"/>
              <a:t>Factors </a:t>
            </a:r>
            <a:r>
              <a:rPr lang="es-ES" sz="3600" dirty="0" err="1"/>
              <a:t>lingüístics</a:t>
            </a:r>
            <a:endParaRPr lang="es-ES" sz="3600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276D72A-3017-8945-B5C2-28CB622F2A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1000" y="1841500"/>
            <a:ext cx="8356600" cy="4445000"/>
          </a:xfrm>
        </p:spPr>
        <p:txBody>
          <a:bodyPr>
            <a:normAutofit fontScale="92500" lnSpcReduction="10000"/>
          </a:bodyPr>
          <a:lstStyle/>
          <a:p>
            <a:pPr marL="457200" indent="-457200" algn="just">
              <a:buAutoNum type="arabicPeriod"/>
            </a:pPr>
            <a:r>
              <a:rPr lang="es-ES" err="1"/>
              <a:t>L’annexió</a:t>
            </a:r>
            <a:r>
              <a:rPr lang="es-ES"/>
              <a:t> de la corona a </a:t>
            </a:r>
            <a:r>
              <a:rPr lang="es-ES" err="1"/>
              <a:t>Castella</a:t>
            </a:r>
            <a:r>
              <a:rPr lang="es-ES"/>
              <a:t> provoca la </a:t>
            </a:r>
            <a:r>
              <a:rPr lang="es-ES" err="1"/>
              <a:t>castellanització</a:t>
            </a:r>
            <a:r>
              <a:rPr lang="es-ES"/>
              <a:t> de la </a:t>
            </a:r>
            <a:r>
              <a:rPr lang="es-ES" err="1"/>
              <a:t>cort</a:t>
            </a:r>
            <a:r>
              <a:rPr lang="es-ES"/>
              <a:t> i que </a:t>
            </a:r>
            <a:r>
              <a:rPr lang="es-ES" err="1"/>
              <a:t>progressivament</a:t>
            </a:r>
            <a:r>
              <a:rPr lang="es-ES"/>
              <a:t> la </a:t>
            </a:r>
            <a:r>
              <a:rPr lang="es-ES" err="1"/>
              <a:t>llengua</a:t>
            </a:r>
            <a:r>
              <a:rPr lang="es-ES"/>
              <a:t> catalana </a:t>
            </a:r>
            <a:r>
              <a:rPr lang="es-ES" err="1"/>
              <a:t>quedi</a:t>
            </a:r>
            <a:r>
              <a:rPr lang="es-ES"/>
              <a:t> relegada a usos </a:t>
            </a:r>
            <a:r>
              <a:rPr lang="es-ES" err="1"/>
              <a:t>domèstics</a:t>
            </a:r>
            <a:r>
              <a:rPr lang="es-ES"/>
              <a:t>. </a:t>
            </a:r>
            <a:r>
              <a:rPr lang="es-ES" err="1"/>
              <a:t>Aquest</a:t>
            </a:r>
            <a:r>
              <a:rPr lang="es-ES"/>
              <a:t> </a:t>
            </a:r>
            <a:r>
              <a:rPr lang="es-ES" err="1"/>
              <a:t>procés</a:t>
            </a:r>
            <a:r>
              <a:rPr lang="es-ES"/>
              <a:t> es </a:t>
            </a:r>
            <a:r>
              <a:rPr lang="es-ES" err="1"/>
              <a:t>coneix</a:t>
            </a:r>
            <a:r>
              <a:rPr lang="es-ES"/>
              <a:t> </a:t>
            </a:r>
            <a:r>
              <a:rPr lang="es-ES" err="1"/>
              <a:t>amb</a:t>
            </a:r>
            <a:r>
              <a:rPr lang="es-ES"/>
              <a:t> el </a:t>
            </a:r>
            <a:r>
              <a:rPr lang="es-ES" err="1"/>
              <a:t>nom</a:t>
            </a:r>
            <a:r>
              <a:rPr lang="es-ES"/>
              <a:t> de </a:t>
            </a:r>
            <a:r>
              <a:rPr lang="es-ES" b="1" err="1"/>
              <a:t>diglòssia</a:t>
            </a:r>
            <a:r>
              <a:rPr lang="es-ES" b="1"/>
              <a:t>.</a:t>
            </a:r>
          </a:p>
          <a:p>
            <a:pPr marL="457200" indent="-457200" algn="just">
              <a:buAutoNum type="arabicPeriod"/>
            </a:pPr>
            <a:r>
              <a:rPr lang="es-ES"/>
              <a:t>La </a:t>
            </a:r>
            <a:r>
              <a:rPr lang="es-ES" err="1"/>
              <a:t>diglòssia</a:t>
            </a:r>
            <a:r>
              <a:rPr lang="es-ES"/>
              <a:t> es dona </a:t>
            </a:r>
            <a:r>
              <a:rPr lang="es-ES" err="1"/>
              <a:t>quan</a:t>
            </a:r>
            <a:r>
              <a:rPr lang="es-ES"/>
              <a:t> hi ha </a:t>
            </a:r>
            <a:r>
              <a:rPr lang="es-ES" err="1"/>
              <a:t>dues</a:t>
            </a:r>
            <a:r>
              <a:rPr lang="es-ES"/>
              <a:t> </a:t>
            </a:r>
            <a:r>
              <a:rPr lang="es-ES" err="1"/>
              <a:t>llengües</a:t>
            </a:r>
            <a:r>
              <a:rPr lang="es-ES"/>
              <a:t> en contacte en un </a:t>
            </a:r>
            <a:r>
              <a:rPr lang="es-ES" err="1"/>
              <a:t>mateix</a:t>
            </a:r>
            <a:r>
              <a:rPr lang="es-ES"/>
              <a:t> </a:t>
            </a:r>
            <a:r>
              <a:rPr lang="es-ES" err="1"/>
              <a:t>territori</a:t>
            </a:r>
            <a:r>
              <a:rPr lang="es-ES"/>
              <a:t> i una (</a:t>
            </a:r>
            <a:r>
              <a:rPr lang="es-ES" err="1"/>
              <a:t>llengua</a:t>
            </a:r>
            <a:r>
              <a:rPr lang="es-ES"/>
              <a:t> A) es considera </a:t>
            </a:r>
            <a:r>
              <a:rPr lang="es-ES" err="1"/>
              <a:t>pels</a:t>
            </a:r>
            <a:r>
              <a:rPr lang="es-ES"/>
              <a:t> </a:t>
            </a:r>
            <a:r>
              <a:rPr lang="es-ES" err="1"/>
              <a:t>mateixos</a:t>
            </a:r>
            <a:r>
              <a:rPr lang="es-ES"/>
              <a:t> </a:t>
            </a:r>
            <a:r>
              <a:rPr lang="es-ES" err="1"/>
              <a:t>parlants</a:t>
            </a:r>
            <a:r>
              <a:rPr lang="es-ES"/>
              <a:t> </a:t>
            </a:r>
            <a:r>
              <a:rPr lang="es-ES" err="1"/>
              <a:t>com</a:t>
            </a:r>
            <a:r>
              <a:rPr lang="es-ES"/>
              <a:t> a </a:t>
            </a:r>
            <a:r>
              <a:rPr lang="es-ES" err="1"/>
              <a:t>més</a:t>
            </a:r>
            <a:r>
              <a:rPr lang="es-ES"/>
              <a:t> apta per </a:t>
            </a:r>
            <a:r>
              <a:rPr lang="es-ES" err="1"/>
              <a:t>als</a:t>
            </a:r>
            <a:r>
              <a:rPr lang="es-ES"/>
              <a:t> usos </a:t>
            </a:r>
            <a:r>
              <a:rPr lang="es-ES" err="1"/>
              <a:t>cultes</a:t>
            </a:r>
            <a:r>
              <a:rPr lang="es-ES"/>
              <a:t> (</a:t>
            </a:r>
            <a:r>
              <a:rPr lang="es-ES" err="1"/>
              <a:t>ciència</a:t>
            </a:r>
            <a:r>
              <a:rPr lang="es-ES"/>
              <a:t>, literatura, </a:t>
            </a:r>
            <a:r>
              <a:rPr lang="es-ES" err="1"/>
              <a:t>etc</a:t>
            </a:r>
            <a:r>
              <a:rPr lang="es-ES"/>
              <a:t>) i </a:t>
            </a:r>
            <a:r>
              <a:rPr lang="es-ES" err="1"/>
              <a:t>l’altra</a:t>
            </a:r>
            <a:r>
              <a:rPr lang="es-ES"/>
              <a:t> (la B) </a:t>
            </a:r>
            <a:r>
              <a:rPr lang="es-ES" err="1"/>
              <a:t>només</a:t>
            </a:r>
            <a:r>
              <a:rPr lang="es-ES"/>
              <a:t> es considera apta per a usos </a:t>
            </a:r>
            <a:r>
              <a:rPr lang="es-ES" err="1"/>
              <a:t>domèstics</a:t>
            </a:r>
            <a:r>
              <a:rPr lang="es-ES"/>
              <a:t>. En el </a:t>
            </a:r>
            <a:r>
              <a:rPr lang="es-ES" err="1"/>
              <a:t>nostre</a:t>
            </a:r>
            <a:r>
              <a:rPr lang="es-ES"/>
              <a:t> cas la </a:t>
            </a:r>
            <a:r>
              <a:rPr lang="es-ES" err="1"/>
              <a:t>llengua</a:t>
            </a:r>
            <a:r>
              <a:rPr lang="es-ES"/>
              <a:t> A seria el </a:t>
            </a:r>
            <a:r>
              <a:rPr lang="es-ES" err="1"/>
              <a:t>castellà</a:t>
            </a:r>
            <a:r>
              <a:rPr lang="es-ES"/>
              <a:t> i la B, el </a:t>
            </a:r>
            <a:r>
              <a:rPr lang="es-ES" err="1"/>
              <a:t>català</a:t>
            </a:r>
            <a:r>
              <a:rPr lang="es-ES"/>
              <a:t>.</a:t>
            </a:r>
          </a:p>
          <a:p>
            <a:pPr marL="457200" indent="-457200" algn="just">
              <a:buAutoNum type="arabicPeriod"/>
            </a:pPr>
            <a:r>
              <a:rPr lang="es-ES"/>
              <a:t>El </a:t>
            </a:r>
            <a:r>
              <a:rPr lang="es-ES" err="1"/>
              <a:t>prestigi</a:t>
            </a:r>
            <a:r>
              <a:rPr lang="es-ES"/>
              <a:t> de la </a:t>
            </a:r>
            <a:r>
              <a:rPr lang="es-ES" err="1"/>
              <a:t>llengua</a:t>
            </a:r>
            <a:r>
              <a:rPr lang="es-ES"/>
              <a:t> A ve </a:t>
            </a:r>
            <a:r>
              <a:rPr lang="es-ES" err="1"/>
              <a:t>donat</a:t>
            </a:r>
            <a:r>
              <a:rPr lang="es-ES"/>
              <a:t> per </a:t>
            </a:r>
            <a:r>
              <a:rPr lang="es-ES" err="1"/>
              <a:t>raons</a:t>
            </a:r>
            <a:r>
              <a:rPr lang="es-ES"/>
              <a:t> </a:t>
            </a:r>
            <a:r>
              <a:rPr lang="es-ES" err="1"/>
              <a:t>extralingüístiques</a:t>
            </a:r>
            <a:r>
              <a:rPr lang="es-ES"/>
              <a:t>: nombre de </a:t>
            </a:r>
            <a:r>
              <a:rPr lang="es-ES" err="1"/>
              <a:t>parlants</a:t>
            </a:r>
            <a:r>
              <a:rPr lang="es-ES"/>
              <a:t>, </a:t>
            </a:r>
            <a:r>
              <a:rPr lang="es-ES" err="1"/>
              <a:t>més</a:t>
            </a:r>
            <a:r>
              <a:rPr lang="es-ES"/>
              <a:t> </a:t>
            </a:r>
            <a:r>
              <a:rPr lang="es-ES" err="1"/>
              <a:t>mitjans</a:t>
            </a:r>
            <a:r>
              <a:rPr lang="es-ES"/>
              <a:t> de </a:t>
            </a:r>
            <a:r>
              <a:rPr lang="es-ES" err="1"/>
              <a:t>difusió</a:t>
            </a:r>
            <a:r>
              <a:rPr lang="es-ES"/>
              <a:t>, </a:t>
            </a:r>
            <a:r>
              <a:rPr lang="es-ES" err="1"/>
              <a:t>domini</a:t>
            </a:r>
            <a:r>
              <a:rPr lang="es-ES"/>
              <a:t> del sistema escolar…</a:t>
            </a:r>
          </a:p>
          <a:p>
            <a:pPr marL="0" indent="0" algn="just">
              <a:buNone/>
            </a:pPr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273464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42729DF-4AD0-3545-8DB4-5327A558E5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3600" dirty="0"/>
              <a:t>Factors literaris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815071F-6335-6847-B5FA-65B17A95A4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0050" y="1748790"/>
            <a:ext cx="8446770" cy="4743450"/>
          </a:xfrm>
        </p:spPr>
        <p:txBody>
          <a:bodyPr>
            <a:normAutofit fontScale="92500" lnSpcReduction="20000"/>
          </a:bodyPr>
          <a:lstStyle/>
          <a:p>
            <a:pPr marL="457200" indent="-457200" algn="just">
              <a:buAutoNum type="arabicPeriod"/>
            </a:pPr>
            <a:r>
              <a:rPr lang="es-ES" dirty="0"/>
              <a:t>La suma </a:t>
            </a:r>
            <a:r>
              <a:rPr lang="es-ES" dirty="0" err="1"/>
              <a:t>dels</a:t>
            </a:r>
            <a:r>
              <a:rPr lang="es-ES" dirty="0"/>
              <a:t> dos </a:t>
            </a:r>
            <a:r>
              <a:rPr lang="es-ES" dirty="0" err="1"/>
              <a:t>factors</a:t>
            </a:r>
            <a:r>
              <a:rPr lang="es-ES" dirty="0"/>
              <a:t> </a:t>
            </a:r>
            <a:r>
              <a:rPr lang="es-ES" dirty="0" err="1"/>
              <a:t>anteriors</a:t>
            </a:r>
            <a:r>
              <a:rPr lang="es-ES" dirty="0"/>
              <a:t> fa que </a:t>
            </a:r>
            <a:r>
              <a:rPr lang="es-ES" dirty="0" err="1"/>
              <a:t>durant</a:t>
            </a:r>
            <a:r>
              <a:rPr lang="es-ES" dirty="0"/>
              <a:t> </a:t>
            </a:r>
            <a:r>
              <a:rPr lang="es-ES" dirty="0" err="1"/>
              <a:t>aquests</a:t>
            </a:r>
            <a:r>
              <a:rPr lang="es-ES" dirty="0"/>
              <a:t> </a:t>
            </a:r>
            <a:r>
              <a:rPr lang="es-ES" dirty="0" err="1"/>
              <a:t>segles</a:t>
            </a:r>
            <a:r>
              <a:rPr lang="es-ES" dirty="0"/>
              <a:t> que </a:t>
            </a:r>
            <a:r>
              <a:rPr lang="es-ES" dirty="0" err="1"/>
              <a:t>anomenem</a:t>
            </a:r>
            <a:r>
              <a:rPr lang="es-ES" dirty="0"/>
              <a:t> </a:t>
            </a:r>
            <a:r>
              <a:rPr lang="es-ES" dirty="0" err="1"/>
              <a:t>Decadència</a:t>
            </a:r>
            <a:r>
              <a:rPr lang="es-ES" dirty="0"/>
              <a:t> la </a:t>
            </a:r>
            <a:r>
              <a:rPr lang="es-ES" dirty="0" err="1"/>
              <a:t>llengua</a:t>
            </a:r>
            <a:r>
              <a:rPr lang="es-ES" dirty="0"/>
              <a:t> catalana </a:t>
            </a:r>
            <a:r>
              <a:rPr lang="es-ES" dirty="0" err="1"/>
              <a:t>sigui</a:t>
            </a:r>
            <a:r>
              <a:rPr lang="es-ES" dirty="0"/>
              <a:t> </a:t>
            </a:r>
            <a:r>
              <a:rPr lang="es-ES" dirty="0" err="1"/>
              <a:t>desplaçada</a:t>
            </a:r>
            <a:r>
              <a:rPr lang="es-ES" dirty="0"/>
              <a:t> </a:t>
            </a:r>
            <a:r>
              <a:rPr lang="es-ES" dirty="0" err="1"/>
              <a:t>dels</a:t>
            </a:r>
            <a:r>
              <a:rPr lang="es-ES" dirty="0"/>
              <a:t> usos </a:t>
            </a:r>
            <a:r>
              <a:rPr lang="es-ES" dirty="0" err="1"/>
              <a:t>cultes</a:t>
            </a:r>
            <a:r>
              <a:rPr lang="es-ES" dirty="0"/>
              <a:t> i, per </a:t>
            </a:r>
            <a:r>
              <a:rPr lang="es-ES" dirty="0" err="1"/>
              <a:t>tant</a:t>
            </a:r>
            <a:r>
              <a:rPr lang="es-ES" dirty="0"/>
              <a:t>, de la </a:t>
            </a:r>
            <a:r>
              <a:rPr lang="es-ES" dirty="0" err="1"/>
              <a:t>pràctica</a:t>
            </a:r>
            <a:r>
              <a:rPr lang="es-ES" dirty="0"/>
              <a:t> </a:t>
            </a:r>
            <a:r>
              <a:rPr lang="es-ES" dirty="0" err="1"/>
              <a:t>literària</a:t>
            </a:r>
            <a:r>
              <a:rPr lang="es-ES" dirty="0"/>
              <a:t>.</a:t>
            </a:r>
          </a:p>
          <a:p>
            <a:pPr marL="457200" indent="-457200" algn="just">
              <a:buAutoNum type="arabicPeriod"/>
            </a:pPr>
            <a:r>
              <a:rPr lang="es-ES" dirty="0" err="1"/>
              <a:t>Així</a:t>
            </a:r>
            <a:r>
              <a:rPr lang="es-ES" dirty="0"/>
              <a:t> </a:t>
            </a:r>
            <a:r>
              <a:rPr lang="es-ES" dirty="0" err="1"/>
              <a:t>doncs</a:t>
            </a:r>
            <a:r>
              <a:rPr lang="es-ES" dirty="0"/>
              <a:t>, la </a:t>
            </a:r>
            <a:r>
              <a:rPr lang="es-ES" dirty="0" err="1"/>
              <a:t>producció</a:t>
            </a:r>
            <a:r>
              <a:rPr lang="es-ES" dirty="0"/>
              <a:t> de </a:t>
            </a:r>
            <a:r>
              <a:rPr lang="es-ES" b="1" dirty="0"/>
              <a:t>literatura culta </a:t>
            </a:r>
            <a:r>
              <a:rPr lang="es-ES" dirty="0"/>
              <a:t>(</a:t>
            </a:r>
            <a:r>
              <a:rPr lang="es-ES" dirty="0" err="1"/>
              <a:t>d’autor</a:t>
            </a:r>
            <a:r>
              <a:rPr lang="es-ES" dirty="0"/>
              <a:t> </a:t>
            </a:r>
            <a:r>
              <a:rPr lang="es-ES" dirty="0" err="1"/>
              <a:t>conegut</a:t>
            </a:r>
            <a:r>
              <a:rPr lang="es-ES" dirty="0"/>
              <a:t> i </a:t>
            </a:r>
            <a:r>
              <a:rPr lang="es-ES" dirty="0" err="1"/>
              <a:t>amb</a:t>
            </a:r>
            <a:r>
              <a:rPr lang="es-ES" dirty="0"/>
              <a:t> </a:t>
            </a:r>
            <a:r>
              <a:rPr lang="es-ES" dirty="0" err="1"/>
              <a:t>voluntat</a:t>
            </a:r>
            <a:r>
              <a:rPr lang="es-ES" dirty="0"/>
              <a:t> artística) es </a:t>
            </a:r>
            <a:r>
              <a:rPr lang="es-ES" dirty="0" err="1"/>
              <a:t>redueix</a:t>
            </a:r>
            <a:r>
              <a:rPr lang="es-ES" dirty="0"/>
              <a:t> </a:t>
            </a:r>
            <a:r>
              <a:rPr lang="es-ES" dirty="0" err="1"/>
              <a:t>dràsticament</a:t>
            </a:r>
            <a:r>
              <a:rPr lang="es-ES" dirty="0"/>
              <a:t> i la que hi ha </a:t>
            </a:r>
            <a:r>
              <a:rPr lang="es-ES" dirty="0" err="1"/>
              <a:t>és</a:t>
            </a:r>
            <a:r>
              <a:rPr lang="es-ES" dirty="0"/>
              <a:t> </a:t>
            </a:r>
            <a:r>
              <a:rPr lang="es-ES" dirty="0" err="1"/>
              <a:t>d’escassa</a:t>
            </a:r>
            <a:r>
              <a:rPr lang="es-ES" dirty="0"/>
              <a:t> </a:t>
            </a:r>
            <a:r>
              <a:rPr lang="es-ES" dirty="0" err="1"/>
              <a:t>qualitat</a:t>
            </a:r>
            <a:r>
              <a:rPr lang="es-ES" dirty="0"/>
              <a:t>. </a:t>
            </a:r>
          </a:p>
          <a:p>
            <a:pPr marL="457200" indent="-457200" algn="just">
              <a:buAutoNum type="arabicPeriod"/>
            </a:pPr>
            <a:r>
              <a:rPr lang="es-ES" dirty="0"/>
              <a:t>Ara </a:t>
            </a:r>
            <a:r>
              <a:rPr lang="es-ES" dirty="0" err="1"/>
              <a:t>bé</a:t>
            </a:r>
            <a:r>
              <a:rPr lang="es-ES" dirty="0"/>
              <a:t>, </a:t>
            </a:r>
            <a:r>
              <a:rPr lang="es-ES" dirty="0" err="1"/>
              <a:t>s’ha</a:t>
            </a:r>
            <a:r>
              <a:rPr lang="es-ES" dirty="0"/>
              <a:t> de destacar que la </a:t>
            </a:r>
            <a:r>
              <a:rPr lang="es-ES" dirty="0" err="1"/>
              <a:t>gent</a:t>
            </a:r>
            <a:r>
              <a:rPr lang="es-ES" dirty="0"/>
              <a:t> en </a:t>
            </a:r>
            <a:r>
              <a:rPr lang="es-ES" dirty="0" err="1"/>
              <a:t>cap</a:t>
            </a:r>
            <a:r>
              <a:rPr lang="es-ES" dirty="0"/>
              <a:t> </a:t>
            </a:r>
            <a:r>
              <a:rPr lang="es-ES" dirty="0" err="1"/>
              <a:t>moment</a:t>
            </a:r>
            <a:r>
              <a:rPr lang="es-ES" dirty="0"/>
              <a:t> </a:t>
            </a:r>
            <a:r>
              <a:rPr lang="es-ES" dirty="0" err="1"/>
              <a:t>deixa</a:t>
            </a:r>
            <a:r>
              <a:rPr lang="es-ES" dirty="0"/>
              <a:t> de </a:t>
            </a:r>
            <a:r>
              <a:rPr lang="es-ES" dirty="0" err="1"/>
              <a:t>fer</a:t>
            </a:r>
            <a:r>
              <a:rPr lang="es-ES" dirty="0"/>
              <a:t> servir la </a:t>
            </a:r>
            <a:r>
              <a:rPr lang="es-ES" dirty="0" err="1"/>
              <a:t>llengua</a:t>
            </a:r>
            <a:r>
              <a:rPr lang="es-ES" dirty="0"/>
              <a:t> catalana en la </a:t>
            </a:r>
            <a:r>
              <a:rPr lang="es-ES" dirty="0" err="1"/>
              <a:t>seva</a:t>
            </a:r>
            <a:r>
              <a:rPr lang="es-ES" dirty="0"/>
              <a:t> vida </a:t>
            </a:r>
            <a:r>
              <a:rPr lang="es-ES" dirty="0" err="1"/>
              <a:t>quotidiana</a:t>
            </a:r>
            <a:r>
              <a:rPr lang="es-ES" dirty="0"/>
              <a:t>. Per </a:t>
            </a:r>
            <a:r>
              <a:rPr lang="es-ES" dirty="0" err="1"/>
              <a:t>això</a:t>
            </a:r>
            <a:r>
              <a:rPr lang="es-ES" dirty="0"/>
              <a:t> el </a:t>
            </a:r>
            <a:r>
              <a:rPr lang="es-ES" dirty="0" err="1"/>
              <a:t>conreu</a:t>
            </a:r>
            <a:r>
              <a:rPr lang="es-ES" dirty="0"/>
              <a:t> del que </a:t>
            </a:r>
            <a:r>
              <a:rPr lang="es-ES" dirty="0" err="1"/>
              <a:t>anomenem</a:t>
            </a:r>
            <a:r>
              <a:rPr lang="es-ES" dirty="0"/>
              <a:t> </a:t>
            </a:r>
            <a:r>
              <a:rPr lang="es-ES" b="1" dirty="0"/>
              <a:t>literatura tradicional</a:t>
            </a:r>
            <a:r>
              <a:rPr lang="es-ES" dirty="0"/>
              <a:t> continua ben </a:t>
            </a:r>
            <a:r>
              <a:rPr lang="es-ES" dirty="0" err="1"/>
              <a:t>viu</a:t>
            </a:r>
            <a:r>
              <a:rPr lang="es-ES" dirty="0"/>
              <a:t>. </a:t>
            </a:r>
          </a:p>
          <a:p>
            <a:pPr marL="457200" indent="-457200" algn="just">
              <a:buAutoNum type="arabicPeriod"/>
            </a:pPr>
            <a:r>
              <a:rPr lang="es-ES" dirty="0" err="1"/>
              <a:t>Entenem</a:t>
            </a:r>
            <a:r>
              <a:rPr lang="es-ES" dirty="0"/>
              <a:t> per literatura </a:t>
            </a:r>
            <a:r>
              <a:rPr lang="es-ES" dirty="0" err="1"/>
              <a:t>tradiciona</a:t>
            </a:r>
            <a:r>
              <a:rPr lang="es-ES" dirty="0"/>
              <a:t> (o popular) aquella </a:t>
            </a:r>
            <a:r>
              <a:rPr lang="es-ES" dirty="0" err="1"/>
              <a:t>producció</a:t>
            </a:r>
            <a:r>
              <a:rPr lang="es-ES" dirty="0"/>
              <a:t> </a:t>
            </a:r>
            <a:r>
              <a:rPr lang="es-ES" dirty="0" err="1"/>
              <a:t>literària</a:t>
            </a:r>
            <a:r>
              <a:rPr lang="es-ES" dirty="0"/>
              <a:t> </a:t>
            </a:r>
            <a:r>
              <a:rPr lang="es-ES" dirty="0" err="1"/>
              <a:t>d’autor</a:t>
            </a:r>
            <a:r>
              <a:rPr lang="es-ES" dirty="0"/>
              <a:t> </a:t>
            </a:r>
            <a:r>
              <a:rPr lang="es-ES" dirty="0" err="1"/>
              <a:t>anònim</a:t>
            </a:r>
            <a:r>
              <a:rPr lang="es-ES" dirty="0"/>
              <a:t> que es va </a:t>
            </a:r>
            <a:r>
              <a:rPr lang="es-ES" dirty="0" err="1"/>
              <a:t>transmetent</a:t>
            </a:r>
            <a:r>
              <a:rPr lang="es-ES" dirty="0"/>
              <a:t> </a:t>
            </a:r>
            <a:r>
              <a:rPr lang="es-ES" b="1" dirty="0" err="1"/>
              <a:t>oralment</a:t>
            </a:r>
            <a:r>
              <a:rPr lang="es-ES" b="1" dirty="0"/>
              <a:t> </a:t>
            </a:r>
            <a:r>
              <a:rPr lang="es-ES" dirty="0"/>
              <a:t>de </a:t>
            </a:r>
            <a:r>
              <a:rPr lang="es-ES" dirty="0" err="1"/>
              <a:t>generació</a:t>
            </a:r>
            <a:r>
              <a:rPr lang="es-ES" dirty="0"/>
              <a:t> en </a:t>
            </a:r>
            <a:r>
              <a:rPr lang="es-ES" dirty="0" err="1"/>
              <a:t>generació</a:t>
            </a:r>
            <a:r>
              <a:rPr lang="es-ES" dirty="0"/>
              <a:t>. Aquí hi </a:t>
            </a:r>
            <a:r>
              <a:rPr lang="es-ES" dirty="0" err="1"/>
              <a:t>trobem</a:t>
            </a:r>
            <a:r>
              <a:rPr lang="es-ES" dirty="0"/>
              <a:t> </a:t>
            </a:r>
            <a:r>
              <a:rPr lang="es-ES" dirty="0" err="1"/>
              <a:t>nadales</a:t>
            </a:r>
            <a:r>
              <a:rPr lang="es-ES" dirty="0"/>
              <a:t>, </a:t>
            </a:r>
            <a:r>
              <a:rPr lang="es-ES" dirty="0" err="1"/>
              <a:t>romanços</a:t>
            </a:r>
            <a:r>
              <a:rPr lang="es-ES" dirty="0"/>
              <a:t>, </a:t>
            </a:r>
            <a:r>
              <a:rPr lang="es-ES" dirty="0" err="1"/>
              <a:t>llegendes</a:t>
            </a:r>
            <a:r>
              <a:rPr lang="es-ES" dirty="0"/>
              <a:t>, </a:t>
            </a:r>
            <a:r>
              <a:rPr lang="es-ES" dirty="0" err="1"/>
              <a:t>jocs</a:t>
            </a:r>
            <a:r>
              <a:rPr lang="es-ES" dirty="0"/>
              <a:t> de falda, </a:t>
            </a:r>
            <a:r>
              <a:rPr lang="es-ES" dirty="0" err="1"/>
              <a:t>cançons</a:t>
            </a:r>
            <a:r>
              <a:rPr lang="es-ES" dirty="0"/>
              <a:t> de </a:t>
            </a:r>
            <a:r>
              <a:rPr lang="es-ES" dirty="0" err="1"/>
              <a:t>feina</a:t>
            </a:r>
            <a:r>
              <a:rPr lang="es-ES" dirty="0"/>
              <a:t>…</a:t>
            </a:r>
          </a:p>
        </p:txBody>
      </p:sp>
    </p:spTree>
    <p:extLst>
      <p:ext uri="{BB962C8B-B14F-4D97-AF65-F5344CB8AC3E}">
        <p14:creationId xmlns:p14="http://schemas.microsoft.com/office/powerpoint/2010/main" val="225786001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3600" dirty="0" err="1"/>
              <a:t>Moviments</a:t>
            </a:r>
            <a:r>
              <a:rPr lang="es-ES" sz="3600" dirty="0"/>
              <a:t> </a:t>
            </a:r>
            <a:r>
              <a:rPr lang="es-ES" sz="3600" dirty="0" err="1"/>
              <a:t>culturals</a:t>
            </a:r>
            <a:r>
              <a:rPr lang="es-ES" sz="3600" dirty="0"/>
              <a:t> </a:t>
            </a:r>
            <a:r>
              <a:rPr lang="es-ES" sz="3600" dirty="0" err="1"/>
              <a:t>durant</a:t>
            </a:r>
            <a:r>
              <a:rPr lang="es-ES" sz="3600" dirty="0"/>
              <a:t> </a:t>
            </a:r>
            <a:r>
              <a:rPr lang="es-ES" sz="3600" dirty="0" err="1"/>
              <a:t>aquest</a:t>
            </a:r>
            <a:r>
              <a:rPr lang="es-ES" sz="3600" dirty="0"/>
              <a:t> </a:t>
            </a:r>
            <a:r>
              <a:rPr lang="es-ES" sz="3600" dirty="0" err="1"/>
              <a:t>període</a:t>
            </a:r>
            <a:endParaRPr lang="es-ES" sz="3600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08610" y="1805940"/>
            <a:ext cx="8515350" cy="4807902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es-ES" dirty="0" err="1"/>
              <a:t>Durant</a:t>
            </a:r>
            <a:r>
              <a:rPr lang="es-ES" dirty="0"/>
              <a:t> </a:t>
            </a:r>
            <a:r>
              <a:rPr lang="es-ES" dirty="0" err="1"/>
              <a:t>aquest</a:t>
            </a:r>
            <a:r>
              <a:rPr lang="es-ES" dirty="0"/>
              <a:t> </a:t>
            </a:r>
            <a:r>
              <a:rPr lang="es-ES" dirty="0" err="1"/>
              <a:t>període</a:t>
            </a:r>
            <a:r>
              <a:rPr lang="es-ES" dirty="0"/>
              <a:t> </a:t>
            </a:r>
            <a:r>
              <a:rPr lang="es-ES" dirty="0" err="1"/>
              <a:t>històric</a:t>
            </a:r>
            <a:r>
              <a:rPr lang="es-ES" dirty="0"/>
              <a:t> se </a:t>
            </a:r>
            <a:r>
              <a:rPr lang="es-ES" dirty="0" err="1"/>
              <a:t>succeeixen</a:t>
            </a:r>
            <a:r>
              <a:rPr lang="es-ES" dirty="0"/>
              <a:t> a Europa 3 </a:t>
            </a:r>
            <a:r>
              <a:rPr lang="es-ES" dirty="0" err="1"/>
              <a:t>grans</a:t>
            </a:r>
            <a:r>
              <a:rPr lang="es-ES" dirty="0"/>
              <a:t> </a:t>
            </a:r>
            <a:r>
              <a:rPr lang="es-ES" dirty="0" err="1"/>
              <a:t>períodes</a:t>
            </a:r>
            <a:r>
              <a:rPr lang="es-ES" dirty="0"/>
              <a:t> o </a:t>
            </a:r>
            <a:r>
              <a:rPr lang="es-ES" dirty="0" err="1"/>
              <a:t>moviments</a:t>
            </a:r>
            <a:r>
              <a:rPr lang="es-ES" dirty="0"/>
              <a:t> </a:t>
            </a:r>
            <a:r>
              <a:rPr lang="es-ES" dirty="0" err="1"/>
              <a:t>estètics</a:t>
            </a:r>
            <a:r>
              <a:rPr lang="es-ES" dirty="0"/>
              <a:t>:</a:t>
            </a:r>
          </a:p>
          <a:p>
            <a:pPr marL="236538" lvl="1" indent="0" algn="just">
              <a:buNone/>
            </a:pPr>
            <a:r>
              <a:rPr lang="es-ES" dirty="0"/>
              <a:t>	a) El </a:t>
            </a:r>
            <a:r>
              <a:rPr lang="es-ES" b="1" dirty="0" err="1"/>
              <a:t>Renaixement</a:t>
            </a:r>
            <a:r>
              <a:rPr lang="es-ES" b="1" dirty="0"/>
              <a:t> </a:t>
            </a:r>
            <a:r>
              <a:rPr lang="es-ES" dirty="0"/>
              <a:t>(</a:t>
            </a:r>
            <a:r>
              <a:rPr lang="es-ES" dirty="0" err="1"/>
              <a:t>segle</a:t>
            </a:r>
            <a:r>
              <a:rPr lang="es-ES" dirty="0"/>
              <a:t> XVI). </a:t>
            </a:r>
            <a:r>
              <a:rPr lang="es-ES" dirty="0" err="1"/>
              <a:t>L’home</a:t>
            </a:r>
            <a:r>
              <a:rPr lang="es-ES" dirty="0"/>
              <a:t> </a:t>
            </a:r>
            <a:r>
              <a:rPr lang="es-ES" dirty="0" err="1"/>
              <a:t>és</a:t>
            </a:r>
            <a:r>
              <a:rPr lang="es-ES" dirty="0"/>
              <a:t> el centre de </a:t>
            </a:r>
            <a:r>
              <a:rPr lang="es-ES" dirty="0" err="1"/>
              <a:t>l’univers</a:t>
            </a:r>
            <a:r>
              <a:rPr lang="es-ES" dirty="0"/>
              <a:t> 	(</a:t>
            </a:r>
            <a:r>
              <a:rPr lang="es-ES" dirty="0" err="1"/>
              <a:t>antropocentrisme</a:t>
            </a:r>
            <a:r>
              <a:rPr lang="es-ES" dirty="0"/>
              <a:t>). </a:t>
            </a:r>
            <a:r>
              <a:rPr lang="es-ES" dirty="0" err="1"/>
              <a:t>Recuperació</a:t>
            </a:r>
            <a:r>
              <a:rPr lang="es-ES" dirty="0"/>
              <a:t> </a:t>
            </a:r>
            <a:r>
              <a:rPr lang="es-ES" dirty="0" err="1"/>
              <a:t>dels</a:t>
            </a:r>
            <a:r>
              <a:rPr lang="es-ES" dirty="0"/>
              <a:t> </a:t>
            </a:r>
            <a:r>
              <a:rPr lang="es-ES" dirty="0" err="1"/>
              <a:t>clàssics</a:t>
            </a:r>
            <a:r>
              <a:rPr lang="es-ES" dirty="0"/>
              <a:t> </a:t>
            </a:r>
            <a:r>
              <a:rPr lang="es-ES" dirty="0" err="1"/>
              <a:t>grecs</a:t>
            </a:r>
            <a:r>
              <a:rPr lang="es-ES" dirty="0"/>
              <a:t> i </a:t>
            </a:r>
            <a:r>
              <a:rPr lang="es-ES" dirty="0" err="1"/>
              <a:t>llatins</a:t>
            </a:r>
            <a:r>
              <a:rPr lang="es-ES" dirty="0"/>
              <a:t>. </a:t>
            </a:r>
            <a:r>
              <a:rPr lang="es-ES" dirty="0" err="1"/>
              <a:t>Itàlia</a:t>
            </a:r>
            <a:r>
              <a:rPr lang="es-ES" dirty="0"/>
              <a:t> 	</a:t>
            </a:r>
            <a:r>
              <a:rPr lang="es-ES" dirty="0" err="1"/>
              <a:t>n’és</a:t>
            </a:r>
            <a:r>
              <a:rPr lang="es-ES" dirty="0"/>
              <a:t> </a:t>
            </a:r>
            <a:r>
              <a:rPr lang="es-ES" dirty="0" err="1"/>
              <a:t>l’epicentre</a:t>
            </a:r>
            <a:r>
              <a:rPr lang="es-ES" dirty="0"/>
              <a:t>. </a:t>
            </a:r>
            <a:r>
              <a:rPr lang="es-ES" dirty="0" err="1"/>
              <a:t>Destaquem</a:t>
            </a:r>
            <a:r>
              <a:rPr lang="es-ES" dirty="0"/>
              <a:t> el poeta Pere </a:t>
            </a:r>
            <a:r>
              <a:rPr lang="es-ES" dirty="0" err="1"/>
              <a:t>Serafí</a:t>
            </a:r>
            <a:r>
              <a:rPr lang="es-ES" dirty="0"/>
              <a:t>.</a:t>
            </a:r>
          </a:p>
          <a:p>
            <a:pPr marL="236538" lvl="1" indent="0" algn="just">
              <a:buNone/>
            </a:pPr>
            <a:r>
              <a:rPr lang="es-ES" dirty="0"/>
              <a:t>	b) El</a:t>
            </a:r>
            <a:r>
              <a:rPr lang="es-ES" b="1" dirty="0"/>
              <a:t> </a:t>
            </a:r>
            <a:r>
              <a:rPr lang="es-ES" b="1" dirty="0" err="1"/>
              <a:t>Barroc</a:t>
            </a:r>
            <a:r>
              <a:rPr lang="es-ES" dirty="0"/>
              <a:t> (</a:t>
            </a:r>
            <a:r>
              <a:rPr lang="es-ES" dirty="0" err="1"/>
              <a:t>segle</a:t>
            </a:r>
            <a:r>
              <a:rPr lang="es-ES" dirty="0"/>
              <a:t> XVII). </a:t>
            </a:r>
            <a:r>
              <a:rPr lang="es-ES" dirty="0" err="1"/>
              <a:t>Crisi</a:t>
            </a:r>
            <a:r>
              <a:rPr lang="es-ES" dirty="0"/>
              <a:t> espiritual creada per les </a:t>
            </a:r>
            <a:r>
              <a:rPr lang="es-ES" dirty="0" err="1"/>
              <a:t>guerres</a:t>
            </a:r>
            <a:r>
              <a:rPr lang="es-ES" dirty="0"/>
              <a:t> de 	religió. Les obres </a:t>
            </a:r>
            <a:r>
              <a:rPr lang="es-ES" dirty="0" err="1"/>
              <a:t>d’art</a:t>
            </a:r>
            <a:r>
              <a:rPr lang="es-ES" dirty="0"/>
              <a:t> </a:t>
            </a:r>
            <a:r>
              <a:rPr lang="es-ES" dirty="0" err="1"/>
              <a:t>s’omplen</a:t>
            </a:r>
            <a:r>
              <a:rPr lang="es-ES" dirty="0"/>
              <a:t> de </a:t>
            </a:r>
            <a:r>
              <a:rPr lang="es-ES" dirty="0" err="1"/>
              <a:t>clarobscurs</a:t>
            </a:r>
            <a:r>
              <a:rPr lang="es-ES" dirty="0"/>
              <a:t> i </a:t>
            </a:r>
            <a:r>
              <a:rPr lang="es-ES" dirty="0" err="1"/>
              <a:t>l’estètica</a:t>
            </a:r>
            <a:r>
              <a:rPr lang="es-ES" dirty="0"/>
              <a:t> es torna 	artificiosa i </a:t>
            </a:r>
            <a:r>
              <a:rPr lang="es-ES" dirty="0" err="1"/>
              <a:t>recargolada</a:t>
            </a:r>
            <a:r>
              <a:rPr lang="es-ES" dirty="0"/>
              <a:t>. </a:t>
            </a:r>
            <a:r>
              <a:rPr lang="es-ES" dirty="0" err="1"/>
              <a:t>Moment</a:t>
            </a:r>
            <a:r>
              <a:rPr lang="es-ES" dirty="0"/>
              <a:t> </a:t>
            </a:r>
            <a:r>
              <a:rPr lang="es-ES" dirty="0" err="1"/>
              <a:t>d’esplendor</a:t>
            </a:r>
            <a:r>
              <a:rPr lang="es-ES" dirty="0"/>
              <a:t> de les </a:t>
            </a:r>
            <a:r>
              <a:rPr lang="es-ES" dirty="0" err="1"/>
              <a:t>literatures</a:t>
            </a:r>
            <a:r>
              <a:rPr lang="es-ES" dirty="0"/>
              <a:t> 	castellana i francesa. El poeta Francesc </a:t>
            </a:r>
            <a:r>
              <a:rPr lang="es-ES" dirty="0" err="1"/>
              <a:t>Vicenç</a:t>
            </a:r>
            <a:r>
              <a:rPr lang="es-ES" dirty="0"/>
              <a:t> </a:t>
            </a:r>
            <a:r>
              <a:rPr lang="es-ES" dirty="0" err="1"/>
              <a:t>Garcia</a:t>
            </a:r>
            <a:r>
              <a:rPr lang="es-ES" dirty="0"/>
              <a:t>, el rector de 	</a:t>
            </a:r>
            <a:r>
              <a:rPr lang="es-ES" dirty="0" err="1"/>
              <a:t>Vallfogona</a:t>
            </a:r>
            <a:r>
              <a:rPr lang="es-ES" dirty="0"/>
              <a:t>, </a:t>
            </a:r>
            <a:r>
              <a:rPr lang="es-ES" dirty="0" err="1"/>
              <a:t>és</a:t>
            </a:r>
            <a:r>
              <a:rPr lang="es-ES" dirty="0"/>
              <a:t> </a:t>
            </a:r>
            <a:r>
              <a:rPr lang="es-ES" dirty="0" err="1"/>
              <a:t>l’autor</a:t>
            </a:r>
            <a:r>
              <a:rPr lang="es-ES" dirty="0"/>
              <a:t> </a:t>
            </a:r>
            <a:r>
              <a:rPr lang="es-ES" dirty="0" err="1"/>
              <a:t>més</a:t>
            </a:r>
            <a:r>
              <a:rPr lang="es-ES" dirty="0"/>
              <a:t> </a:t>
            </a:r>
            <a:r>
              <a:rPr lang="es-ES" dirty="0" err="1"/>
              <a:t>destacat</a:t>
            </a:r>
            <a:r>
              <a:rPr lang="es-ES" dirty="0"/>
              <a:t> del </a:t>
            </a:r>
            <a:r>
              <a:rPr lang="es-ES" dirty="0" err="1"/>
              <a:t>barroc</a:t>
            </a:r>
            <a:r>
              <a:rPr lang="es-ES" dirty="0"/>
              <a:t> </a:t>
            </a:r>
            <a:r>
              <a:rPr lang="es-ES" dirty="0" err="1"/>
              <a:t>català</a:t>
            </a:r>
            <a:r>
              <a:rPr lang="es-ES" dirty="0"/>
              <a:t>.</a:t>
            </a:r>
          </a:p>
          <a:p>
            <a:pPr marL="236538" lvl="1" indent="0" algn="just">
              <a:buNone/>
            </a:pPr>
            <a:r>
              <a:rPr lang="es-ES" dirty="0"/>
              <a:t>	c) El </a:t>
            </a:r>
            <a:r>
              <a:rPr lang="es-ES" b="1" dirty="0" err="1"/>
              <a:t>Neoclassicisme</a:t>
            </a:r>
            <a:r>
              <a:rPr lang="es-ES" b="1" dirty="0"/>
              <a:t> </a:t>
            </a:r>
            <a:r>
              <a:rPr lang="es-ES" dirty="0"/>
              <a:t>(</a:t>
            </a:r>
            <a:r>
              <a:rPr lang="es-ES" dirty="0" err="1"/>
              <a:t>segle</a:t>
            </a:r>
            <a:r>
              <a:rPr lang="es-ES" dirty="0"/>
              <a:t> XVIII) </a:t>
            </a:r>
            <a:r>
              <a:rPr lang="es-ES" dirty="0" err="1"/>
              <a:t>Neix</a:t>
            </a:r>
            <a:r>
              <a:rPr lang="es-ES" dirty="0"/>
              <a:t> a </a:t>
            </a:r>
            <a:r>
              <a:rPr lang="es-ES" dirty="0" err="1"/>
              <a:t>França</a:t>
            </a:r>
            <a:r>
              <a:rPr lang="es-ES" dirty="0"/>
              <a:t>, </a:t>
            </a:r>
            <a:r>
              <a:rPr lang="es-ES" dirty="0" err="1"/>
              <a:t>fruit</a:t>
            </a:r>
            <a:r>
              <a:rPr lang="es-ES" dirty="0"/>
              <a:t> de la 	</a:t>
            </a:r>
            <a:r>
              <a:rPr lang="es-ES" dirty="0" err="1"/>
              <a:t>Il.lustració</a:t>
            </a:r>
            <a:r>
              <a:rPr lang="es-ES" dirty="0"/>
              <a:t>. 	Propugna un </a:t>
            </a:r>
            <a:r>
              <a:rPr lang="es-ES" dirty="0" err="1"/>
              <a:t>retorn</a:t>
            </a:r>
            <a:r>
              <a:rPr lang="es-ES" dirty="0"/>
              <a:t> a les formes </a:t>
            </a:r>
            <a:r>
              <a:rPr lang="es-ES" dirty="0" err="1"/>
              <a:t>clàssiques</a:t>
            </a:r>
            <a:r>
              <a:rPr lang="es-ES" dirty="0"/>
              <a:t>, a 	</a:t>
            </a:r>
            <a:r>
              <a:rPr lang="es-ES" dirty="0" err="1"/>
              <a:t>l’harmonia</a:t>
            </a:r>
            <a:r>
              <a:rPr lang="es-ES" dirty="0"/>
              <a:t> i </a:t>
            </a:r>
            <a:r>
              <a:rPr lang="es-ES" dirty="0" err="1"/>
              <a:t>l’equilibri</a:t>
            </a:r>
            <a:r>
              <a:rPr lang="es-ES" dirty="0"/>
              <a:t>, 	a la fórmula per </a:t>
            </a:r>
            <a:r>
              <a:rPr lang="es-ES" dirty="0" err="1"/>
              <a:t>damunt</a:t>
            </a:r>
            <a:r>
              <a:rPr lang="es-ES" dirty="0"/>
              <a:t> de </a:t>
            </a:r>
            <a:r>
              <a:rPr lang="es-ES" dirty="0" err="1"/>
              <a:t>l’originalitat</a:t>
            </a:r>
            <a:r>
              <a:rPr lang="es-ES" dirty="0"/>
              <a:t> 	individual. La ventada del </a:t>
            </a:r>
            <a:r>
              <a:rPr lang="es-ES" dirty="0" err="1"/>
              <a:t>Romanticisme</a:t>
            </a:r>
            <a:r>
              <a:rPr lang="es-ES" dirty="0"/>
              <a:t> que </a:t>
            </a:r>
            <a:r>
              <a:rPr lang="es-ES" dirty="0" err="1"/>
              <a:t>s’acosta</a:t>
            </a:r>
            <a:r>
              <a:rPr lang="es-ES" dirty="0"/>
              <a:t> a </a:t>
            </a:r>
            <a:r>
              <a:rPr lang="es-ES" dirty="0" err="1"/>
              <a:t>finals</a:t>
            </a:r>
            <a:r>
              <a:rPr lang="es-ES" dirty="0"/>
              <a:t> del 	XVIII </a:t>
            </a:r>
            <a:r>
              <a:rPr lang="es-ES" dirty="0" err="1"/>
              <a:t>s’endurà</a:t>
            </a:r>
            <a:r>
              <a:rPr lang="es-ES" dirty="0"/>
              <a:t> </a:t>
            </a:r>
            <a:r>
              <a:rPr lang="es-ES" dirty="0" err="1"/>
              <a:t>aquesta</a:t>
            </a:r>
            <a:r>
              <a:rPr lang="es-ES" dirty="0"/>
              <a:t> </a:t>
            </a:r>
            <a:r>
              <a:rPr lang="es-ES" dirty="0" err="1"/>
              <a:t>proposat</a:t>
            </a:r>
            <a:r>
              <a:rPr lang="es-ES" dirty="0"/>
              <a:t>. Joan </a:t>
            </a:r>
            <a:r>
              <a:rPr lang="es-ES" dirty="0" err="1"/>
              <a:t>Ramis</a:t>
            </a:r>
            <a:r>
              <a:rPr lang="es-ES" dirty="0"/>
              <a:t>  </a:t>
            </a:r>
            <a:r>
              <a:rPr lang="es-ES" dirty="0" err="1"/>
              <a:t>és</a:t>
            </a:r>
            <a:r>
              <a:rPr lang="es-ES" dirty="0"/>
              <a:t> </a:t>
            </a:r>
            <a:r>
              <a:rPr lang="es-ES" dirty="0" err="1"/>
              <a:t>l’autor</a:t>
            </a:r>
            <a:r>
              <a:rPr lang="es-ES" dirty="0"/>
              <a:t> </a:t>
            </a:r>
            <a:r>
              <a:rPr lang="es-ES" dirty="0" err="1"/>
              <a:t>més</a:t>
            </a:r>
            <a:r>
              <a:rPr lang="es-ES" dirty="0"/>
              <a:t> 	</a:t>
            </a:r>
            <a:r>
              <a:rPr lang="es-ES" dirty="0" err="1"/>
              <a:t>important</a:t>
            </a:r>
            <a:r>
              <a:rPr lang="es-ES" dirty="0"/>
              <a:t>.</a:t>
            </a:r>
          </a:p>
          <a:p>
            <a:pPr marL="0" indent="0" algn="just">
              <a:buNone/>
            </a:pPr>
            <a:r>
              <a:rPr lang="es-ES" dirty="0"/>
              <a:t>3. Una </a:t>
            </a:r>
            <a:r>
              <a:rPr lang="es-ES" dirty="0" err="1"/>
              <a:t>visió</a:t>
            </a:r>
            <a:r>
              <a:rPr lang="es-ES" dirty="0"/>
              <a:t> rápida del tema, </a:t>
            </a:r>
            <a:r>
              <a:rPr lang="es-ES" dirty="0">
                <a:hlinkClick r:id="rId2"/>
              </a:rPr>
              <a:t>aquí</a:t>
            </a:r>
            <a:r>
              <a:rPr lang="es-E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57314400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/>
              <a:t>3. La literatura del </a:t>
            </a:r>
            <a:r>
              <a:rPr lang="es-ES" err="1"/>
              <a:t>segle</a:t>
            </a:r>
            <a:r>
              <a:rPr lang="es-ES"/>
              <a:t> XIX: la </a:t>
            </a:r>
            <a:r>
              <a:rPr lang="es-ES" err="1"/>
              <a:t>Renaixença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249383" y="1745674"/>
            <a:ext cx="8548254" cy="4765962"/>
          </a:xfrm>
        </p:spPr>
        <p:txBody>
          <a:bodyPr>
            <a:normAutofit fontScale="70000" lnSpcReduction="20000"/>
          </a:bodyPr>
          <a:lstStyle/>
          <a:p>
            <a:pPr marL="457200" indent="-457200" algn="just">
              <a:buAutoNum type="arabicPeriod"/>
            </a:pPr>
            <a:r>
              <a:rPr lang="es-ES" dirty="0"/>
              <a:t>La </a:t>
            </a:r>
            <a:r>
              <a:rPr lang="es-ES" b="1" dirty="0" err="1"/>
              <a:t>Renaixença</a:t>
            </a:r>
            <a:r>
              <a:rPr lang="es-ES" b="1" dirty="0"/>
              <a:t> </a:t>
            </a:r>
            <a:r>
              <a:rPr lang="es-ES" dirty="0" err="1"/>
              <a:t>és</a:t>
            </a:r>
            <a:r>
              <a:rPr lang="es-ES" dirty="0"/>
              <a:t> un </a:t>
            </a:r>
            <a:r>
              <a:rPr lang="es-ES" dirty="0" err="1"/>
              <a:t>moviment</a:t>
            </a:r>
            <a:r>
              <a:rPr lang="es-ES" dirty="0"/>
              <a:t> </a:t>
            </a:r>
            <a:r>
              <a:rPr lang="es-ES" dirty="0" err="1"/>
              <a:t>literari</a:t>
            </a:r>
            <a:r>
              <a:rPr lang="es-ES" dirty="0"/>
              <a:t>, cultural i </a:t>
            </a:r>
            <a:r>
              <a:rPr lang="es-ES" dirty="0" err="1"/>
              <a:t>polític</a:t>
            </a:r>
            <a:r>
              <a:rPr lang="es-ES" dirty="0"/>
              <a:t> </a:t>
            </a:r>
            <a:r>
              <a:rPr lang="es-ES" dirty="0" err="1"/>
              <a:t>d’àmbit</a:t>
            </a:r>
            <a:r>
              <a:rPr lang="es-ES" dirty="0"/>
              <a:t> </a:t>
            </a:r>
            <a:r>
              <a:rPr lang="es-ES" dirty="0" err="1"/>
              <a:t>català</a:t>
            </a:r>
            <a:r>
              <a:rPr lang="es-ES" dirty="0"/>
              <a:t>. </a:t>
            </a:r>
          </a:p>
          <a:p>
            <a:pPr marL="457200" indent="-457200" algn="just">
              <a:buAutoNum type="arabicPeriod"/>
            </a:pPr>
            <a:r>
              <a:rPr lang="es-ES" dirty="0" err="1"/>
              <a:t>Objectius</a:t>
            </a:r>
            <a:r>
              <a:rPr lang="es-ES" dirty="0"/>
              <a:t>: recuperar </a:t>
            </a:r>
            <a:r>
              <a:rPr lang="es-ES" dirty="0" err="1"/>
              <a:t>l’expressió</a:t>
            </a:r>
            <a:r>
              <a:rPr lang="es-ES" dirty="0"/>
              <a:t> </a:t>
            </a:r>
            <a:r>
              <a:rPr lang="es-ES" dirty="0" err="1"/>
              <a:t>literària</a:t>
            </a:r>
            <a:r>
              <a:rPr lang="es-ES" dirty="0"/>
              <a:t> culta en </a:t>
            </a:r>
            <a:r>
              <a:rPr lang="es-ES" dirty="0" err="1"/>
              <a:t>llengua</a:t>
            </a:r>
            <a:r>
              <a:rPr lang="es-ES" dirty="0"/>
              <a:t> catalana i definir una </a:t>
            </a:r>
            <a:r>
              <a:rPr lang="es-ES" dirty="0" err="1"/>
              <a:t>consciència</a:t>
            </a:r>
            <a:r>
              <a:rPr lang="es-ES" dirty="0"/>
              <a:t> nacional </a:t>
            </a:r>
            <a:r>
              <a:rPr lang="es-ES" dirty="0" err="1"/>
              <a:t>pròpia</a:t>
            </a:r>
            <a:r>
              <a:rPr lang="es-ES" dirty="0"/>
              <a:t>.</a:t>
            </a:r>
          </a:p>
          <a:p>
            <a:pPr marL="457200" indent="-457200" algn="just">
              <a:buAutoNum type="arabicPeriod"/>
            </a:pPr>
            <a:r>
              <a:rPr lang="es-ES" dirty="0" err="1"/>
              <a:t>És</a:t>
            </a:r>
            <a:r>
              <a:rPr lang="es-ES" dirty="0"/>
              <a:t> un </a:t>
            </a:r>
            <a:r>
              <a:rPr lang="es-ES" dirty="0" err="1"/>
              <a:t>moviment</a:t>
            </a:r>
            <a:r>
              <a:rPr lang="es-ES" dirty="0"/>
              <a:t> que </a:t>
            </a:r>
            <a:r>
              <a:rPr lang="es-ES" dirty="0" err="1"/>
              <a:t>encaixa</a:t>
            </a:r>
            <a:r>
              <a:rPr lang="es-ES" dirty="0"/>
              <a:t>  </a:t>
            </a:r>
            <a:r>
              <a:rPr lang="es-ES" dirty="0" err="1"/>
              <a:t>perfectament</a:t>
            </a:r>
            <a:r>
              <a:rPr lang="es-ES" dirty="0"/>
              <a:t> </a:t>
            </a:r>
            <a:r>
              <a:rPr lang="es-ES" dirty="0" err="1"/>
              <a:t>amb</a:t>
            </a:r>
            <a:r>
              <a:rPr lang="es-ES" dirty="0"/>
              <a:t> el </a:t>
            </a:r>
            <a:r>
              <a:rPr lang="es-ES" dirty="0" err="1"/>
              <a:t>Romanticisme</a:t>
            </a:r>
            <a:r>
              <a:rPr lang="es-ES" dirty="0"/>
              <a:t> </a:t>
            </a:r>
            <a:r>
              <a:rPr lang="es-ES" dirty="0" err="1"/>
              <a:t>europeu</a:t>
            </a:r>
            <a:r>
              <a:rPr lang="es-ES" dirty="0"/>
              <a:t>, que </a:t>
            </a:r>
            <a:r>
              <a:rPr lang="es-ES" dirty="0" err="1"/>
              <a:t>havia</a:t>
            </a:r>
            <a:r>
              <a:rPr lang="es-ES" dirty="0"/>
              <a:t> </a:t>
            </a:r>
            <a:r>
              <a:rPr lang="es-ES" dirty="0" err="1"/>
              <a:t>sorgit</a:t>
            </a:r>
            <a:r>
              <a:rPr lang="es-ES" dirty="0"/>
              <a:t> a la primera </a:t>
            </a:r>
            <a:r>
              <a:rPr lang="es-ES" dirty="0" err="1"/>
              <a:t>meitat</a:t>
            </a:r>
            <a:r>
              <a:rPr lang="es-ES" dirty="0"/>
              <a:t> del </a:t>
            </a:r>
            <a:r>
              <a:rPr lang="es-ES" dirty="0" err="1"/>
              <a:t>segle</a:t>
            </a:r>
            <a:r>
              <a:rPr lang="es-ES" dirty="0"/>
              <a:t> XIX: </a:t>
            </a:r>
            <a:r>
              <a:rPr lang="es-ES" dirty="0" err="1"/>
              <a:t>recuperació</a:t>
            </a:r>
            <a:r>
              <a:rPr lang="es-ES" dirty="0"/>
              <a:t> i </a:t>
            </a:r>
            <a:r>
              <a:rPr lang="es-ES" dirty="0" err="1"/>
              <a:t>exaltació</a:t>
            </a:r>
            <a:r>
              <a:rPr lang="es-ES" dirty="0"/>
              <a:t> del </a:t>
            </a:r>
            <a:r>
              <a:rPr lang="es-ES" dirty="0" err="1"/>
              <a:t>passat</a:t>
            </a:r>
            <a:r>
              <a:rPr lang="es-ES" dirty="0"/>
              <a:t> </a:t>
            </a:r>
            <a:r>
              <a:rPr lang="es-ES" dirty="0" err="1"/>
              <a:t>històric</a:t>
            </a:r>
            <a:r>
              <a:rPr lang="es-ES" dirty="0"/>
              <a:t> (del medieval, en el cas </a:t>
            </a:r>
            <a:r>
              <a:rPr lang="es-ES" dirty="0" err="1"/>
              <a:t>català</a:t>
            </a:r>
            <a:r>
              <a:rPr lang="es-ES" dirty="0"/>
              <a:t>), defensa de la nació </a:t>
            </a:r>
            <a:r>
              <a:rPr lang="es-ES" dirty="0" err="1"/>
              <a:t>pròpia</a:t>
            </a:r>
            <a:r>
              <a:rPr lang="es-ES" dirty="0"/>
              <a:t> (</a:t>
            </a:r>
            <a:r>
              <a:rPr lang="es-ES" dirty="0" err="1"/>
              <a:t>s’inicia</a:t>
            </a:r>
            <a:r>
              <a:rPr lang="es-ES" dirty="0"/>
              <a:t> el </a:t>
            </a:r>
            <a:r>
              <a:rPr lang="es-ES" dirty="0" err="1"/>
              <a:t>moviment</a:t>
            </a:r>
            <a:r>
              <a:rPr lang="es-ES" dirty="0"/>
              <a:t> catalanista).</a:t>
            </a:r>
          </a:p>
          <a:p>
            <a:pPr marL="457200" indent="-457200" algn="just">
              <a:buAutoNum type="arabicPeriod"/>
            </a:pPr>
            <a:r>
              <a:rPr lang="es-ES" dirty="0"/>
              <a:t>Un </a:t>
            </a:r>
            <a:r>
              <a:rPr lang="es-ES" dirty="0" err="1"/>
              <a:t>dels</a:t>
            </a:r>
            <a:r>
              <a:rPr lang="es-ES" dirty="0"/>
              <a:t> </a:t>
            </a:r>
            <a:r>
              <a:rPr lang="es-ES" dirty="0" err="1"/>
              <a:t>instruments</a:t>
            </a:r>
            <a:r>
              <a:rPr lang="es-ES" dirty="0"/>
              <a:t> </a:t>
            </a:r>
            <a:r>
              <a:rPr lang="es-ES" dirty="0" err="1"/>
              <a:t>fonamentals</a:t>
            </a:r>
            <a:r>
              <a:rPr lang="es-ES" dirty="0"/>
              <a:t> per a la </a:t>
            </a:r>
            <a:r>
              <a:rPr lang="es-ES" dirty="0" err="1"/>
              <a:t>recuperació</a:t>
            </a:r>
            <a:r>
              <a:rPr lang="es-ES" dirty="0"/>
              <a:t> de a literatura catalana va ser la </a:t>
            </a:r>
            <a:r>
              <a:rPr lang="es-ES" dirty="0" err="1"/>
              <a:t>restauració</a:t>
            </a:r>
            <a:r>
              <a:rPr lang="es-ES" dirty="0"/>
              <a:t> </a:t>
            </a:r>
            <a:r>
              <a:rPr lang="es-ES" dirty="0" err="1"/>
              <a:t>dels</a:t>
            </a:r>
            <a:r>
              <a:rPr lang="es-ES" dirty="0"/>
              <a:t> </a:t>
            </a:r>
            <a:r>
              <a:rPr lang="es-ES" b="1" dirty="0" err="1"/>
              <a:t>Jocs</a:t>
            </a:r>
            <a:r>
              <a:rPr lang="es-ES" b="1" dirty="0"/>
              <a:t> </a:t>
            </a:r>
            <a:r>
              <a:rPr lang="es-ES" b="1" dirty="0" err="1"/>
              <a:t>Florals</a:t>
            </a:r>
            <a:r>
              <a:rPr lang="es-ES" b="1" dirty="0"/>
              <a:t>. </a:t>
            </a:r>
            <a:r>
              <a:rPr lang="es-ES" dirty="0" err="1"/>
              <a:t>L’any</a:t>
            </a:r>
            <a:r>
              <a:rPr lang="es-ES" dirty="0"/>
              <a:t> 1859 </a:t>
            </a:r>
            <a:r>
              <a:rPr lang="es-ES" dirty="0" err="1"/>
              <a:t>l’Ajuntament</a:t>
            </a:r>
            <a:r>
              <a:rPr lang="es-ES" dirty="0"/>
              <a:t> de Barcelona restaura </a:t>
            </a:r>
            <a:r>
              <a:rPr lang="es-ES" dirty="0" err="1"/>
              <a:t>els</a:t>
            </a:r>
            <a:r>
              <a:rPr lang="es-ES" dirty="0"/>
              <a:t> </a:t>
            </a:r>
            <a:r>
              <a:rPr lang="es-ES" dirty="0" err="1"/>
              <a:t>Jocs</a:t>
            </a:r>
            <a:r>
              <a:rPr lang="es-ES" dirty="0"/>
              <a:t> </a:t>
            </a:r>
            <a:r>
              <a:rPr lang="es-ES" dirty="0" err="1"/>
              <a:t>Florals</a:t>
            </a:r>
            <a:r>
              <a:rPr lang="es-ES" dirty="0"/>
              <a:t>, un certamen </a:t>
            </a:r>
            <a:r>
              <a:rPr lang="es-ES" dirty="0" err="1"/>
              <a:t>literari</a:t>
            </a:r>
            <a:r>
              <a:rPr lang="es-ES" dirty="0"/>
              <a:t> </a:t>
            </a:r>
            <a:r>
              <a:rPr lang="es-ES" dirty="0" err="1"/>
              <a:t>d’origen</a:t>
            </a:r>
            <a:r>
              <a:rPr lang="es-ES" dirty="0"/>
              <a:t> medieval. </a:t>
            </a:r>
            <a:r>
              <a:rPr lang="es-ES" dirty="0" err="1"/>
              <a:t>Aquest</a:t>
            </a:r>
            <a:r>
              <a:rPr lang="es-ES" dirty="0"/>
              <a:t> </a:t>
            </a:r>
            <a:r>
              <a:rPr lang="es-ES" dirty="0" err="1"/>
              <a:t>concurs</a:t>
            </a:r>
            <a:r>
              <a:rPr lang="es-ES" dirty="0"/>
              <a:t>, en </a:t>
            </a:r>
            <a:r>
              <a:rPr lang="es-ES" dirty="0" err="1"/>
              <a:t>demanar</a:t>
            </a:r>
            <a:r>
              <a:rPr lang="es-ES" dirty="0"/>
              <a:t> que </a:t>
            </a:r>
            <a:r>
              <a:rPr lang="es-ES" dirty="0" err="1"/>
              <a:t>l’obra</a:t>
            </a:r>
            <a:r>
              <a:rPr lang="es-ES" dirty="0"/>
              <a:t> presentada </a:t>
            </a:r>
            <a:r>
              <a:rPr lang="es-ES" dirty="0" err="1"/>
              <a:t>fos</a:t>
            </a:r>
            <a:r>
              <a:rPr lang="es-ES" dirty="0"/>
              <a:t> en </a:t>
            </a:r>
            <a:r>
              <a:rPr lang="es-ES" dirty="0" err="1"/>
              <a:t>llengua</a:t>
            </a:r>
            <a:r>
              <a:rPr lang="es-ES" dirty="0"/>
              <a:t> catalana, va fomentar el </a:t>
            </a:r>
            <a:r>
              <a:rPr lang="es-ES" dirty="0" err="1"/>
              <a:t>conreu</a:t>
            </a:r>
            <a:r>
              <a:rPr lang="es-ES" dirty="0"/>
              <a:t> de la </a:t>
            </a:r>
            <a:r>
              <a:rPr lang="es-ES" dirty="0" err="1"/>
              <a:t>poesia</a:t>
            </a:r>
            <a:r>
              <a:rPr lang="es-ES" dirty="0"/>
              <a:t> en </a:t>
            </a:r>
            <a:r>
              <a:rPr lang="es-ES" dirty="0" err="1"/>
              <a:t>aquesta</a:t>
            </a:r>
            <a:r>
              <a:rPr lang="es-ES" dirty="0"/>
              <a:t> </a:t>
            </a:r>
            <a:r>
              <a:rPr lang="es-ES" dirty="0" err="1"/>
              <a:t>llengua</a:t>
            </a:r>
            <a:r>
              <a:rPr lang="es-ES" dirty="0"/>
              <a:t> i la </a:t>
            </a:r>
            <a:r>
              <a:rPr lang="es-ES" dirty="0" err="1"/>
              <a:t>seva</a:t>
            </a:r>
            <a:r>
              <a:rPr lang="es-ES" dirty="0"/>
              <a:t> </a:t>
            </a:r>
            <a:r>
              <a:rPr lang="es-ES" dirty="0" err="1"/>
              <a:t>dignificació</a:t>
            </a:r>
            <a:r>
              <a:rPr lang="es-ES" dirty="0"/>
              <a:t>. </a:t>
            </a:r>
            <a:r>
              <a:rPr lang="es-ES" dirty="0" err="1"/>
              <a:t>Els</a:t>
            </a:r>
            <a:r>
              <a:rPr lang="es-ES" dirty="0"/>
              <a:t> </a:t>
            </a:r>
            <a:r>
              <a:rPr lang="es-ES" dirty="0" err="1"/>
              <a:t>Jocs</a:t>
            </a:r>
            <a:r>
              <a:rPr lang="es-ES" dirty="0"/>
              <a:t> </a:t>
            </a:r>
            <a:r>
              <a:rPr lang="es-ES" dirty="0" err="1"/>
              <a:t>tenien</a:t>
            </a:r>
            <a:r>
              <a:rPr lang="es-ES" dirty="0"/>
              <a:t> un lema: </a:t>
            </a:r>
            <a:r>
              <a:rPr lang="es-ES" dirty="0" err="1"/>
              <a:t>Pàtria</a:t>
            </a:r>
            <a:r>
              <a:rPr lang="es-ES" dirty="0"/>
              <a:t>, Fe i Amor que </a:t>
            </a:r>
            <a:r>
              <a:rPr lang="es-ES" dirty="0" err="1"/>
              <a:t>corresponien</a:t>
            </a:r>
            <a:r>
              <a:rPr lang="es-ES" dirty="0"/>
              <a:t> a les tres </a:t>
            </a:r>
            <a:r>
              <a:rPr lang="es-ES" dirty="0" err="1"/>
              <a:t>categories</a:t>
            </a:r>
            <a:r>
              <a:rPr lang="es-ES" dirty="0"/>
              <a:t> del </a:t>
            </a:r>
            <a:r>
              <a:rPr lang="es-ES" dirty="0" err="1"/>
              <a:t>concurs</a:t>
            </a:r>
            <a:r>
              <a:rPr lang="es-ES" dirty="0"/>
              <a:t>: </a:t>
            </a:r>
            <a:r>
              <a:rPr lang="es-ES" dirty="0" err="1"/>
              <a:t>poesia</a:t>
            </a:r>
            <a:r>
              <a:rPr lang="es-ES" dirty="0"/>
              <a:t> </a:t>
            </a:r>
            <a:r>
              <a:rPr lang="es-ES" dirty="0" err="1"/>
              <a:t>patriòtica</a:t>
            </a:r>
            <a:r>
              <a:rPr lang="es-ES" dirty="0"/>
              <a:t>, religiosa i amorosa. </a:t>
            </a:r>
            <a:r>
              <a:rPr lang="es-ES" dirty="0" err="1"/>
              <a:t>Els</a:t>
            </a:r>
            <a:r>
              <a:rPr lang="es-ES" dirty="0"/>
              <a:t> </a:t>
            </a:r>
            <a:r>
              <a:rPr lang="es-ES" dirty="0" err="1"/>
              <a:t>premis</a:t>
            </a:r>
            <a:r>
              <a:rPr lang="es-ES" dirty="0"/>
              <a:t> eren peces </a:t>
            </a:r>
            <a:r>
              <a:rPr lang="es-ES" dirty="0" err="1"/>
              <a:t>d’orfebreria</a:t>
            </a:r>
            <a:r>
              <a:rPr lang="es-ES" dirty="0"/>
              <a:t> (</a:t>
            </a:r>
            <a:r>
              <a:rPr lang="es-ES" dirty="0" err="1"/>
              <a:t>englantina</a:t>
            </a:r>
            <a:r>
              <a:rPr lang="es-ES" dirty="0"/>
              <a:t> </a:t>
            </a:r>
            <a:r>
              <a:rPr lang="es-ES" dirty="0" err="1"/>
              <a:t>d’or</a:t>
            </a:r>
            <a:r>
              <a:rPr lang="es-ES" dirty="0"/>
              <a:t>, viola </a:t>
            </a:r>
            <a:r>
              <a:rPr lang="es-ES" dirty="0" err="1"/>
              <a:t>d’argent</a:t>
            </a:r>
            <a:r>
              <a:rPr lang="es-ES" dirty="0"/>
              <a:t> i flor natural). </a:t>
            </a:r>
            <a:r>
              <a:rPr lang="es-ES" dirty="0" err="1"/>
              <a:t>Quan</a:t>
            </a:r>
            <a:r>
              <a:rPr lang="es-ES" dirty="0"/>
              <a:t> </a:t>
            </a:r>
            <a:r>
              <a:rPr lang="es-ES" dirty="0" err="1"/>
              <a:t>algú</a:t>
            </a:r>
            <a:r>
              <a:rPr lang="es-ES" dirty="0"/>
              <a:t> </a:t>
            </a:r>
            <a:r>
              <a:rPr lang="es-ES" dirty="0" err="1"/>
              <a:t>guanyava</a:t>
            </a:r>
            <a:r>
              <a:rPr lang="es-ES" dirty="0"/>
              <a:t> </a:t>
            </a:r>
            <a:r>
              <a:rPr lang="es-ES" dirty="0" err="1"/>
              <a:t>els</a:t>
            </a:r>
            <a:r>
              <a:rPr lang="es-ES" dirty="0"/>
              <a:t> tres </a:t>
            </a:r>
            <a:r>
              <a:rPr lang="es-ES" dirty="0" err="1"/>
              <a:t>premis</a:t>
            </a:r>
            <a:r>
              <a:rPr lang="es-ES" dirty="0"/>
              <a:t> el </a:t>
            </a:r>
            <a:r>
              <a:rPr lang="es-ES" dirty="0" err="1"/>
              <a:t>mateix</a:t>
            </a:r>
            <a:r>
              <a:rPr lang="es-ES" dirty="0"/>
              <a:t> </a:t>
            </a:r>
            <a:r>
              <a:rPr lang="es-ES" dirty="0" err="1"/>
              <a:t>any</a:t>
            </a:r>
            <a:r>
              <a:rPr lang="es-ES" dirty="0"/>
              <a:t> </a:t>
            </a:r>
            <a:r>
              <a:rPr lang="es-ES" dirty="0" err="1"/>
              <a:t>se’l</a:t>
            </a:r>
            <a:r>
              <a:rPr lang="es-ES" dirty="0"/>
              <a:t> </a:t>
            </a:r>
            <a:r>
              <a:rPr lang="es-ES" dirty="0" err="1"/>
              <a:t>nomenava</a:t>
            </a:r>
            <a:r>
              <a:rPr lang="es-ES" dirty="0"/>
              <a:t> </a:t>
            </a:r>
            <a:r>
              <a:rPr lang="es-ES" dirty="0" err="1"/>
              <a:t>Mestre</a:t>
            </a:r>
            <a:r>
              <a:rPr lang="es-ES" dirty="0"/>
              <a:t> en </a:t>
            </a:r>
            <a:r>
              <a:rPr lang="es-ES" dirty="0" err="1"/>
              <a:t>Gai</a:t>
            </a:r>
            <a:r>
              <a:rPr lang="es-ES" dirty="0"/>
              <a:t> Saber. </a:t>
            </a:r>
            <a:r>
              <a:rPr lang="es-ES" dirty="0" err="1"/>
              <a:t>Als</a:t>
            </a:r>
            <a:r>
              <a:rPr lang="es-ES" dirty="0"/>
              <a:t> </a:t>
            </a:r>
            <a:r>
              <a:rPr lang="es-ES" dirty="0" err="1"/>
              <a:t>membres</a:t>
            </a:r>
            <a:r>
              <a:rPr lang="es-ES" dirty="0"/>
              <a:t> del </a:t>
            </a:r>
            <a:r>
              <a:rPr lang="es-ES" dirty="0" err="1"/>
              <a:t>jurat</a:t>
            </a:r>
            <a:r>
              <a:rPr lang="es-ES" dirty="0"/>
              <a:t> </a:t>
            </a:r>
            <a:r>
              <a:rPr lang="es-ES" dirty="0" err="1"/>
              <a:t>se’ls</a:t>
            </a:r>
            <a:r>
              <a:rPr lang="es-ES" dirty="0"/>
              <a:t> </a:t>
            </a:r>
            <a:r>
              <a:rPr lang="es-ES" dirty="0" err="1"/>
              <a:t>anomenava</a:t>
            </a:r>
            <a:r>
              <a:rPr lang="es-ES" dirty="0"/>
              <a:t> </a:t>
            </a:r>
            <a:r>
              <a:rPr lang="es-ES" i="1" dirty="0" err="1"/>
              <a:t>mantenidors</a:t>
            </a:r>
            <a:r>
              <a:rPr lang="es-E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86915999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263236" y="1773382"/>
            <a:ext cx="8575964" cy="4668982"/>
          </a:xfrm>
        </p:spPr>
        <p:txBody>
          <a:bodyPr>
            <a:normAutofit fontScale="85000" lnSpcReduction="10000"/>
          </a:bodyPr>
          <a:lstStyle/>
          <a:p>
            <a:pPr marL="457200" indent="-457200" algn="just">
              <a:buAutoNum type="arabicPeriod"/>
            </a:pPr>
            <a:r>
              <a:rPr lang="es-ES" dirty="0"/>
              <a:t>La </a:t>
            </a:r>
            <a:r>
              <a:rPr lang="es-ES" b="1" dirty="0" err="1"/>
              <a:t>poesia</a:t>
            </a:r>
            <a:r>
              <a:rPr lang="es-ES" dirty="0"/>
              <a:t> de la </a:t>
            </a:r>
            <a:r>
              <a:rPr lang="es-ES" dirty="0" err="1"/>
              <a:t>Renaixença</a:t>
            </a:r>
            <a:r>
              <a:rPr lang="es-ES" dirty="0"/>
              <a:t>: la figura </a:t>
            </a:r>
            <a:r>
              <a:rPr lang="es-ES" dirty="0" err="1"/>
              <a:t>clau</a:t>
            </a:r>
            <a:r>
              <a:rPr lang="es-ES" dirty="0"/>
              <a:t> que dona un </a:t>
            </a:r>
            <a:r>
              <a:rPr lang="es-ES" dirty="0" err="1"/>
              <a:t>impuls</a:t>
            </a:r>
            <a:r>
              <a:rPr lang="es-ES" dirty="0"/>
              <a:t> </a:t>
            </a:r>
            <a:r>
              <a:rPr lang="es-ES" dirty="0" err="1"/>
              <a:t>definitiu</a:t>
            </a:r>
            <a:r>
              <a:rPr lang="es-ES" dirty="0"/>
              <a:t> a la literatura catalana en </a:t>
            </a:r>
            <a:r>
              <a:rPr lang="es-ES" dirty="0" err="1"/>
              <a:t>aquest</a:t>
            </a:r>
            <a:r>
              <a:rPr lang="es-ES" dirty="0"/>
              <a:t> </a:t>
            </a:r>
            <a:r>
              <a:rPr lang="es-ES" dirty="0" err="1"/>
              <a:t>moment</a:t>
            </a:r>
            <a:r>
              <a:rPr lang="es-ES" dirty="0"/>
              <a:t> </a:t>
            </a:r>
            <a:r>
              <a:rPr lang="es-ES" dirty="0" err="1"/>
              <a:t>històric</a:t>
            </a:r>
            <a:r>
              <a:rPr lang="es-ES" dirty="0"/>
              <a:t> </a:t>
            </a:r>
            <a:r>
              <a:rPr lang="es-ES" dirty="0" err="1"/>
              <a:t>és</a:t>
            </a:r>
            <a:r>
              <a:rPr lang="es-ES" dirty="0"/>
              <a:t> </a:t>
            </a:r>
            <a:r>
              <a:rPr lang="es-ES" sz="2800" b="1" dirty="0" err="1"/>
              <a:t>Jacint</a:t>
            </a:r>
            <a:r>
              <a:rPr lang="es-ES" sz="2800" b="1" dirty="0"/>
              <a:t> </a:t>
            </a:r>
            <a:r>
              <a:rPr lang="es-ES" sz="2800" b="1" dirty="0" err="1"/>
              <a:t>Verdaguer</a:t>
            </a:r>
            <a:r>
              <a:rPr lang="es-ES" sz="2800" dirty="0"/>
              <a:t> </a:t>
            </a:r>
            <a:r>
              <a:rPr lang="es-ES" dirty="0"/>
              <a:t>(</a:t>
            </a:r>
            <a:r>
              <a:rPr lang="es-ES" dirty="0" err="1"/>
              <a:t>Folgueroles</a:t>
            </a:r>
            <a:r>
              <a:rPr lang="es-ES" dirty="0"/>
              <a:t> 1845-Barcelona, 1902), el </a:t>
            </a:r>
            <a:r>
              <a:rPr lang="es-ES" dirty="0" err="1"/>
              <a:t>veritable</a:t>
            </a:r>
            <a:r>
              <a:rPr lang="es-ES" dirty="0"/>
              <a:t> motor de la </a:t>
            </a:r>
            <a:r>
              <a:rPr lang="es-ES" dirty="0" err="1"/>
              <a:t>recuperació</a:t>
            </a:r>
            <a:r>
              <a:rPr lang="es-ES" dirty="0"/>
              <a:t> </a:t>
            </a:r>
            <a:r>
              <a:rPr lang="es-ES" dirty="0" err="1"/>
              <a:t>literària</a:t>
            </a:r>
            <a:r>
              <a:rPr lang="es-ES" dirty="0"/>
              <a:t> catalana. Entre les </a:t>
            </a:r>
            <a:r>
              <a:rPr lang="es-ES" dirty="0" err="1"/>
              <a:t>seves</a:t>
            </a:r>
            <a:r>
              <a:rPr lang="es-ES" dirty="0"/>
              <a:t> obres destaquen </a:t>
            </a:r>
            <a:r>
              <a:rPr lang="es-ES" dirty="0" err="1"/>
              <a:t>els</a:t>
            </a:r>
            <a:r>
              <a:rPr lang="es-ES" dirty="0"/>
              <a:t> </a:t>
            </a:r>
            <a:r>
              <a:rPr lang="es-ES" dirty="0" err="1"/>
              <a:t>poemes</a:t>
            </a:r>
            <a:r>
              <a:rPr lang="es-ES" dirty="0"/>
              <a:t> </a:t>
            </a:r>
            <a:r>
              <a:rPr lang="es-ES" dirty="0" err="1"/>
              <a:t>èpics</a:t>
            </a:r>
            <a:r>
              <a:rPr lang="es-ES" dirty="0"/>
              <a:t> </a:t>
            </a:r>
            <a:r>
              <a:rPr lang="es-ES" i="1" dirty="0" err="1"/>
              <a:t>L’Atlàntida</a:t>
            </a:r>
            <a:r>
              <a:rPr lang="es-ES" i="1" dirty="0"/>
              <a:t> </a:t>
            </a:r>
            <a:r>
              <a:rPr lang="es-ES" dirty="0"/>
              <a:t>(1877) i </a:t>
            </a:r>
            <a:r>
              <a:rPr lang="es-ES" i="1" dirty="0" err="1"/>
              <a:t>Canigó</a:t>
            </a:r>
            <a:r>
              <a:rPr lang="es-ES" i="1" dirty="0"/>
              <a:t> </a:t>
            </a:r>
            <a:r>
              <a:rPr lang="es-ES" dirty="0"/>
              <a:t>(1885) i </a:t>
            </a:r>
            <a:r>
              <a:rPr lang="es-ES" dirty="0" err="1"/>
              <a:t>els</a:t>
            </a:r>
            <a:r>
              <a:rPr lang="es-ES" dirty="0"/>
              <a:t> </a:t>
            </a:r>
            <a:r>
              <a:rPr lang="es-ES" dirty="0" err="1"/>
              <a:t>reculls</a:t>
            </a:r>
            <a:r>
              <a:rPr lang="es-ES" dirty="0"/>
              <a:t> de </a:t>
            </a:r>
            <a:r>
              <a:rPr lang="es-ES" dirty="0" err="1"/>
              <a:t>poesia</a:t>
            </a:r>
            <a:r>
              <a:rPr lang="es-ES" dirty="0"/>
              <a:t> lírica </a:t>
            </a:r>
            <a:r>
              <a:rPr lang="es-ES" i="1" dirty="0" err="1"/>
              <a:t>Idil·lis</a:t>
            </a:r>
            <a:r>
              <a:rPr lang="es-ES" i="1" dirty="0"/>
              <a:t> i </a:t>
            </a:r>
            <a:r>
              <a:rPr lang="es-ES" i="1" dirty="0" err="1"/>
              <a:t>cants</a:t>
            </a:r>
            <a:r>
              <a:rPr lang="es-ES" i="1" dirty="0"/>
              <a:t> </a:t>
            </a:r>
            <a:r>
              <a:rPr lang="es-ES" i="1" dirty="0" err="1"/>
              <a:t>místics</a:t>
            </a:r>
            <a:r>
              <a:rPr lang="es-ES" i="1" dirty="0"/>
              <a:t> </a:t>
            </a:r>
            <a:r>
              <a:rPr lang="es-ES" dirty="0"/>
              <a:t>(1879) i </a:t>
            </a:r>
            <a:r>
              <a:rPr lang="es-ES" i="1" dirty="0" err="1"/>
              <a:t>Flors</a:t>
            </a:r>
            <a:r>
              <a:rPr lang="es-ES" i="1" dirty="0"/>
              <a:t> del </a:t>
            </a:r>
            <a:r>
              <a:rPr lang="es-ES" i="1" dirty="0" err="1"/>
              <a:t>calvari</a:t>
            </a:r>
            <a:r>
              <a:rPr lang="es-ES" i="1" dirty="0"/>
              <a:t> </a:t>
            </a:r>
            <a:r>
              <a:rPr lang="es-ES" dirty="0"/>
              <a:t>(</a:t>
            </a:r>
            <a:r>
              <a:rPr lang="es-ES"/>
              <a:t>1898).</a:t>
            </a:r>
            <a:endParaRPr lang="es-ES" dirty="0"/>
          </a:p>
          <a:p>
            <a:pPr marL="457200" indent="-457200" algn="just">
              <a:buAutoNum type="arabicPeriod"/>
            </a:pPr>
            <a:r>
              <a:rPr lang="es-ES" dirty="0"/>
              <a:t>El</a:t>
            </a:r>
            <a:r>
              <a:rPr lang="es-ES" b="1" dirty="0"/>
              <a:t> </a:t>
            </a:r>
            <a:r>
              <a:rPr lang="es-ES" b="1" dirty="0" err="1"/>
              <a:t>teatre</a:t>
            </a:r>
            <a:r>
              <a:rPr lang="es-ES" dirty="0"/>
              <a:t>. </a:t>
            </a:r>
            <a:r>
              <a:rPr lang="es-ES" dirty="0" err="1"/>
              <a:t>L’autor</a:t>
            </a:r>
            <a:r>
              <a:rPr lang="es-ES" dirty="0"/>
              <a:t> </a:t>
            </a:r>
            <a:r>
              <a:rPr lang="es-ES" dirty="0" err="1"/>
              <a:t>més</a:t>
            </a:r>
            <a:r>
              <a:rPr lang="es-ES" dirty="0"/>
              <a:t> </a:t>
            </a:r>
            <a:r>
              <a:rPr lang="es-ES" dirty="0" err="1"/>
              <a:t>important</a:t>
            </a:r>
            <a:r>
              <a:rPr lang="es-ES" dirty="0"/>
              <a:t> </a:t>
            </a:r>
            <a:r>
              <a:rPr lang="es-ES" dirty="0" err="1"/>
              <a:t>és</a:t>
            </a:r>
            <a:r>
              <a:rPr lang="es-ES" dirty="0"/>
              <a:t> </a:t>
            </a:r>
            <a:r>
              <a:rPr lang="es-ES" b="1" dirty="0" err="1"/>
              <a:t>Àngel</a:t>
            </a:r>
            <a:r>
              <a:rPr lang="es-ES" b="1" dirty="0"/>
              <a:t> </a:t>
            </a:r>
            <a:r>
              <a:rPr lang="es-ES" b="1" dirty="0" err="1"/>
              <a:t>Guimerà</a:t>
            </a:r>
            <a:r>
              <a:rPr lang="es-ES" b="1" dirty="0"/>
              <a:t> </a:t>
            </a:r>
            <a:r>
              <a:rPr lang="es-ES" dirty="0"/>
              <a:t>(Sta. Cruz de Tenerife, 1845- Barcelona, 1924). </a:t>
            </a:r>
            <a:r>
              <a:rPr lang="es-ES" dirty="0" err="1"/>
              <a:t>Destaquem</a:t>
            </a:r>
            <a:r>
              <a:rPr lang="es-ES" dirty="0"/>
              <a:t> les </a:t>
            </a:r>
            <a:r>
              <a:rPr lang="es-ES" dirty="0" err="1"/>
              <a:t>seves</a:t>
            </a:r>
            <a:r>
              <a:rPr lang="es-ES" dirty="0"/>
              <a:t> tres obres </a:t>
            </a:r>
            <a:r>
              <a:rPr lang="es-ES" dirty="0" err="1"/>
              <a:t>majors</a:t>
            </a:r>
            <a:r>
              <a:rPr lang="es-ES" dirty="0"/>
              <a:t>: </a:t>
            </a:r>
            <a:r>
              <a:rPr lang="es-ES" i="1" dirty="0" err="1"/>
              <a:t>Maria</a:t>
            </a:r>
            <a:r>
              <a:rPr lang="es-ES" i="1" dirty="0"/>
              <a:t> Rosa </a:t>
            </a:r>
            <a:r>
              <a:rPr lang="es-ES" dirty="0"/>
              <a:t>(1894), </a:t>
            </a:r>
            <a:r>
              <a:rPr lang="es-ES" i="1" dirty="0"/>
              <a:t>Terra </a:t>
            </a:r>
            <a:r>
              <a:rPr lang="es-ES" i="1" dirty="0" err="1"/>
              <a:t>Baixa</a:t>
            </a:r>
            <a:r>
              <a:rPr lang="es-ES" i="1" dirty="0"/>
              <a:t> </a:t>
            </a:r>
            <a:r>
              <a:rPr lang="es-ES" dirty="0"/>
              <a:t>(1896) i </a:t>
            </a:r>
            <a:r>
              <a:rPr lang="es-ES" i="1" dirty="0"/>
              <a:t>La </a:t>
            </a:r>
            <a:r>
              <a:rPr lang="es-ES" i="1" dirty="0" err="1"/>
              <a:t>filla</a:t>
            </a:r>
            <a:r>
              <a:rPr lang="es-ES" i="1" dirty="0"/>
              <a:t> del mar </a:t>
            </a:r>
            <a:r>
              <a:rPr lang="es-ES" dirty="0"/>
              <a:t>(1900).</a:t>
            </a:r>
          </a:p>
          <a:p>
            <a:pPr marL="457200" indent="-457200" algn="just">
              <a:buAutoNum type="arabicPeriod"/>
            </a:pPr>
            <a:r>
              <a:rPr lang="es-ES" dirty="0"/>
              <a:t>La </a:t>
            </a:r>
            <a:r>
              <a:rPr lang="es-ES" b="1" dirty="0"/>
              <a:t>narrativa</a:t>
            </a:r>
            <a:r>
              <a:rPr lang="es-ES" dirty="0"/>
              <a:t>. </a:t>
            </a:r>
            <a:r>
              <a:rPr lang="es-ES" dirty="0" err="1"/>
              <a:t>L’autor</a:t>
            </a:r>
            <a:r>
              <a:rPr lang="es-ES" dirty="0"/>
              <a:t> </a:t>
            </a:r>
            <a:r>
              <a:rPr lang="es-ES" dirty="0" err="1"/>
              <a:t>més</a:t>
            </a:r>
            <a:r>
              <a:rPr lang="es-ES" dirty="0"/>
              <a:t> </a:t>
            </a:r>
            <a:r>
              <a:rPr lang="es-ES" dirty="0" err="1"/>
              <a:t>destacat</a:t>
            </a:r>
            <a:r>
              <a:rPr lang="es-ES" dirty="0"/>
              <a:t> </a:t>
            </a:r>
            <a:r>
              <a:rPr lang="es-ES" dirty="0" err="1"/>
              <a:t>és</a:t>
            </a:r>
            <a:r>
              <a:rPr lang="es-ES" dirty="0"/>
              <a:t> </a:t>
            </a:r>
            <a:r>
              <a:rPr lang="es-ES" dirty="0" err="1"/>
              <a:t>Narcís</a:t>
            </a:r>
            <a:r>
              <a:rPr lang="es-ES" dirty="0"/>
              <a:t> </a:t>
            </a:r>
            <a:r>
              <a:rPr lang="es-ES" dirty="0" err="1"/>
              <a:t>Oller</a:t>
            </a:r>
            <a:r>
              <a:rPr lang="es-ES" dirty="0"/>
              <a:t> (Valls, 1846- Barcelona, 1930). Entre les </a:t>
            </a:r>
            <a:r>
              <a:rPr lang="es-ES" dirty="0" err="1"/>
              <a:t>seves</a:t>
            </a:r>
            <a:r>
              <a:rPr lang="es-ES" dirty="0"/>
              <a:t> </a:t>
            </a:r>
            <a:r>
              <a:rPr lang="es-ES" dirty="0" err="1"/>
              <a:t>novel.les</a:t>
            </a:r>
            <a:r>
              <a:rPr lang="es-ES" dirty="0"/>
              <a:t> destaquen: </a:t>
            </a:r>
            <a:r>
              <a:rPr lang="es-ES" i="1" dirty="0"/>
              <a:t>La </a:t>
            </a:r>
            <a:r>
              <a:rPr lang="es-ES" i="1" dirty="0" err="1"/>
              <a:t>febre</a:t>
            </a:r>
            <a:r>
              <a:rPr lang="es-ES" i="1" dirty="0"/>
              <a:t> </a:t>
            </a:r>
            <a:r>
              <a:rPr lang="es-ES" i="1" dirty="0" err="1"/>
              <a:t>d’or</a:t>
            </a:r>
            <a:r>
              <a:rPr lang="es-ES" dirty="0"/>
              <a:t> (1890-1892), </a:t>
            </a:r>
            <a:r>
              <a:rPr lang="es-ES" i="1" dirty="0"/>
              <a:t>La </a:t>
            </a:r>
            <a:r>
              <a:rPr lang="es-ES" i="1" dirty="0" err="1"/>
              <a:t>bogeria</a:t>
            </a:r>
            <a:r>
              <a:rPr lang="es-ES" i="1" dirty="0"/>
              <a:t> </a:t>
            </a:r>
            <a:r>
              <a:rPr lang="es-ES" dirty="0"/>
              <a:t>(1898) i </a:t>
            </a:r>
            <a:r>
              <a:rPr lang="es-ES" i="1" dirty="0"/>
              <a:t>Pilar Prim </a:t>
            </a:r>
            <a:r>
              <a:rPr lang="es-ES" dirty="0"/>
              <a:t>(1906).</a:t>
            </a:r>
          </a:p>
          <a:p>
            <a:pPr marL="457200" indent="-457200" algn="just">
              <a:buAutoNum type="arabicPeriod"/>
            </a:pPr>
            <a:r>
              <a:rPr lang="es-ES" dirty="0">
                <a:hlinkClick r:id="rId2"/>
              </a:rPr>
              <a:t>Aquí</a:t>
            </a:r>
            <a:r>
              <a:rPr lang="es-ES" dirty="0"/>
              <a:t> </a:t>
            </a:r>
            <a:r>
              <a:rPr lang="es-ES" dirty="0" err="1"/>
              <a:t>teniu</a:t>
            </a:r>
            <a:r>
              <a:rPr lang="es-ES" dirty="0"/>
              <a:t> el </a:t>
            </a:r>
            <a:r>
              <a:rPr lang="es-ES" dirty="0" err="1"/>
              <a:t>powerpoint</a:t>
            </a:r>
            <a:r>
              <a:rPr lang="es-ES" dirty="0"/>
              <a:t> i </a:t>
            </a:r>
            <a:r>
              <a:rPr lang="es-ES" dirty="0">
                <a:hlinkClick r:id="rId3"/>
              </a:rPr>
              <a:t>aquí</a:t>
            </a:r>
            <a:r>
              <a:rPr lang="es-ES" dirty="0"/>
              <a:t> el vídeo que </a:t>
            </a:r>
            <a:r>
              <a:rPr lang="es-ES" dirty="0" err="1"/>
              <a:t>hem</a:t>
            </a:r>
            <a:r>
              <a:rPr lang="es-ES" dirty="0"/>
              <a:t> </a:t>
            </a:r>
            <a:r>
              <a:rPr lang="es-ES" dirty="0" err="1"/>
              <a:t>vist</a:t>
            </a:r>
            <a:r>
              <a:rPr lang="es-ES" dirty="0"/>
              <a:t> a clase.</a:t>
            </a:r>
          </a:p>
        </p:txBody>
      </p:sp>
    </p:spTree>
    <p:extLst>
      <p:ext uri="{BB962C8B-B14F-4D97-AF65-F5344CB8AC3E}">
        <p14:creationId xmlns:p14="http://schemas.microsoft.com/office/powerpoint/2010/main" val="196366524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4. El </a:t>
            </a:r>
            <a:r>
              <a:rPr lang="es-ES" err="1"/>
              <a:t>Modernisme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263236" y="1803400"/>
            <a:ext cx="8423564" cy="4500418"/>
          </a:xfrm>
        </p:spPr>
        <p:txBody>
          <a:bodyPr>
            <a:normAutofit/>
          </a:bodyPr>
          <a:lstStyle/>
          <a:p>
            <a:pPr marL="457200" indent="-457200" algn="just">
              <a:buAutoNum type="arabicPeriod"/>
            </a:pPr>
            <a:r>
              <a:rPr lang="es-ES" dirty="0"/>
              <a:t>El </a:t>
            </a:r>
            <a:r>
              <a:rPr lang="es-ES" dirty="0" err="1"/>
              <a:t>Modernisme</a:t>
            </a:r>
            <a:r>
              <a:rPr lang="es-ES" dirty="0"/>
              <a:t> </a:t>
            </a:r>
            <a:r>
              <a:rPr lang="es-ES" dirty="0" err="1"/>
              <a:t>és</a:t>
            </a:r>
            <a:r>
              <a:rPr lang="es-ES" dirty="0"/>
              <a:t> un </a:t>
            </a:r>
            <a:r>
              <a:rPr lang="es-ES" dirty="0" err="1"/>
              <a:t>moviment</a:t>
            </a:r>
            <a:r>
              <a:rPr lang="es-ES" dirty="0"/>
              <a:t> cultural </a:t>
            </a:r>
            <a:r>
              <a:rPr lang="es-ES" dirty="0" err="1"/>
              <a:t>d’àmbit</a:t>
            </a:r>
            <a:r>
              <a:rPr lang="es-ES" dirty="0"/>
              <a:t> </a:t>
            </a:r>
            <a:r>
              <a:rPr lang="es-ES" dirty="0" err="1"/>
              <a:t>geogràfic</a:t>
            </a:r>
            <a:r>
              <a:rPr lang="es-ES" dirty="0"/>
              <a:t> </a:t>
            </a:r>
            <a:r>
              <a:rPr lang="es-ES" dirty="0" err="1"/>
              <a:t>ampli</a:t>
            </a:r>
            <a:r>
              <a:rPr lang="es-ES" dirty="0"/>
              <a:t> (</a:t>
            </a:r>
            <a:r>
              <a:rPr lang="es-ES" dirty="0" err="1"/>
              <a:t>França</a:t>
            </a:r>
            <a:r>
              <a:rPr lang="es-ES" dirty="0"/>
              <a:t>, </a:t>
            </a:r>
            <a:r>
              <a:rPr lang="es-ES" dirty="0" err="1"/>
              <a:t>Alemanya</a:t>
            </a:r>
            <a:r>
              <a:rPr lang="es-ES" dirty="0"/>
              <a:t>, </a:t>
            </a:r>
            <a:r>
              <a:rPr lang="es-ES" dirty="0" err="1"/>
              <a:t>Anglaterra</a:t>
            </a:r>
            <a:r>
              <a:rPr lang="mr-IN" dirty="0"/>
              <a:t>…</a:t>
            </a:r>
            <a:r>
              <a:rPr lang="es-ES_tradnl" dirty="0"/>
              <a:t>) i que a </a:t>
            </a:r>
            <a:r>
              <a:rPr lang="es-ES_tradnl" dirty="0" err="1"/>
              <a:t>més</a:t>
            </a:r>
            <a:r>
              <a:rPr lang="es-ES_tradnl" dirty="0"/>
              <a:t> de la literatura afecta </a:t>
            </a:r>
            <a:r>
              <a:rPr lang="es-ES_tradnl" dirty="0" err="1"/>
              <a:t>moltes</a:t>
            </a:r>
            <a:r>
              <a:rPr lang="es-ES_tradnl" dirty="0"/>
              <a:t> </a:t>
            </a:r>
            <a:r>
              <a:rPr lang="es-ES_tradnl" dirty="0" err="1"/>
              <a:t>altres</a:t>
            </a:r>
            <a:r>
              <a:rPr lang="es-ES_tradnl" dirty="0"/>
              <a:t> </a:t>
            </a:r>
            <a:r>
              <a:rPr lang="es-ES_tradnl" dirty="0" err="1"/>
              <a:t>arts</a:t>
            </a:r>
            <a:r>
              <a:rPr lang="es-ES_tradnl" dirty="0"/>
              <a:t> (arquitectura, pintura, </a:t>
            </a:r>
            <a:r>
              <a:rPr lang="es-ES_tradnl" dirty="0" err="1"/>
              <a:t>arts</a:t>
            </a:r>
            <a:r>
              <a:rPr lang="es-ES_tradnl" dirty="0"/>
              <a:t> </a:t>
            </a:r>
            <a:r>
              <a:rPr lang="es-ES_tradnl" dirty="0" err="1"/>
              <a:t>aplicades</a:t>
            </a:r>
            <a:r>
              <a:rPr lang="mr-IN" dirty="0"/>
              <a:t>…</a:t>
            </a:r>
            <a:r>
              <a:rPr lang="es-ES_tradnl" dirty="0"/>
              <a:t>).</a:t>
            </a:r>
          </a:p>
          <a:p>
            <a:pPr marL="457200" indent="-457200" algn="just">
              <a:buAutoNum type="arabicPeriod"/>
            </a:pPr>
            <a:r>
              <a:rPr lang="es-ES_tradnl" dirty="0"/>
              <a:t>El </a:t>
            </a:r>
            <a:r>
              <a:rPr lang="es-ES_tradnl" dirty="0" err="1"/>
              <a:t>Modernisme</a:t>
            </a:r>
            <a:r>
              <a:rPr lang="es-ES_tradnl" dirty="0"/>
              <a:t> </a:t>
            </a:r>
            <a:r>
              <a:rPr lang="es-ES_tradnl" dirty="0" err="1"/>
              <a:t>català</a:t>
            </a:r>
            <a:r>
              <a:rPr lang="es-ES_tradnl" dirty="0"/>
              <a:t> </a:t>
            </a:r>
            <a:r>
              <a:rPr lang="es-ES_tradnl" dirty="0" err="1"/>
              <a:t>arrenca</a:t>
            </a:r>
            <a:r>
              <a:rPr lang="es-ES_tradnl" dirty="0"/>
              <a:t> </a:t>
            </a:r>
            <a:r>
              <a:rPr lang="es-ES_tradnl" dirty="0" err="1"/>
              <a:t>simbòlicament</a:t>
            </a:r>
            <a:r>
              <a:rPr lang="es-ES_tradnl" dirty="0"/>
              <a:t> el 1892 (data de la primera </a:t>
            </a:r>
            <a:r>
              <a:rPr lang="es-ES_tradnl" dirty="0" err="1"/>
              <a:t>festa</a:t>
            </a:r>
            <a:r>
              <a:rPr lang="es-ES_tradnl" dirty="0"/>
              <a:t> modernista de Sitges) i es dona per </a:t>
            </a:r>
            <a:r>
              <a:rPr lang="es-ES_tradnl" dirty="0" err="1"/>
              <a:t>acabat</a:t>
            </a:r>
            <a:r>
              <a:rPr lang="es-ES_tradnl" dirty="0"/>
              <a:t> el 1911, data de la </a:t>
            </a:r>
            <a:r>
              <a:rPr lang="es-ES_tradnl" dirty="0" err="1"/>
              <a:t>mort</a:t>
            </a:r>
            <a:r>
              <a:rPr lang="es-ES_tradnl" dirty="0"/>
              <a:t> del poeta Joan Maragall.</a:t>
            </a:r>
          </a:p>
          <a:p>
            <a:pPr marL="457200" indent="-457200" algn="just">
              <a:buAutoNum type="arabicPeriod"/>
            </a:pPr>
            <a:r>
              <a:rPr lang="es-ES_tradnl" dirty="0" err="1"/>
              <a:t>Objectiu</a:t>
            </a:r>
            <a:r>
              <a:rPr lang="es-ES_tradnl" dirty="0"/>
              <a:t>: Transformar la cultura catalana en una cultura moderna, nacional i europea. </a:t>
            </a:r>
            <a:r>
              <a:rPr lang="es-ES_tradnl" dirty="0" err="1"/>
              <a:t>Volen</a:t>
            </a:r>
            <a:r>
              <a:rPr lang="es-ES_tradnl" dirty="0"/>
              <a:t> </a:t>
            </a:r>
            <a:r>
              <a:rPr lang="es-ES_tradnl" dirty="0" err="1"/>
              <a:t>anar</a:t>
            </a:r>
            <a:r>
              <a:rPr lang="es-ES_tradnl" dirty="0"/>
              <a:t> un </a:t>
            </a:r>
            <a:r>
              <a:rPr lang="es-ES_tradnl" dirty="0" err="1"/>
              <a:t>pas</a:t>
            </a:r>
            <a:r>
              <a:rPr lang="es-ES_tradnl" dirty="0"/>
              <a:t> </a:t>
            </a:r>
            <a:r>
              <a:rPr lang="es-ES_tradnl" dirty="0" err="1"/>
              <a:t>més</a:t>
            </a:r>
            <a:r>
              <a:rPr lang="es-ES_tradnl" dirty="0"/>
              <a:t> </a:t>
            </a:r>
            <a:r>
              <a:rPr lang="es-ES_tradnl" dirty="0" err="1"/>
              <a:t>enllà</a:t>
            </a:r>
            <a:r>
              <a:rPr lang="es-ES_tradnl" dirty="0"/>
              <a:t> de la </a:t>
            </a:r>
            <a:r>
              <a:rPr lang="es-ES_tradnl" dirty="0" err="1"/>
              <a:t>Renaixença</a:t>
            </a:r>
            <a:r>
              <a:rPr lang="es-ES_tradnl" dirty="0"/>
              <a:t>.</a:t>
            </a:r>
          </a:p>
          <a:p>
            <a:pPr marL="693738" lvl="1" indent="-457200" algn="just">
              <a:buAutoNum type="alphaLcParenR"/>
            </a:pPr>
            <a:endParaRPr lang="es-ES_tradnl" dirty="0"/>
          </a:p>
          <a:p>
            <a:pPr marL="693738" lvl="1" indent="-457200" algn="just">
              <a:buAutoNum type="arabicPeriod"/>
            </a:pP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53468034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FEC9C22-0CB1-E141-89BE-6D89658DE8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09D1B82-FF37-7849-BEAC-8E43B8AF65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8655" y="1814944"/>
            <a:ext cx="8381999" cy="4798898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es-ES_tradnl" dirty="0"/>
              <a:t>4. Defensa </a:t>
            </a:r>
            <a:r>
              <a:rPr lang="es-ES_tradnl" dirty="0" err="1"/>
              <a:t>l’espontaneïtat</a:t>
            </a:r>
            <a:r>
              <a:rPr lang="es-ES_tradnl" dirty="0"/>
              <a:t> i la </a:t>
            </a:r>
            <a:r>
              <a:rPr lang="es-ES_tradnl" dirty="0" err="1"/>
              <a:t>imaginació</a:t>
            </a:r>
            <a:r>
              <a:rPr lang="es-ES_tradnl" dirty="0"/>
              <a:t> individual a </a:t>
            </a:r>
            <a:r>
              <a:rPr lang="es-ES_tradnl" dirty="0" err="1"/>
              <a:t>l’hora</a:t>
            </a:r>
            <a:r>
              <a:rPr lang="es-ES_tradnl" dirty="0"/>
              <a:t> de crear.</a:t>
            </a:r>
          </a:p>
          <a:p>
            <a:pPr marL="0" indent="0" algn="just">
              <a:buNone/>
            </a:pPr>
            <a:r>
              <a:rPr lang="es-ES_tradnl" dirty="0"/>
              <a:t>5. El </a:t>
            </a:r>
            <a:r>
              <a:rPr lang="es-ES_tradnl" dirty="0" err="1"/>
              <a:t>Modernisme</a:t>
            </a:r>
            <a:r>
              <a:rPr lang="es-ES_tradnl" dirty="0"/>
              <a:t> considera que </a:t>
            </a:r>
            <a:r>
              <a:rPr lang="es-ES_tradnl" dirty="0" err="1"/>
              <a:t>l’artista</a:t>
            </a:r>
            <a:r>
              <a:rPr lang="es-ES_tradnl" dirty="0"/>
              <a:t> </a:t>
            </a:r>
            <a:r>
              <a:rPr lang="es-ES_tradnl" dirty="0" err="1"/>
              <a:t>és</a:t>
            </a:r>
            <a:r>
              <a:rPr lang="es-ES_tradnl" dirty="0"/>
              <a:t> una mena </a:t>
            </a:r>
            <a:r>
              <a:rPr lang="es-ES_tradnl" dirty="0" err="1"/>
              <a:t>d’ésser</a:t>
            </a:r>
            <a:r>
              <a:rPr lang="es-ES_tradnl" dirty="0"/>
              <a:t> superior, un </a:t>
            </a:r>
            <a:r>
              <a:rPr lang="es-ES_tradnl" i="1" dirty="0" err="1"/>
              <a:t>sacerdot</a:t>
            </a:r>
            <a:r>
              <a:rPr lang="es-ES_tradnl" i="1" dirty="0"/>
              <a:t>, </a:t>
            </a:r>
            <a:r>
              <a:rPr lang="es-ES_tradnl" dirty="0"/>
              <a:t>que ha de guiar el </a:t>
            </a:r>
            <a:r>
              <a:rPr lang="es-ES_tradnl" dirty="0" err="1"/>
              <a:t>ramat</a:t>
            </a:r>
            <a:r>
              <a:rPr lang="es-ES_tradnl" dirty="0"/>
              <a:t> (la </a:t>
            </a:r>
            <a:r>
              <a:rPr lang="es-ES_tradnl" dirty="0" err="1"/>
              <a:t>societat</a:t>
            </a:r>
            <a:r>
              <a:rPr lang="es-ES_tradnl" dirty="0"/>
              <a:t> </a:t>
            </a:r>
            <a:r>
              <a:rPr lang="es-ES_tradnl" dirty="0" err="1"/>
              <a:t>burgesa</a:t>
            </a:r>
            <a:r>
              <a:rPr lang="es-ES_tradnl" dirty="0"/>
              <a:t> i materialista que </a:t>
            </a:r>
            <a:r>
              <a:rPr lang="es-ES_tradnl" dirty="0" err="1"/>
              <a:t>només</a:t>
            </a:r>
            <a:r>
              <a:rPr lang="es-ES_tradnl" dirty="0"/>
              <a:t> </a:t>
            </a:r>
            <a:r>
              <a:rPr lang="es-ES_tradnl" dirty="0" err="1"/>
              <a:t>pensa</a:t>
            </a:r>
            <a:r>
              <a:rPr lang="es-ES_tradnl" dirty="0"/>
              <a:t> en el </a:t>
            </a:r>
            <a:r>
              <a:rPr lang="es-ES_tradnl" dirty="0" err="1"/>
              <a:t>benefici</a:t>
            </a:r>
            <a:r>
              <a:rPr lang="es-ES_tradnl" dirty="0"/>
              <a:t> </a:t>
            </a:r>
            <a:r>
              <a:rPr lang="es-ES_tradnl" dirty="0" err="1"/>
              <a:t>econòmic</a:t>
            </a:r>
            <a:r>
              <a:rPr lang="es-ES_tradnl" dirty="0"/>
              <a:t> i no en </a:t>
            </a:r>
            <a:r>
              <a:rPr lang="es-ES_tradnl" dirty="0" err="1"/>
              <a:t>l’espiritual</a:t>
            </a:r>
            <a:r>
              <a:rPr lang="es-ES_tradnl" dirty="0"/>
              <a:t>); </a:t>
            </a:r>
            <a:r>
              <a:rPr lang="es-ES_tradnl" dirty="0" err="1"/>
              <a:t>l’art</a:t>
            </a:r>
            <a:r>
              <a:rPr lang="es-ES_tradnl" dirty="0"/>
              <a:t> </a:t>
            </a:r>
            <a:r>
              <a:rPr lang="es-ES_tradnl" dirty="0" err="1"/>
              <a:t>com</a:t>
            </a:r>
            <a:r>
              <a:rPr lang="es-ES_tradnl" dirty="0"/>
              <a:t> a religió.</a:t>
            </a:r>
          </a:p>
          <a:p>
            <a:pPr marL="0" indent="0" algn="just">
              <a:buNone/>
            </a:pPr>
            <a:r>
              <a:rPr lang="es-ES_tradnl" dirty="0"/>
              <a:t>6. </a:t>
            </a:r>
            <a:r>
              <a:rPr lang="es-ES_tradnl" dirty="0" err="1"/>
              <a:t>Aquest</a:t>
            </a:r>
            <a:r>
              <a:rPr lang="es-ES_tradnl" dirty="0"/>
              <a:t> </a:t>
            </a:r>
            <a:r>
              <a:rPr lang="es-ES_tradnl" dirty="0" err="1"/>
              <a:t>plantejament</a:t>
            </a:r>
            <a:r>
              <a:rPr lang="es-ES_tradnl" dirty="0"/>
              <a:t> dona </a:t>
            </a:r>
            <a:r>
              <a:rPr lang="es-ES_tradnl" dirty="0" err="1"/>
              <a:t>peu</a:t>
            </a:r>
            <a:r>
              <a:rPr lang="es-ES_tradnl" dirty="0"/>
              <a:t> al </a:t>
            </a:r>
            <a:r>
              <a:rPr lang="es-ES_tradnl" b="1" dirty="0" err="1"/>
              <a:t>conflicte</a:t>
            </a:r>
            <a:r>
              <a:rPr lang="es-ES_tradnl" b="1" dirty="0"/>
              <a:t> artista-</a:t>
            </a:r>
            <a:r>
              <a:rPr lang="es-ES_tradnl" b="1" dirty="0" err="1"/>
              <a:t>societat</a:t>
            </a:r>
            <a:r>
              <a:rPr lang="es-ES_tradnl" dirty="0"/>
              <a:t>,</a:t>
            </a:r>
            <a:r>
              <a:rPr lang="es-ES_tradnl" b="1" dirty="0"/>
              <a:t> </a:t>
            </a:r>
            <a:r>
              <a:rPr lang="es-ES_tradnl" dirty="0"/>
              <a:t>ja que </a:t>
            </a:r>
            <a:r>
              <a:rPr lang="es-ES_tradnl" dirty="0" err="1"/>
              <a:t>l’artista</a:t>
            </a:r>
            <a:r>
              <a:rPr lang="es-ES_tradnl" dirty="0"/>
              <a:t> </a:t>
            </a:r>
            <a:r>
              <a:rPr lang="es-ES_tradnl" dirty="0" err="1"/>
              <a:t>esdevé</a:t>
            </a:r>
            <a:r>
              <a:rPr lang="es-ES_tradnl" dirty="0"/>
              <a:t> un </a:t>
            </a:r>
            <a:r>
              <a:rPr lang="es-ES_tradnl" dirty="0" err="1"/>
              <a:t>incomprès</a:t>
            </a:r>
            <a:r>
              <a:rPr lang="es-ES_tradnl" dirty="0"/>
              <a:t>. </a:t>
            </a:r>
          </a:p>
          <a:p>
            <a:pPr marL="0" indent="0" algn="just">
              <a:buNone/>
            </a:pPr>
            <a:r>
              <a:rPr lang="es-ES_tradnl" dirty="0"/>
              <a:t>7. </a:t>
            </a:r>
            <a:r>
              <a:rPr lang="es-ES_tradnl" dirty="0" err="1"/>
              <a:t>Aquesta</a:t>
            </a:r>
            <a:r>
              <a:rPr lang="es-ES_tradnl" dirty="0"/>
              <a:t> </a:t>
            </a:r>
            <a:r>
              <a:rPr lang="es-ES_tradnl" dirty="0" err="1"/>
              <a:t>incomprensió</a:t>
            </a:r>
            <a:r>
              <a:rPr lang="es-ES_tradnl" dirty="0"/>
              <a:t> (i </a:t>
            </a:r>
            <a:r>
              <a:rPr lang="es-ES_tradnl" dirty="0" err="1"/>
              <a:t>impossibilitat</a:t>
            </a:r>
            <a:r>
              <a:rPr lang="es-ES_tradnl" dirty="0"/>
              <a:t> de </a:t>
            </a:r>
            <a:r>
              <a:rPr lang="es-ES_tradnl" dirty="0" err="1"/>
              <a:t>viure</a:t>
            </a:r>
            <a:r>
              <a:rPr lang="es-ES_tradnl" dirty="0"/>
              <a:t> de </a:t>
            </a:r>
            <a:r>
              <a:rPr lang="es-ES_tradnl" dirty="0" err="1"/>
              <a:t>l’art</a:t>
            </a:r>
            <a:r>
              <a:rPr lang="es-ES_tradnl" dirty="0"/>
              <a:t>) aboca </a:t>
            </a:r>
            <a:r>
              <a:rPr lang="es-ES_tradnl" dirty="0" err="1"/>
              <a:t>l’artista</a:t>
            </a:r>
            <a:r>
              <a:rPr lang="es-ES_tradnl" dirty="0"/>
              <a:t> a la </a:t>
            </a:r>
            <a:r>
              <a:rPr lang="es-ES_tradnl" b="1" dirty="0" err="1"/>
              <a:t>bohèmia</a:t>
            </a:r>
            <a:r>
              <a:rPr lang="es-ES_tradnl" dirty="0"/>
              <a:t>: </a:t>
            </a:r>
            <a:r>
              <a:rPr lang="es-ES_tradnl" dirty="0" err="1"/>
              <a:t>l’artista</a:t>
            </a:r>
            <a:r>
              <a:rPr lang="es-ES_tradnl" dirty="0"/>
              <a:t> </a:t>
            </a:r>
            <a:r>
              <a:rPr lang="es-ES_tradnl" dirty="0" err="1"/>
              <a:t>viu</a:t>
            </a:r>
            <a:r>
              <a:rPr lang="es-ES_tradnl" dirty="0"/>
              <a:t>, </a:t>
            </a:r>
            <a:r>
              <a:rPr lang="es-ES_tradnl" dirty="0" err="1"/>
              <a:t>incomprès</a:t>
            </a:r>
            <a:r>
              <a:rPr lang="es-ES_tradnl" dirty="0"/>
              <a:t>, al </a:t>
            </a:r>
            <a:r>
              <a:rPr lang="es-ES_tradnl" dirty="0" err="1"/>
              <a:t>marge</a:t>
            </a:r>
            <a:r>
              <a:rPr lang="es-ES_tradnl" dirty="0"/>
              <a:t> de la </a:t>
            </a:r>
            <a:r>
              <a:rPr lang="es-ES_tradnl" dirty="0" err="1"/>
              <a:t>societat</a:t>
            </a:r>
            <a:r>
              <a:rPr lang="es-ES_tradnl" dirty="0"/>
              <a:t> (</a:t>
            </a:r>
            <a:r>
              <a:rPr lang="es-ES_tradnl" dirty="0" err="1"/>
              <a:t>hàbits</a:t>
            </a:r>
            <a:r>
              <a:rPr lang="es-ES_tradnl" dirty="0"/>
              <a:t>, manera de vestir, </a:t>
            </a:r>
            <a:r>
              <a:rPr lang="es-ES_tradnl" dirty="0" err="1"/>
              <a:t>etc</a:t>
            </a:r>
            <a:r>
              <a:rPr lang="es-ES_tradnl" dirty="0"/>
              <a:t>). 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13670107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1E55AA6-5417-B742-A3B3-25CE777949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05B9C00-16C6-864F-9413-093AFE5CDF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0945" y="1842654"/>
            <a:ext cx="8478981" cy="4771187"/>
          </a:xfrm>
        </p:spPr>
        <p:txBody>
          <a:bodyPr/>
          <a:lstStyle/>
          <a:p>
            <a:pPr marL="0" indent="0" algn="just">
              <a:buNone/>
            </a:pPr>
            <a:r>
              <a:rPr lang="es-ES_tradnl" dirty="0"/>
              <a:t>8. </a:t>
            </a:r>
            <a:r>
              <a:rPr lang="es-ES_tradnl" dirty="0" err="1"/>
              <a:t>Distingim</a:t>
            </a:r>
            <a:r>
              <a:rPr lang="es-ES_tradnl" dirty="0"/>
              <a:t> dos </a:t>
            </a:r>
            <a:r>
              <a:rPr lang="es-ES_tradnl" dirty="0" err="1"/>
              <a:t>tipus</a:t>
            </a:r>
            <a:r>
              <a:rPr lang="es-ES_tradnl" dirty="0"/>
              <a:t> de </a:t>
            </a:r>
            <a:r>
              <a:rPr lang="es-ES_tradnl" dirty="0" err="1"/>
              <a:t>bohèmia</a:t>
            </a:r>
            <a:r>
              <a:rPr lang="es-ES_tradnl" dirty="0"/>
              <a:t>: la </a:t>
            </a:r>
            <a:r>
              <a:rPr lang="es-ES_tradnl" dirty="0" err="1"/>
              <a:t>bohèmia</a:t>
            </a:r>
            <a:r>
              <a:rPr lang="es-ES_tradnl" dirty="0"/>
              <a:t> </a:t>
            </a:r>
            <a:r>
              <a:rPr lang="es-ES_tradnl" b="1" dirty="0" err="1"/>
              <a:t>daurada</a:t>
            </a:r>
            <a:r>
              <a:rPr lang="es-ES_tradnl" dirty="0"/>
              <a:t>: </a:t>
            </a:r>
            <a:r>
              <a:rPr lang="es-ES_tradnl" dirty="0" err="1"/>
              <a:t>fills</a:t>
            </a:r>
            <a:r>
              <a:rPr lang="es-ES_tradnl" dirty="0"/>
              <a:t> de la </a:t>
            </a:r>
            <a:r>
              <a:rPr lang="es-ES_tradnl" dirty="0" err="1"/>
              <a:t>burgesia</a:t>
            </a:r>
            <a:r>
              <a:rPr lang="es-ES_tradnl" dirty="0"/>
              <a:t> que es poden dedicar a </a:t>
            </a:r>
            <a:r>
              <a:rPr lang="es-ES_tradnl" dirty="0" err="1"/>
              <a:t>l’art</a:t>
            </a:r>
            <a:r>
              <a:rPr lang="es-ES_tradnl" dirty="0"/>
              <a:t> </a:t>
            </a:r>
            <a:r>
              <a:rPr lang="es-ES_tradnl" dirty="0" err="1"/>
              <a:t>perquè</a:t>
            </a:r>
            <a:r>
              <a:rPr lang="es-ES_tradnl" dirty="0"/>
              <a:t> </a:t>
            </a:r>
            <a:r>
              <a:rPr lang="es-ES_tradnl" dirty="0" err="1"/>
              <a:t>tenen</a:t>
            </a:r>
            <a:r>
              <a:rPr lang="es-ES_tradnl" dirty="0"/>
              <a:t> el </a:t>
            </a:r>
            <a:r>
              <a:rPr lang="es-ES_tradnl" dirty="0" err="1"/>
              <a:t>coixí</a:t>
            </a:r>
            <a:r>
              <a:rPr lang="es-ES_tradnl" dirty="0"/>
              <a:t> </a:t>
            </a:r>
            <a:r>
              <a:rPr lang="es-ES_tradnl" dirty="0" err="1"/>
              <a:t>econòmic</a:t>
            </a:r>
            <a:r>
              <a:rPr lang="es-ES_tradnl" dirty="0"/>
              <a:t> familiar: </a:t>
            </a:r>
            <a:r>
              <a:rPr lang="es-ES_tradnl" dirty="0" err="1"/>
              <a:t>Rusiñol</a:t>
            </a:r>
            <a:r>
              <a:rPr lang="es-ES_tradnl" dirty="0"/>
              <a:t> en seria </a:t>
            </a:r>
            <a:r>
              <a:rPr lang="es-ES_tradnl" dirty="0" err="1"/>
              <a:t>l’exemple</a:t>
            </a:r>
            <a:r>
              <a:rPr lang="es-ES_tradnl" dirty="0"/>
              <a:t> </a:t>
            </a:r>
            <a:r>
              <a:rPr lang="es-ES_tradnl" dirty="0" err="1"/>
              <a:t>més</a:t>
            </a:r>
            <a:r>
              <a:rPr lang="es-ES_tradnl" dirty="0"/>
              <a:t> </a:t>
            </a:r>
            <a:r>
              <a:rPr lang="es-ES_tradnl" dirty="0" err="1"/>
              <a:t>destacat</a:t>
            </a:r>
            <a:r>
              <a:rPr lang="es-ES_tradnl" dirty="0"/>
              <a:t>; i la </a:t>
            </a:r>
            <a:r>
              <a:rPr lang="es-ES_tradnl" dirty="0" err="1"/>
              <a:t>bohèmia</a:t>
            </a:r>
            <a:r>
              <a:rPr lang="es-ES_tradnl" dirty="0"/>
              <a:t> </a:t>
            </a:r>
            <a:r>
              <a:rPr lang="es-ES_tradnl" b="1" dirty="0"/>
              <a:t>negra</a:t>
            </a:r>
            <a:r>
              <a:rPr lang="es-ES_tradnl" dirty="0"/>
              <a:t>: </a:t>
            </a:r>
            <a:r>
              <a:rPr lang="es-ES_tradnl" dirty="0" err="1"/>
              <a:t>l’artista</a:t>
            </a:r>
            <a:r>
              <a:rPr lang="es-ES_tradnl" dirty="0"/>
              <a:t> vocacional que no </a:t>
            </a:r>
            <a:r>
              <a:rPr lang="es-ES_tradnl" dirty="0" err="1"/>
              <a:t>pot</a:t>
            </a:r>
            <a:r>
              <a:rPr lang="es-ES_tradnl" dirty="0"/>
              <a:t> </a:t>
            </a:r>
            <a:r>
              <a:rPr lang="es-ES_tradnl" dirty="0" err="1"/>
              <a:t>viure</a:t>
            </a:r>
            <a:r>
              <a:rPr lang="es-ES_tradnl" dirty="0"/>
              <a:t> del </a:t>
            </a:r>
            <a:r>
              <a:rPr lang="es-ES_tradnl" dirty="0" err="1"/>
              <a:t>seu</a:t>
            </a:r>
            <a:r>
              <a:rPr lang="es-ES_tradnl" dirty="0"/>
              <a:t> art i porta una vida miserable.</a:t>
            </a:r>
          </a:p>
          <a:p>
            <a:pPr marL="0" indent="0">
              <a:buNone/>
            </a:pPr>
            <a:r>
              <a:rPr lang="es-ES_tradnl" dirty="0"/>
              <a:t>9. </a:t>
            </a:r>
            <a:r>
              <a:rPr lang="es-ES_tradnl" b="1" dirty="0" err="1"/>
              <a:t>Corrents</a:t>
            </a:r>
            <a:r>
              <a:rPr lang="es-ES_tradnl" b="1" dirty="0"/>
              <a:t>. </a:t>
            </a:r>
            <a:r>
              <a:rPr lang="es-ES_tradnl" dirty="0"/>
              <a:t> </a:t>
            </a:r>
            <a:r>
              <a:rPr lang="es-ES_tradnl" dirty="0" err="1"/>
              <a:t>Dins</a:t>
            </a:r>
            <a:r>
              <a:rPr lang="es-ES_tradnl" dirty="0"/>
              <a:t> el </a:t>
            </a:r>
            <a:r>
              <a:rPr lang="es-ES_tradnl" dirty="0" err="1"/>
              <a:t>Modernisme</a:t>
            </a:r>
            <a:r>
              <a:rPr lang="es-ES_tradnl" dirty="0"/>
              <a:t> </a:t>
            </a:r>
            <a:r>
              <a:rPr lang="es-ES_tradnl" dirty="0" err="1"/>
              <a:t>podem</a:t>
            </a:r>
            <a:r>
              <a:rPr lang="es-ES_tradnl" dirty="0"/>
              <a:t> </a:t>
            </a:r>
            <a:r>
              <a:rPr lang="es-ES_tradnl" dirty="0" err="1"/>
              <a:t>distingir</a:t>
            </a:r>
            <a:r>
              <a:rPr lang="es-ES_tradnl" dirty="0"/>
              <a:t> dos </a:t>
            </a:r>
            <a:r>
              <a:rPr lang="es-ES_tradnl" dirty="0" err="1"/>
              <a:t>corrents</a:t>
            </a:r>
            <a:r>
              <a:rPr lang="es-ES_tradnl" dirty="0"/>
              <a:t>:</a:t>
            </a:r>
          </a:p>
          <a:p>
            <a:pPr marL="0" indent="0" algn="just">
              <a:buNone/>
            </a:pPr>
            <a:r>
              <a:rPr lang="es-ES_tradnl" dirty="0"/>
              <a:t>	a) </a:t>
            </a:r>
            <a:r>
              <a:rPr lang="es-ES_tradnl" b="1" dirty="0"/>
              <a:t>Regeneracionista</a:t>
            </a:r>
            <a:r>
              <a:rPr lang="es-ES_tradnl" dirty="0"/>
              <a:t>/</a:t>
            </a:r>
            <a:r>
              <a:rPr lang="es-ES_tradnl" b="1" dirty="0"/>
              <a:t>Vitalista</a:t>
            </a:r>
            <a:r>
              <a:rPr lang="es-ES_tradnl" dirty="0"/>
              <a:t>: </a:t>
            </a:r>
            <a:r>
              <a:rPr lang="es-ES_tradnl" dirty="0" err="1"/>
              <a:t>l’art</a:t>
            </a:r>
            <a:r>
              <a:rPr lang="es-ES_tradnl" dirty="0"/>
              <a:t> ha de </a:t>
            </a:r>
            <a:r>
              <a:rPr lang="es-ES_tradnl" dirty="0" err="1"/>
              <a:t>canviar</a:t>
            </a:r>
            <a:r>
              <a:rPr lang="es-ES_tradnl" dirty="0"/>
              <a:t> la 	</a:t>
            </a:r>
            <a:r>
              <a:rPr lang="es-ES_tradnl" dirty="0" err="1"/>
              <a:t>societat</a:t>
            </a:r>
            <a:r>
              <a:rPr lang="es-ES_tradnl" dirty="0"/>
              <a:t> (Jaume </a:t>
            </a:r>
            <a:r>
              <a:rPr lang="es-ES_tradnl" dirty="0" err="1"/>
              <a:t>Brossa</a:t>
            </a:r>
            <a:r>
              <a:rPr lang="es-ES_tradnl" dirty="0"/>
              <a:t>, Puig i </a:t>
            </a:r>
            <a:r>
              <a:rPr lang="es-ES_tradnl" dirty="0" err="1"/>
              <a:t>Ferreter</a:t>
            </a:r>
            <a:r>
              <a:rPr lang="es-ES_tradnl" dirty="0"/>
              <a:t>, Maragall).</a:t>
            </a:r>
          </a:p>
          <a:p>
            <a:pPr marL="0" indent="0" algn="just">
              <a:buNone/>
            </a:pPr>
            <a:r>
              <a:rPr lang="es-ES_tradnl" dirty="0"/>
              <a:t>	b) </a:t>
            </a:r>
            <a:r>
              <a:rPr lang="es-ES_tradnl" b="1" dirty="0"/>
              <a:t>Esteticista/ Decadentista: </a:t>
            </a:r>
            <a:r>
              <a:rPr lang="es-ES_tradnl" dirty="0" err="1"/>
              <a:t>l’art</a:t>
            </a:r>
            <a:r>
              <a:rPr lang="es-ES_tradnl" dirty="0"/>
              <a:t> per </a:t>
            </a:r>
            <a:r>
              <a:rPr lang="es-ES_tradnl" dirty="0" err="1"/>
              <a:t>l’art</a:t>
            </a:r>
            <a:r>
              <a:rPr lang="es-ES_tradnl" dirty="0"/>
              <a:t>, </a:t>
            </a:r>
            <a:r>
              <a:rPr lang="es-ES_tradnl" dirty="0" err="1"/>
              <a:t>sense</a:t>
            </a:r>
            <a:r>
              <a:rPr lang="es-ES_tradnl" dirty="0"/>
              <a:t> </a:t>
            </a:r>
            <a:r>
              <a:rPr lang="es-ES_tradnl" dirty="0" err="1"/>
              <a:t>cap</a:t>
            </a:r>
            <a:r>
              <a:rPr lang="es-ES_tradnl" dirty="0"/>
              <a:t> 	</a:t>
            </a:r>
            <a:r>
              <a:rPr lang="es-ES_tradnl" dirty="0" err="1"/>
              <a:t>altra</a:t>
            </a:r>
            <a:r>
              <a:rPr lang="es-ES_tradnl" dirty="0"/>
              <a:t> </a:t>
            </a:r>
            <a:r>
              <a:rPr lang="es-ES_tradnl" dirty="0" err="1"/>
              <a:t>missió</a:t>
            </a:r>
            <a:r>
              <a:rPr lang="es-ES_tradnl" dirty="0"/>
              <a:t> (</a:t>
            </a:r>
            <a:r>
              <a:rPr lang="es-ES_tradnl" dirty="0" err="1"/>
              <a:t>Rusiñol</a:t>
            </a:r>
            <a:r>
              <a:rPr lang="es-ES_tradnl" dirty="0"/>
              <a:t> en la </a:t>
            </a:r>
            <a:r>
              <a:rPr lang="es-ES_tradnl" dirty="0" err="1"/>
              <a:t>seva</a:t>
            </a:r>
            <a:r>
              <a:rPr lang="es-ES_tradnl" dirty="0"/>
              <a:t> primera etapa).</a:t>
            </a: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19885502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0A24E8E-C57A-9D46-A001-F4FF4B2A64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449F9E4-BD64-6F44-A5BF-01DF599CA0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6524" y="1746738"/>
            <a:ext cx="8346830" cy="4642339"/>
          </a:xfrm>
        </p:spPr>
        <p:txBody>
          <a:bodyPr/>
          <a:lstStyle/>
          <a:p>
            <a:pPr marL="0" indent="0">
              <a:buNone/>
            </a:pPr>
            <a:r>
              <a:rPr lang="es-ES" dirty="0"/>
              <a:t>10. Centres de </a:t>
            </a:r>
            <a:r>
              <a:rPr lang="es-ES" dirty="0" err="1"/>
              <a:t>cohesió</a:t>
            </a:r>
            <a:r>
              <a:rPr lang="es-ES" dirty="0"/>
              <a:t> i </a:t>
            </a:r>
            <a:r>
              <a:rPr lang="es-ES" dirty="0" err="1"/>
              <a:t>difusió</a:t>
            </a:r>
            <a:r>
              <a:rPr lang="es-ES" dirty="0"/>
              <a:t>:</a:t>
            </a:r>
          </a:p>
          <a:p>
            <a:pPr marL="0" indent="0" algn="just">
              <a:buNone/>
            </a:pPr>
            <a:r>
              <a:rPr lang="es-ES" dirty="0"/>
              <a:t>    	a) Revistes: </a:t>
            </a:r>
            <a:r>
              <a:rPr lang="es-ES" i="1" dirty="0" err="1"/>
              <a:t>L’Avenç</a:t>
            </a:r>
            <a:r>
              <a:rPr lang="es-ES" i="1" dirty="0"/>
              <a:t> </a:t>
            </a:r>
            <a:r>
              <a:rPr lang="es-ES" dirty="0"/>
              <a:t>(</a:t>
            </a:r>
            <a:r>
              <a:rPr lang="es-ES" dirty="0" err="1"/>
              <a:t>fonamental</a:t>
            </a:r>
            <a:r>
              <a:rPr lang="es-ES" dirty="0"/>
              <a:t>: en les </a:t>
            </a:r>
            <a:r>
              <a:rPr lang="es-ES" dirty="0" err="1"/>
              <a:t>seves</a:t>
            </a:r>
            <a:r>
              <a:rPr lang="es-ES" dirty="0"/>
              <a:t> </a:t>
            </a:r>
            <a:r>
              <a:rPr lang="es-ES" dirty="0" err="1"/>
              <a:t>pàgines</a:t>
            </a:r>
            <a:r>
              <a:rPr lang="es-ES" dirty="0"/>
              <a:t> es 	dona a </a:t>
            </a:r>
            <a:r>
              <a:rPr lang="es-ES" dirty="0" err="1"/>
              <a:t>conèxier</a:t>
            </a:r>
            <a:r>
              <a:rPr lang="es-ES" dirty="0"/>
              <a:t> la reforma ortográfica de </a:t>
            </a:r>
            <a:r>
              <a:rPr lang="es-ES" dirty="0" err="1"/>
              <a:t>Pompeu</a:t>
            </a:r>
            <a:r>
              <a:rPr lang="es-ES" dirty="0"/>
              <a:t> 	</a:t>
            </a:r>
            <a:r>
              <a:rPr lang="es-ES" dirty="0" err="1"/>
              <a:t>Fabra</a:t>
            </a:r>
            <a:r>
              <a:rPr lang="es-ES" dirty="0"/>
              <a:t>), </a:t>
            </a:r>
            <a:r>
              <a:rPr lang="es-ES" i="1" dirty="0" err="1"/>
              <a:t>Pèl</a:t>
            </a:r>
            <a:r>
              <a:rPr lang="es-ES" i="1" dirty="0"/>
              <a:t> i Ploma, </a:t>
            </a:r>
            <a:r>
              <a:rPr lang="es-ES" i="1" dirty="0" err="1"/>
              <a:t>Catalònia</a:t>
            </a:r>
            <a:r>
              <a:rPr lang="es-ES" i="1" dirty="0"/>
              <a:t>…</a:t>
            </a:r>
          </a:p>
          <a:p>
            <a:pPr marL="0" indent="0" algn="just">
              <a:buNone/>
            </a:pPr>
            <a:r>
              <a:rPr lang="es-ES" i="1" dirty="0"/>
              <a:t>	</a:t>
            </a:r>
            <a:r>
              <a:rPr lang="es-ES" dirty="0"/>
              <a:t>b) Les </a:t>
            </a:r>
            <a:r>
              <a:rPr lang="es-ES" dirty="0" err="1"/>
              <a:t>festes</a:t>
            </a:r>
            <a:r>
              <a:rPr lang="es-ES" dirty="0"/>
              <a:t> </a:t>
            </a:r>
            <a:r>
              <a:rPr lang="es-ES" dirty="0" err="1"/>
              <a:t>modernistes</a:t>
            </a:r>
            <a:r>
              <a:rPr lang="es-ES" dirty="0"/>
              <a:t> al </a:t>
            </a:r>
            <a:r>
              <a:rPr lang="es-ES" dirty="0" err="1"/>
              <a:t>Cau</a:t>
            </a:r>
            <a:r>
              <a:rPr lang="es-ES" dirty="0"/>
              <a:t> </a:t>
            </a:r>
            <a:r>
              <a:rPr lang="es-ES" dirty="0" err="1"/>
              <a:t>Ferrat</a:t>
            </a:r>
            <a:r>
              <a:rPr lang="es-ES" dirty="0"/>
              <a:t> de Sitges, 	</a:t>
            </a:r>
            <a:r>
              <a:rPr lang="es-ES" dirty="0" err="1"/>
              <a:t>impulsades</a:t>
            </a:r>
            <a:r>
              <a:rPr lang="es-ES" dirty="0"/>
              <a:t> per Santiago </a:t>
            </a:r>
            <a:r>
              <a:rPr lang="es-ES" dirty="0" err="1"/>
              <a:t>Rusiñol</a:t>
            </a:r>
            <a:r>
              <a:rPr lang="es-ES" dirty="0"/>
              <a:t>.</a:t>
            </a:r>
          </a:p>
          <a:p>
            <a:pPr marL="0" indent="0">
              <a:buNone/>
            </a:pPr>
            <a:r>
              <a:rPr lang="es-ES" dirty="0"/>
              <a:t>	c) </a:t>
            </a:r>
            <a:r>
              <a:rPr lang="es-ES" dirty="0" err="1"/>
              <a:t>Cafès</a:t>
            </a:r>
            <a:r>
              <a:rPr lang="es-ES" dirty="0"/>
              <a:t> </a:t>
            </a:r>
            <a:r>
              <a:rPr lang="es-ES" dirty="0" err="1"/>
              <a:t>com</a:t>
            </a:r>
            <a:r>
              <a:rPr lang="es-ES" dirty="0"/>
              <a:t> </a:t>
            </a:r>
            <a:r>
              <a:rPr lang="es-ES" i="1" dirty="0" err="1"/>
              <a:t>Els</a:t>
            </a:r>
            <a:r>
              <a:rPr lang="es-ES" i="1" dirty="0"/>
              <a:t> </a:t>
            </a:r>
            <a:r>
              <a:rPr lang="es-ES" i="1" dirty="0" err="1"/>
              <a:t>Quatre</a:t>
            </a:r>
            <a:r>
              <a:rPr lang="es-ES" i="1" dirty="0"/>
              <a:t> </a:t>
            </a:r>
            <a:r>
              <a:rPr lang="es-ES" i="1" dirty="0" err="1"/>
              <a:t>Gats</a:t>
            </a:r>
            <a:r>
              <a:rPr lang="es-ES" i="1" dirty="0"/>
              <a:t> </a:t>
            </a:r>
            <a:r>
              <a:rPr lang="es-ES" dirty="0"/>
              <a:t>de Barcelona</a:t>
            </a:r>
          </a:p>
        </p:txBody>
      </p:sp>
    </p:spTree>
    <p:extLst>
      <p:ext uri="{BB962C8B-B14F-4D97-AF65-F5344CB8AC3E}">
        <p14:creationId xmlns:p14="http://schemas.microsoft.com/office/powerpoint/2010/main" val="297823786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1A7AEFC-C5A0-7D4F-926B-FCE6DC5380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C801ABD-4F53-2A4A-8899-4B40E16392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2738" y="1781908"/>
            <a:ext cx="8581293" cy="4689230"/>
          </a:xfrm>
        </p:spPr>
        <p:txBody>
          <a:bodyPr/>
          <a:lstStyle/>
          <a:p>
            <a:pPr marL="0" indent="0">
              <a:buNone/>
            </a:pPr>
            <a:r>
              <a:rPr lang="es-ES" dirty="0"/>
              <a:t>11. </a:t>
            </a:r>
            <a:r>
              <a:rPr lang="es-ES" dirty="0" err="1"/>
              <a:t>Autors</a:t>
            </a:r>
            <a:r>
              <a:rPr lang="es-ES" dirty="0"/>
              <a:t> </a:t>
            </a:r>
            <a:r>
              <a:rPr lang="es-ES" dirty="0" err="1"/>
              <a:t>més</a:t>
            </a:r>
            <a:r>
              <a:rPr lang="es-ES" dirty="0"/>
              <a:t> </a:t>
            </a:r>
            <a:r>
              <a:rPr lang="es-ES" dirty="0" err="1"/>
              <a:t>destacats</a:t>
            </a:r>
            <a:r>
              <a:rPr lang="es-ES" dirty="0"/>
              <a:t>:</a:t>
            </a:r>
          </a:p>
          <a:p>
            <a:pPr marL="0" indent="0">
              <a:buNone/>
            </a:pPr>
            <a:r>
              <a:rPr lang="es-ES" dirty="0"/>
              <a:t>	a) </a:t>
            </a:r>
            <a:r>
              <a:rPr lang="es-ES" b="1" dirty="0" err="1"/>
              <a:t>Prosa</a:t>
            </a:r>
            <a:r>
              <a:rPr lang="es-ES" dirty="0" err="1"/>
              <a:t>.Víctor</a:t>
            </a:r>
            <a:r>
              <a:rPr lang="es-ES" dirty="0"/>
              <a:t> </a:t>
            </a:r>
            <a:r>
              <a:rPr lang="es-ES" dirty="0" err="1"/>
              <a:t>Català</a:t>
            </a:r>
            <a:r>
              <a:rPr lang="es-ES" dirty="0"/>
              <a:t> (Caterina Albert): </a:t>
            </a:r>
            <a:r>
              <a:rPr lang="es-ES" i="1" dirty="0"/>
              <a:t>Solitud </a:t>
            </a:r>
            <a:r>
              <a:rPr lang="es-ES" dirty="0"/>
              <a:t>(1905)</a:t>
            </a:r>
          </a:p>
          <a:p>
            <a:pPr marL="0" indent="0">
              <a:buNone/>
            </a:pPr>
            <a:r>
              <a:rPr lang="es-ES" dirty="0"/>
              <a:t>	b) </a:t>
            </a:r>
            <a:r>
              <a:rPr lang="es-ES" b="1" dirty="0" err="1"/>
              <a:t>Teatre</a:t>
            </a:r>
            <a:r>
              <a:rPr lang="es-ES" b="1" dirty="0"/>
              <a:t>.</a:t>
            </a:r>
            <a:r>
              <a:rPr lang="es-ES" dirty="0"/>
              <a:t> Santiago </a:t>
            </a:r>
            <a:r>
              <a:rPr lang="es-ES" dirty="0" err="1"/>
              <a:t>Rusiñol</a:t>
            </a:r>
            <a:r>
              <a:rPr lang="es-ES" dirty="0"/>
              <a:t>: </a:t>
            </a:r>
            <a:r>
              <a:rPr lang="es-ES" i="1" dirty="0" err="1"/>
              <a:t>L’alegria</a:t>
            </a:r>
            <a:r>
              <a:rPr lang="es-ES" i="1" dirty="0"/>
              <a:t> que </a:t>
            </a:r>
            <a:r>
              <a:rPr lang="es-ES" i="1" dirty="0" err="1"/>
              <a:t>passa</a:t>
            </a:r>
            <a:r>
              <a:rPr lang="es-ES" i="1" dirty="0"/>
              <a:t> </a:t>
            </a:r>
            <a:r>
              <a:rPr lang="es-ES" dirty="0"/>
              <a:t>(1897), 	</a:t>
            </a:r>
            <a:r>
              <a:rPr lang="es-ES" i="1" dirty="0" err="1"/>
              <a:t>L’auca</a:t>
            </a:r>
            <a:r>
              <a:rPr lang="es-ES" i="1" dirty="0"/>
              <a:t> del </a:t>
            </a:r>
            <a:r>
              <a:rPr lang="es-ES" i="1" dirty="0" err="1"/>
              <a:t>senyor</a:t>
            </a:r>
            <a:r>
              <a:rPr lang="es-ES" i="1" dirty="0"/>
              <a:t> Esteve </a:t>
            </a:r>
            <a:r>
              <a:rPr lang="es-ES" dirty="0"/>
              <a:t>(1917).</a:t>
            </a:r>
          </a:p>
          <a:p>
            <a:pPr marL="0" indent="0">
              <a:buNone/>
            </a:pPr>
            <a:r>
              <a:rPr lang="es-ES" dirty="0"/>
              <a:t>	c) </a:t>
            </a:r>
            <a:r>
              <a:rPr lang="es-ES" b="1" dirty="0" err="1"/>
              <a:t>Poesia</a:t>
            </a:r>
            <a:r>
              <a:rPr lang="es-ES" b="1" dirty="0"/>
              <a:t>. </a:t>
            </a:r>
            <a:r>
              <a:rPr lang="es-ES" dirty="0"/>
              <a:t>Joan Maragall: </a:t>
            </a:r>
            <a:r>
              <a:rPr lang="es-ES" i="1" dirty="0" err="1"/>
              <a:t>Visions</a:t>
            </a:r>
            <a:r>
              <a:rPr lang="es-ES" i="1" dirty="0"/>
              <a:t> &amp; </a:t>
            </a:r>
            <a:r>
              <a:rPr lang="es-ES" i="1" dirty="0" err="1"/>
              <a:t>Cants</a:t>
            </a:r>
            <a:r>
              <a:rPr lang="es-ES" i="1" dirty="0"/>
              <a:t> </a:t>
            </a:r>
            <a:r>
              <a:rPr lang="es-ES" dirty="0"/>
              <a:t>(1900)</a:t>
            </a:r>
          </a:p>
          <a:p>
            <a:pPr marL="0" indent="0">
              <a:buNone/>
            </a:pPr>
            <a:r>
              <a:rPr lang="es-ES" dirty="0"/>
              <a:t>12. </a:t>
            </a:r>
            <a:r>
              <a:rPr lang="es-ES" dirty="0">
                <a:hlinkClick r:id="rId2"/>
              </a:rPr>
              <a:t>Aquí</a:t>
            </a:r>
            <a:r>
              <a:rPr lang="es-ES" dirty="0"/>
              <a:t> l’ </a:t>
            </a:r>
            <a:r>
              <a:rPr lang="es-ES" i="1" dirty="0" err="1"/>
              <a:t>slideshare</a:t>
            </a:r>
            <a:r>
              <a:rPr lang="es-ES" i="1" dirty="0"/>
              <a:t> </a:t>
            </a:r>
            <a:r>
              <a:rPr lang="es-ES" dirty="0"/>
              <a:t>que </a:t>
            </a:r>
            <a:r>
              <a:rPr lang="es-ES" dirty="0" err="1"/>
              <a:t>vam</a:t>
            </a:r>
            <a:r>
              <a:rPr lang="es-ES" dirty="0"/>
              <a:t> </a:t>
            </a:r>
            <a:r>
              <a:rPr lang="es-ES" dirty="0" err="1"/>
              <a:t>veure</a:t>
            </a:r>
            <a:r>
              <a:rPr lang="es-ES" dirty="0"/>
              <a:t> a clase.</a:t>
            </a:r>
          </a:p>
        </p:txBody>
      </p:sp>
    </p:spTree>
    <p:extLst>
      <p:ext uri="{BB962C8B-B14F-4D97-AF65-F5344CB8AC3E}">
        <p14:creationId xmlns:p14="http://schemas.microsoft.com/office/powerpoint/2010/main" val="36858739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>
                <a:latin typeface="American Typewriter"/>
                <a:cs typeface="American Typewriter"/>
              </a:rPr>
              <a:t>1.1 La literatura medieval. La </a:t>
            </a:r>
            <a:r>
              <a:rPr lang="es-ES" err="1">
                <a:latin typeface="American Typewriter"/>
                <a:cs typeface="American Typewriter"/>
              </a:rPr>
              <a:t>poesia</a:t>
            </a:r>
            <a:r>
              <a:rPr lang="es-ES">
                <a:latin typeface="American Typewriter"/>
                <a:cs typeface="American Typewriter"/>
              </a:rPr>
              <a:t> </a:t>
            </a:r>
            <a:r>
              <a:rPr lang="es-ES" err="1">
                <a:latin typeface="American Typewriter"/>
                <a:cs typeface="American Typewriter"/>
              </a:rPr>
              <a:t>dels</a:t>
            </a:r>
            <a:r>
              <a:rPr lang="es-ES">
                <a:latin typeface="American Typewriter"/>
                <a:cs typeface="American Typewriter"/>
              </a:rPr>
              <a:t> </a:t>
            </a:r>
            <a:r>
              <a:rPr lang="es-ES" err="1">
                <a:latin typeface="American Typewriter"/>
                <a:cs typeface="American Typewriter"/>
              </a:rPr>
              <a:t>trobadors</a:t>
            </a:r>
            <a:endParaRPr lang="es-ES">
              <a:latin typeface="American Typewriter"/>
              <a:cs typeface="American Typewriter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marL="0" indent="0" algn="just">
              <a:buNone/>
            </a:pPr>
            <a:r>
              <a:rPr lang="es-ES"/>
              <a:t>1. </a:t>
            </a:r>
            <a:r>
              <a:rPr lang="es-ES">
                <a:latin typeface="American Typewriter"/>
                <a:cs typeface="American Typewriter"/>
              </a:rPr>
              <a:t>El primer </a:t>
            </a:r>
            <a:r>
              <a:rPr lang="es-ES" err="1">
                <a:latin typeface="American Typewriter"/>
                <a:cs typeface="American Typewriter"/>
              </a:rPr>
              <a:t>text</a:t>
            </a:r>
            <a:r>
              <a:rPr lang="es-ES">
                <a:latin typeface="American Typewriter"/>
                <a:cs typeface="American Typewriter"/>
              </a:rPr>
              <a:t> en </a:t>
            </a:r>
            <a:r>
              <a:rPr lang="es-ES" err="1">
                <a:latin typeface="American Typewriter"/>
                <a:cs typeface="American Typewriter"/>
              </a:rPr>
              <a:t>llengua</a:t>
            </a:r>
            <a:r>
              <a:rPr lang="es-ES">
                <a:latin typeface="American Typewriter"/>
                <a:cs typeface="American Typewriter"/>
              </a:rPr>
              <a:t> catalana data del s. XII: les </a:t>
            </a:r>
            <a:r>
              <a:rPr lang="es-ES" i="1" err="1">
                <a:latin typeface="American Typewriter"/>
                <a:cs typeface="American Typewriter"/>
                <a:hlinkClick r:id="rId2"/>
              </a:rPr>
              <a:t>Homilies</a:t>
            </a:r>
            <a:r>
              <a:rPr lang="es-ES" i="1">
                <a:latin typeface="American Typewriter"/>
                <a:cs typeface="American Typewriter"/>
                <a:hlinkClick r:id="rId2"/>
              </a:rPr>
              <a:t> </a:t>
            </a:r>
            <a:r>
              <a:rPr lang="es-ES" i="1" err="1">
                <a:latin typeface="American Typewriter"/>
                <a:cs typeface="American Typewriter"/>
                <a:hlinkClick r:id="rId2"/>
              </a:rPr>
              <a:t>d’Organyà</a:t>
            </a:r>
            <a:r>
              <a:rPr lang="es-ES">
                <a:latin typeface="American Typewriter"/>
                <a:cs typeface="American Typewriter"/>
              </a:rPr>
              <a:t>, un </a:t>
            </a:r>
            <a:r>
              <a:rPr lang="es-ES" err="1">
                <a:latin typeface="American Typewriter"/>
                <a:cs typeface="American Typewriter"/>
              </a:rPr>
              <a:t>recull</a:t>
            </a:r>
            <a:r>
              <a:rPr lang="es-ES">
                <a:latin typeface="American Typewriter"/>
                <a:cs typeface="American Typewriter"/>
              </a:rPr>
              <a:t> de </a:t>
            </a:r>
            <a:r>
              <a:rPr lang="es-ES" err="1">
                <a:latin typeface="American Typewriter"/>
                <a:cs typeface="American Typewriter"/>
              </a:rPr>
              <a:t>sermons</a:t>
            </a:r>
            <a:r>
              <a:rPr lang="es-ES">
                <a:latin typeface="American Typewriter"/>
                <a:cs typeface="American Typewriter"/>
              </a:rPr>
              <a:t>.</a:t>
            </a:r>
          </a:p>
          <a:p>
            <a:pPr marL="0" indent="0">
              <a:buNone/>
            </a:pPr>
            <a:r>
              <a:rPr lang="es-ES">
                <a:latin typeface="American Typewriter"/>
                <a:cs typeface="American Typewriter"/>
              </a:rPr>
              <a:t>2. Literatura medieval catalana: </a:t>
            </a:r>
            <a:r>
              <a:rPr lang="es-ES" err="1">
                <a:latin typeface="American Typewriter"/>
                <a:cs typeface="American Typewriter"/>
              </a:rPr>
              <a:t>segles</a:t>
            </a:r>
            <a:r>
              <a:rPr lang="es-ES">
                <a:latin typeface="American Typewriter"/>
                <a:cs typeface="American Typewriter"/>
              </a:rPr>
              <a:t> XIII, XIV i XV (</a:t>
            </a:r>
            <a:r>
              <a:rPr lang="es-ES" err="1">
                <a:latin typeface="American Typewriter"/>
                <a:cs typeface="American Typewriter"/>
              </a:rPr>
              <a:t>segle</a:t>
            </a:r>
            <a:r>
              <a:rPr lang="es-ES">
                <a:latin typeface="American Typewriter"/>
                <a:cs typeface="American Typewriter"/>
              </a:rPr>
              <a:t> </a:t>
            </a:r>
            <a:r>
              <a:rPr lang="es-ES" err="1">
                <a:latin typeface="American Typewriter"/>
                <a:cs typeface="American Typewriter"/>
              </a:rPr>
              <a:t>d’or</a:t>
            </a:r>
            <a:r>
              <a:rPr lang="es-ES">
                <a:latin typeface="American Typewriter"/>
                <a:cs typeface="American Typewriter"/>
              </a:rPr>
              <a:t>)</a:t>
            </a:r>
          </a:p>
          <a:p>
            <a:pPr marL="0" indent="0" algn="just">
              <a:buNone/>
            </a:pPr>
            <a:r>
              <a:rPr lang="es-ES">
                <a:latin typeface="American Typewriter"/>
                <a:cs typeface="American Typewriter"/>
              </a:rPr>
              <a:t>3. </a:t>
            </a:r>
            <a:r>
              <a:rPr lang="es-ES" b="1" err="1">
                <a:latin typeface="American Typewriter"/>
                <a:cs typeface="American Typewriter"/>
              </a:rPr>
              <a:t>Llatí</a:t>
            </a:r>
            <a:r>
              <a:rPr lang="es-ES" b="1">
                <a:latin typeface="American Typewriter"/>
                <a:cs typeface="American Typewriter"/>
              </a:rPr>
              <a:t>: </a:t>
            </a:r>
            <a:r>
              <a:rPr lang="es-ES" err="1">
                <a:latin typeface="American Typewriter"/>
                <a:cs typeface="American Typewriter"/>
              </a:rPr>
              <a:t>llengua</a:t>
            </a:r>
            <a:r>
              <a:rPr lang="es-ES">
                <a:latin typeface="American Typewriter"/>
                <a:cs typeface="American Typewriter"/>
              </a:rPr>
              <a:t> de les disciplines </a:t>
            </a:r>
            <a:r>
              <a:rPr lang="es-ES" err="1">
                <a:latin typeface="American Typewriter"/>
                <a:cs typeface="American Typewriter"/>
              </a:rPr>
              <a:t>elevades</a:t>
            </a:r>
            <a:r>
              <a:rPr lang="es-ES">
                <a:latin typeface="American Typewriter"/>
                <a:cs typeface="American Typewriter"/>
              </a:rPr>
              <a:t> (</a:t>
            </a:r>
            <a:r>
              <a:rPr lang="es-ES" err="1">
                <a:latin typeface="American Typewriter"/>
                <a:cs typeface="American Typewriter"/>
              </a:rPr>
              <a:t>teologia</a:t>
            </a:r>
            <a:r>
              <a:rPr lang="es-ES">
                <a:latin typeface="American Typewriter"/>
                <a:cs typeface="American Typewriter"/>
              </a:rPr>
              <a:t>, </a:t>
            </a:r>
            <a:r>
              <a:rPr lang="es-ES" err="1">
                <a:latin typeface="American Typewriter"/>
                <a:cs typeface="American Typewriter"/>
              </a:rPr>
              <a:t>dret</a:t>
            </a:r>
            <a:r>
              <a:rPr lang="es-ES">
                <a:latin typeface="American Typewriter"/>
                <a:cs typeface="American Typewriter"/>
              </a:rPr>
              <a:t>, medicina</a:t>
            </a:r>
            <a:r>
              <a:rPr lang="mr-IN">
                <a:latin typeface="American Typewriter"/>
                <a:cs typeface="American Typewriter"/>
              </a:rPr>
              <a:t>…</a:t>
            </a:r>
            <a:r>
              <a:rPr lang="es-ES">
                <a:latin typeface="American Typewriter"/>
                <a:cs typeface="American Typewriter"/>
              </a:rPr>
              <a:t>) </a:t>
            </a:r>
            <a:r>
              <a:rPr lang="es-ES" err="1">
                <a:latin typeface="American Typewriter"/>
                <a:cs typeface="American Typewriter"/>
              </a:rPr>
              <a:t>així</a:t>
            </a:r>
            <a:r>
              <a:rPr lang="es-ES">
                <a:latin typeface="American Typewriter"/>
                <a:cs typeface="American Typewriter"/>
              </a:rPr>
              <a:t> </a:t>
            </a:r>
            <a:r>
              <a:rPr lang="es-ES" err="1">
                <a:latin typeface="American Typewriter"/>
                <a:cs typeface="American Typewriter"/>
              </a:rPr>
              <a:t>com</a:t>
            </a:r>
            <a:r>
              <a:rPr lang="es-ES">
                <a:latin typeface="American Typewriter"/>
                <a:cs typeface="American Typewriter"/>
              </a:rPr>
              <a:t> del </a:t>
            </a:r>
            <a:r>
              <a:rPr lang="es-ES" err="1">
                <a:latin typeface="American Typewriter"/>
                <a:cs typeface="American Typewriter"/>
              </a:rPr>
              <a:t>culte</a:t>
            </a:r>
            <a:r>
              <a:rPr lang="es-ES">
                <a:latin typeface="American Typewriter"/>
                <a:cs typeface="American Typewriter"/>
              </a:rPr>
              <a:t> </a:t>
            </a:r>
            <a:r>
              <a:rPr lang="es-ES" err="1">
                <a:latin typeface="American Typewriter"/>
                <a:cs typeface="American Typewriter"/>
              </a:rPr>
              <a:t>cristià</a:t>
            </a:r>
            <a:r>
              <a:rPr lang="es-ES">
                <a:latin typeface="American Typewriter"/>
                <a:cs typeface="American Typewriter"/>
              </a:rPr>
              <a:t>. </a:t>
            </a:r>
            <a:r>
              <a:rPr lang="es-ES" b="1" err="1">
                <a:latin typeface="American Typewriter"/>
                <a:cs typeface="American Typewriter"/>
                <a:hlinkClick r:id="rId3"/>
              </a:rPr>
              <a:t>Occità</a:t>
            </a:r>
            <a:r>
              <a:rPr lang="es-ES" b="1">
                <a:latin typeface="American Typewriter"/>
                <a:cs typeface="American Typewriter"/>
              </a:rPr>
              <a:t>: </a:t>
            </a:r>
            <a:r>
              <a:rPr lang="es-ES" err="1">
                <a:latin typeface="American Typewriter"/>
                <a:cs typeface="American Typewriter"/>
              </a:rPr>
              <a:t>llengua</a:t>
            </a:r>
            <a:r>
              <a:rPr lang="es-ES">
                <a:latin typeface="American Typewriter"/>
                <a:cs typeface="American Typewriter"/>
              </a:rPr>
              <a:t> de la </a:t>
            </a:r>
            <a:r>
              <a:rPr lang="es-ES" err="1">
                <a:latin typeface="American Typewriter"/>
                <a:cs typeface="American Typewriter"/>
              </a:rPr>
              <a:t>poesia</a:t>
            </a:r>
            <a:r>
              <a:rPr lang="es-ES">
                <a:latin typeface="American Typewriter"/>
                <a:cs typeface="American Typewriter"/>
              </a:rPr>
              <a:t> </a:t>
            </a:r>
            <a:r>
              <a:rPr lang="es-ES" err="1">
                <a:latin typeface="American Typewriter"/>
                <a:cs typeface="American Typewriter"/>
              </a:rPr>
              <a:t>dels</a:t>
            </a:r>
            <a:r>
              <a:rPr lang="es-ES">
                <a:latin typeface="American Typewriter"/>
                <a:cs typeface="American Typewriter"/>
              </a:rPr>
              <a:t> </a:t>
            </a:r>
            <a:r>
              <a:rPr lang="es-ES" err="1">
                <a:latin typeface="American Typewriter"/>
                <a:cs typeface="American Typewriter"/>
              </a:rPr>
              <a:t>trobadors</a:t>
            </a:r>
            <a:r>
              <a:rPr lang="es-ES">
                <a:latin typeface="American Typewriter"/>
                <a:cs typeface="American Typewriter"/>
              </a:rPr>
              <a:t> a banda i banda </a:t>
            </a:r>
            <a:r>
              <a:rPr lang="es-ES" err="1">
                <a:latin typeface="American Typewriter"/>
                <a:cs typeface="American Typewriter"/>
              </a:rPr>
              <a:t>dels</a:t>
            </a:r>
            <a:r>
              <a:rPr lang="es-ES">
                <a:latin typeface="American Typewriter"/>
                <a:cs typeface="American Typewriter"/>
              </a:rPr>
              <a:t> </a:t>
            </a:r>
            <a:r>
              <a:rPr lang="es-ES" err="1">
                <a:latin typeface="American Typewriter"/>
                <a:cs typeface="American Typewriter"/>
              </a:rPr>
              <a:t>Pirineus</a:t>
            </a:r>
            <a:r>
              <a:rPr lang="es-ES">
                <a:latin typeface="American Typewriter"/>
                <a:cs typeface="American Typewriter"/>
              </a:rPr>
              <a:t>. </a:t>
            </a:r>
            <a:r>
              <a:rPr lang="es-ES" b="1" err="1">
                <a:latin typeface="American Typewriter"/>
                <a:cs typeface="American Typewriter"/>
              </a:rPr>
              <a:t>Català</a:t>
            </a:r>
            <a:r>
              <a:rPr lang="es-ES" b="1">
                <a:latin typeface="American Typewriter"/>
                <a:cs typeface="American Typewriter"/>
              </a:rPr>
              <a:t>: </a:t>
            </a:r>
            <a:r>
              <a:rPr lang="es-ES" err="1">
                <a:latin typeface="American Typewriter"/>
                <a:cs typeface="American Typewriter"/>
              </a:rPr>
              <a:t>llengua</a:t>
            </a:r>
            <a:r>
              <a:rPr lang="es-ES">
                <a:latin typeface="American Typewriter"/>
                <a:cs typeface="American Typewriter"/>
              </a:rPr>
              <a:t> </a:t>
            </a:r>
            <a:r>
              <a:rPr lang="es-ES" err="1">
                <a:latin typeface="American Typewriter"/>
                <a:cs typeface="American Typewriter"/>
              </a:rPr>
              <a:t>romànica</a:t>
            </a:r>
            <a:r>
              <a:rPr lang="es-ES">
                <a:latin typeface="American Typewriter"/>
                <a:cs typeface="American Typewriter"/>
              </a:rPr>
              <a:t> </a:t>
            </a:r>
            <a:r>
              <a:rPr lang="es-ES" err="1">
                <a:latin typeface="American Typewriter"/>
                <a:cs typeface="American Typewriter"/>
              </a:rPr>
              <a:t>pròpia</a:t>
            </a:r>
            <a:r>
              <a:rPr lang="es-ES">
                <a:latin typeface="American Typewriter"/>
                <a:cs typeface="American Typewriter"/>
              </a:rPr>
              <a:t> de la prosa narrativa i al </a:t>
            </a:r>
            <a:r>
              <a:rPr lang="es-ES" err="1">
                <a:latin typeface="American Typewriter"/>
                <a:cs typeface="American Typewriter"/>
              </a:rPr>
              <a:t>segle</a:t>
            </a:r>
            <a:r>
              <a:rPr lang="es-ES">
                <a:latin typeface="American Typewriter"/>
                <a:cs typeface="American Typewriter"/>
              </a:rPr>
              <a:t> XV el </a:t>
            </a:r>
            <a:r>
              <a:rPr lang="es-ES" err="1">
                <a:latin typeface="American Typewriter"/>
                <a:cs typeface="American Typewriter"/>
              </a:rPr>
              <a:t>seu</a:t>
            </a:r>
            <a:r>
              <a:rPr lang="es-ES">
                <a:latin typeface="American Typewriter"/>
                <a:cs typeface="American Typewriter"/>
              </a:rPr>
              <a:t> </a:t>
            </a:r>
            <a:r>
              <a:rPr lang="es-ES" err="1">
                <a:latin typeface="American Typewriter"/>
                <a:cs typeface="American Typewriter"/>
              </a:rPr>
              <a:t>ús</a:t>
            </a:r>
            <a:r>
              <a:rPr lang="es-ES">
                <a:latin typeface="American Typewriter"/>
                <a:cs typeface="American Typewriter"/>
              </a:rPr>
              <a:t> </a:t>
            </a:r>
            <a:r>
              <a:rPr lang="es-ES" err="1">
                <a:latin typeface="American Typewriter"/>
                <a:cs typeface="American Typewriter"/>
              </a:rPr>
              <a:t>s’estén</a:t>
            </a:r>
            <a:r>
              <a:rPr lang="es-ES">
                <a:latin typeface="American Typewriter"/>
                <a:cs typeface="American Typewriter"/>
              </a:rPr>
              <a:t> a </a:t>
            </a:r>
            <a:r>
              <a:rPr lang="es-ES" err="1">
                <a:latin typeface="American Typewriter"/>
                <a:cs typeface="American Typewriter"/>
              </a:rPr>
              <a:t>tots</a:t>
            </a:r>
            <a:r>
              <a:rPr lang="es-ES">
                <a:latin typeface="American Typewriter"/>
                <a:cs typeface="American Typewriter"/>
              </a:rPr>
              <a:t> </a:t>
            </a:r>
            <a:r>
              <a:rPr lang="es-ES" err="1">
                <a:latin typeface="American Typewriter"/>
                <a:cs typeface="American Typewriter"/>
              </a:rPr>
              <a:t>els</a:t>
            </a:r>
            <a:r>
              <a:rPr lang="es-ES">
                <a:latin typeface="American Typewriter"/>
                <a:cs typeface="American Typewriter"/>
              </a:rPr>
              <a:t> </a:t>
            </a:r>
            <a:r>
              <a:rPr lang="es-ES" err="1">
                <a:latin typeface="American Typewriter"/>
                <a:cs typeface="American Typewriter"/>
              </a:rPr>
              <a:t>gèneres</a:t>
            </a:r>
            <a:r>
              <a:rPr lang="es-ES">
                <a:latin typeface="American Typewriter"/>
                <a:cs typeface="American Typewriter"/>
              </a:rPr>
              <a:t>.</a:t>
            </a:r>
          </a:p>
          <a:p>
            <a:pPr marL="0" indent="0" algn="just">
              <a:buNone/>
            </a:pPr>
            <a:r>
              <a:rPr lang="es-ES">
                <a:latin typeface="American Typewriter"/>
                <a:cs typeface="American Typewriter"/>
              </a:rPr>
              <a:t>4. La </a:t>
            </a:r>
            <a:r>
              <a:rPr lang="es-ES" b="1" err="1">
                <a:latin typeface="American Typewriter"/>
                <a:cs typeface="American Typewriter"/>
              </a:rPr>
              <a:t>poesia</a:t>
            </a:r>
            <a:r>
              <a:rPr lang="es-ES" b="1">
                <a:latin typeface="American Typewriter"/>
                <a:cs typeface="American Typewriter"/>
              </a:rPr>
              <a:t> </a:t>
            </a:r>
            <a:r>
              <a:rPr lang="es-ES" b="1" err="1">
                <a:latin typeface="American Typewriter"/>
                <a:cs typeface="American Typewriter"/>
              </a:rPr>
              <a:t>dels</a:t>
            </a:r>
            <a:r>
              <a:rPr lang="es-ES" b="1">
                <a:latin typeface="American Typewriter"/>
                <a:cs typeface="American Typewriter"/>
              </a:rPr>
              <a:t> </a:t>
            </a:r>
            <a:r>
              <a:rPr lang="es-ES" b="1" err="1">
                <a:latin typeface="American Typewriter"/>
                <a:cs typeface="American Typewriter"/>
              </a:rPr>
              <a:t>trobadors</a:t>
            </a:r>
            <a:r>
              <a:rPr lang="es-ES">
                <a:latin typeface="American Typewriter"/>
                <a:cs typeface="American Typewriter"/>
              </a:rPr>
              <a:t> va ser la primera gran </a:t>
            </a:r>
            <a:r>
              <a:rPr lang="es-ES" err="1">
                <a:latin typeface="American Typewriter"/>
                <a:cs typeface="American Typewriter"/>
              </a:rPr>
              <a:t>expressió</a:t>
            </a:r>
            <a:r>
              <a:rPr lang="es-ES">
                <a:latin typeface="American Typewriter"/>
                <a:cs typeface="American Typewriter"/>
              </a:rPr>
              <a:t> </a:t>
            </a:r>
            <a:r>
              <a:rPr lang="es-ES" err="1">
                <a:latin typeface="American Typewriter"/>
                <a:cs typeface="American Typewriter"/>
              </a:rPr>
              <a:t>literària</a:t>
            </a:r>
            <a:r>
              <a:rPr lang="es-ES">
                <a:latin typeface="American Typewriter"/>
                <a:cs typeface="American Typewriter"/>
              </a:rPr>
              <a:t> en una </a:t>
            </a:r>
            <a:r>
              <a:rPr lang="es-ES" err="1">
                <a:latin typeface="American Typewriter"/>
                <a:cs typeface="American Typewriter"/>
              </a:rPr>
              <a:t>llengua</a:t>
            </a:r>
            <a:r>
              <a:rPr lang="es-ES">
                <a:latin typeface="American Typewriter"/>
                <a:cs typeface="American Typewriter"/>
              </a:rPr>
              <a:t> </a:t>
            </a:r>
            <a:r>
              <a:rPr lang="es-ES" err="1">
                <a:latin typeface="American Typewriter"/>
                <a:cs typeface="American Typewriter"/>
              </a:rPr>
              <a:t>romànica</a:t>
            </a:r>
            <a:r>
              <a:rPr lang="es-ES">
                <a:latin typeface="American Typewriter"/>
                <a:cs typeface="American Typewriter"/>
              </a:rPr>
              <a:t>. </a:t>
            </a:r>
            <a:r>
              <a:rPr lang="fr-FR" err="1">
                <a:latin typeface="American Typewriter"/>
                <a:cs typeface="American Typewriter"/>
              </a:rPr>
              <a:t>És</a:t>
            </a:r>
            <a:r>
              <a:rPr lang="fr-FR">
                <a:latin typeface="American Typewriter"/>
                <a:cs typeface="American Typewriter"/>
              </a:rPr>
              <a:t> </a:t>
            </a:r>
            <a:r>
              <a:rPr lang="fr-FR" err="1">
                <a:latin typeface="American Typewriter"/>
                <a:cs typeface="American Typewriter"/>
              </a:rPr>
              <a:t>una</a:t>
            </a:r>
            <a:r>
              <a:rPr lang="fr-FR">
                <a:latin typeface="American Typewriter"/>
                <a:cs typeface="American Typewriter"/>
              </a:rPr>
              <a:t> </a:t>
            </a:r>
            <a:r>
              <a:rPr lang="fr-FR" err="1">
                <a:latin typeface="American Typewriter"/>
                <a:cs typeface="American Typewriter"/>
              </a:rPr>
              <a:t>poesia</a:t>
            </a:r>
            <a:r>
              <a:rPr lang="fr-FR">
                <a:latin typeface="American Typewriter"/>
                <a:cs typeface="American Typewriter"/>
              </a:rPr>
              <a:t> </a:t>
            </a:r>
            <a:r>
              <a:rPr lang="fr-FR" b="1" err="1">
                <a:latin typeface="American Typewriter"/>
                <a:cs typeface="American Typewriter"/>
              </a:rPr>
              <a:t>culta</a:t>
            </a:r>
            <a:r>
              <a:rPr lang="fr-FR" b="1">
                <a:latin typeface="American Typewriter"/>
                <a:cs typeface="American Typewriter"/>
              </a:rPr>
              <a:t> </a:t>
            </a:r>
            <a:r>
              <a:rPr lang="fr-FR">
                <a:latin typeface="American Typewriter"/>
                <a:cs typeface="American Typewriter"/>
              </a:rPr>
              <a:t>(</a:t>
            </a:r>
            <a:r>
              <a:rPr lang="fr-FR" err="1">
                <a:latin typeface="American Typewriter"/>
                <a:cs typeface="American Typewriter"/>
              </a:rPr>
              <a:t>molt</a:t>
            </a:r>
            <a:r>
              <a:rPr lang="fr-FR">
                <a:latin typeface="American Typewriter"/>
                <a:cs typeface="American Typewriter"/>
              </a:rPr>
              <a:t> </a:t>
            </a:r>
            <a:r>
              <a:rPr lang="fr-FR" err="1">
                <a:latin typeface="American Typewriter"/>
                <a:cs typeface="American Typewriter"/>
              </a:rPr>
              <a:t>elaborada</a:t>
            </a:r>
            <a:r>
              <a:rPr lang="fr-FR">
                <a:latin typeface="American Typewriter"/>
                <a:cs typeface="American Typewriter"/>
              </a:rPr>
              <a:t> tant </a:t>
            </a:r>
            <a:r>
              <a:rPr lang="fr-FR" err="1">
                <a:latin typeface="American Typewriter"/>
                <a:cs typeface="American Typewriter"/>
              </a:rPr>
              <a:t>pel</a:t>
            </a:r>
            <a:r>
              <a:rPr lang="fr-FR">
                <a:latin typeface="American Typewriter"/>
                <a:cs typeface="American Typewriter"/>
              </a:rPr>
              <a:t> que fa a la </a:t>
            </a:r>
            <a:r>
              <a:rPr lang="fr-FR" err="1">
                <a:latin typeface="American Typewriter"/>
                <a:cs typeface="American Typewriter"/>
              </a:rPr>
              <a:t>mètrica</a:t>
            </a:r>
            <a:r>
              <a:rPr lang="fr-FR">
                <a:latin typeface="American Typewriter"/>
                <a:cs typeface="American Typewriter"/>
              </a:rPr>
              <a:t> </a:t>
            </a:r>
            <a:r>
              <a:rPr lang="fr-FR" err="1">
                <a:latin typeface="American Typewriter"/>
                <a:cs typeface="American Typewriter"/>
              </a:rPr>
              <a:t>com</a:t>
            </a:r>
            <a:r>
              <a:rPr lang="fr-FR">
                <a:latin typeface="American Typewriter"/>
                <a:cs typeface="American Typewriter"/>
              </a:rPr>
              <a:t> a la </a:t>
            </a:r>
            <a:r>
              <a:rPr lang="fr-FR" err="1">
                <a:latin typeface="American Typewriter"/>
                <a:cs typeface="American Typewriter"/>
              </a:rPr>
              <a:t>retòrica</a:t>
            </a:r>
            <a:r>
              <a:rPr lang="fr-FR">
                <a:latin typeface="American Typewriter"/>
                <a:cs typeface="American Typewriter"/>
              </a:rPr>
              <a:t>), </a:t>
            </a:r>
            <a:r>
              <a:rPr lang="fr-FR" b="1" err="1">
                <a:latin typeface="American Typewriter"/>
                <a:cs typeface="American Typewriter"/>
              </a:rPr>
              <a:t>lírica</a:t>
            </a:r>
            <a:r>
              <a:rPr lang="fr-FR" b="1">
                <a:latin typeface="American Typewriter"/>
                <a:cs typeface="American Typewriter"/>
              </a:rPr>
              <a:t> </a:t>
            </a:r>
            <a:r>
              <a:rPr lang="fr-FR">
                <a:latin typeface="American Typewriter"/>
                <a:cs typeface="American Typewriter"/>
              </a:rPr>
              <a:t>(</a:t>
            </a:r>
            <a:r>
              <a:rPr lang="fr-FR" err="1">
                <a:latin typeface="American Typewriter"/>
                <a:cs typeface="American Typewriter"/>
              </a:rPr>
              <a:t>expressa</a:t>
            </a:r>
            <a:r>
              <a:rPr lang="fr-FR">
                <a:latin typeface="American Typewriter"/>
                <a:cs typeface="American Typewriter"/>
              </a:rPr>
              <a:t> sentiments de l’</a:t>
            </a:r>
            <a:r>
              <a:rPr lang="fr-FR" err="1">
                <a:latin typeface="American Typewriter"/>
                <a:cs typeface="American Typewriter"/>
              </a:rPr>
              <a:t>autor</a:t>
            </a:r>
            <a:r>
              <a:rPr lang="fr-FR">
                <a:latin typeface="American Typewriter"/>
                <a:cs typeface="American Typewriter"/>
              </a:rPr>
              <a:t>) i </a:t>
            </a:r>
            <a:r>
              <a:rPr lang="fr-FR" b="1" err="1">
                <a:latin typeface="American Typewriter"/>
                <a:cs typeface="American Typewriter"/>
              </a:rPr>
              <a:t>escrita</a:t>
            </a:r>
            <a:r>
              <a:rPr lang="fr-FR" b="1">
                <a:latin typeface="American Typewriter"/>
                <a:cs typeface="American Typewriter"/>
              </a:rPr>
              <a:t> en </a:t>
            </a:r>
            <a:r>
              <a:rPr lang="fr-FR" b="1" err="1">
                <a:latin typeface="American Typewriter"/>
                <a:cs typeface="American Typewriter"/>
              </a:rPr>
              <a:t>llengua</a:t>
            </a:r>
            <a:r>
              <a:rPr lang="fr-FR" b="1">
                <a:latin typeface="American Typewriter"/>
                <a:cs typeface="American Typewriter"/>
              </a:rPr>
              <a:t> </a:t>
            </a:r>
            <a:r>
              <a:rPr lang="fr-FR" b="1" err="1">
                <a:latin typeface="American Typewriter"/>
                <a:cs typeface="American Typewriter"/>
              </a:rPr>
              <a:t>occitana</a:t>
            </a:r>
            <a:r>
              <a:rPr lang="fr-FR" b="1">
                <a:latin typeface="American Typewriter"/>
                <a:cs typeface="American Typewriter"/>
              </a:rPr>
              <a:t> </a:t>
            </a:r>
            <a:r>
              <a:rPr lang="fr-FR">
                <a:latin typeface="American Typewriter"/>
                <a:cs typeface="American Typewriter"/>
              </a:rPr>
              <a:t>(</a:t>
            </a:r>
            <a:r>
              <a:rPr lang="fr-FR" err="1">
                <a:latin typeface="American Typewriter"/>
                <a:cs typeface="American Typewriter"/>
              </a:rPr>
              <a:t>comuna</a:t>
            </a:r>
            <a:r>
              <a:rPr lang="fr-FR">
                <a:latin typeface="American Typewriter"/>
                <a:cs typeface="American Typewriter"/>
              </a:rPr>
              <a:t> </a:t>
            </a:r>
            <a:r>
              <a:rPr lang="fr-FR" err="1">
                <a:latin typeface="American Typewriter"/>
                <a:cs typeface="American Typewriter"/>
              </a:rPr>
              <a:t>als</a:t>
            </a:r>
            <a:r>
              <a:rPr lang="fr-FR">
                <a:latin typeface="American Typewriter"/>
                <a:cs typeface="American Typewriter"/>
              </a:rPr>
              <a:t> </a:t>
            </a:r>
            <a:r>
              <a:rPr lang="fr-FR" err="1">
                <a:latin typeface="American Typewriter"/>
                <a:cs typeface="American Typewriter"/>
              </a:rPr>
              <a:t>trobadors</a:t>
            </a:r>
            <a:r>
              <a:rPr lang="fr-FR">
                <a:latin typeface="American Typewriter"/>
                <a:cs typeface="American Typewriter"/>
              </a:rPr>
              <a:t> catalans, occitans o </a:t>
            </a:r>
            <a:r>
              <a:rPr lang="fr-FR" err="1">
                <a:latin typeface="American Typewriter"/>
                <a:cs typeface="American Typewriter"/>
              </a:rPr>
              <a:t>del</a:t>
            </a:r>
            <a:r>
              <a:rPr lang="fr-FR">
                <a:latin typeface="American Typewriter"/>
                <a:cs typeface="American Typewriter"/>
              </a:rPr>
              <a:t> nord d’</a:t>
            </a:r>
            <a:r>
              <a:rPr lang="fr-FR" err="1">
                <a:latin typeface="American Typewriter"/>
                <a:cs typeface="American Typewriter"/>
              </a:rPr>
              <a:t>Itàlia</a:t>
            </a:r>
            <a:r>
              <a:rPr lang="fr-FR">
                <a:latin typeface="American Typewriter"/>
                <a:cs typeface="American Typewriter"/>
              </a:rPr>
              <a:t>).</a:t>
            </a:r>
            <a:endParaRPr lang="es-ES">
              <a:latin typeface="American Typewriter"/>
              <a:cs typeface="American Typewriter"/>
            </a:endParaRPr>
          </a:p>
          <a:p>
            <a:pPr marL="0" indent="0" algn="just">
              <a:buNone/>
            </a:pPr>
            <a:r>
              <a:rPr lang="es-ES">
                <a:latin typeface="American Typewriter"/>
                <a:cs typeface="American Typewriter"/>
              </a:rPr>
              <a:t>5. El </a:t>
            </a:r>
            <a:r>
              <a:rPr lang="es-ES" b="1">
                <a:latin typeface="American Typewriter"/>
                <a:cs typeface="American Typewriter"/>
                <a:hlinkClick r:id="rId4"/>
              </a:rPr>
              <a:t>trobador</a:t>
            </a:r>
            <a:r>
              <a:rPr lang="es-ES" b="1">
                <a:latin typeface="American Typewriter"/>
                <a:cs typeface="American Typewriter"/>
              </a:rPr>
              <a:t> </a:t>
            </a:r>
            <a:r>
              <a:rPr lang="es-ES">
                <a:latin typeface="American Typewriter"/>
                <a:cs typeface="American Typewriter"/>
              </a:rPr>
              <a:t>era un artista </a:t>
            </a:r>
            <a:r>
              <a:rPr lang="es-ES" err="1">
                <a:latin typeface="American Typewriter"/>
                <a:cs typeface="American Typewriter"/>
              </a:rPr>
              <a:t>professional</a:t>
            </a:r>
            <a:r>
              <a:rPr lang="es-ES">
                <a:latin typeface="American Typewriter"/>
                <a:cs typeface="American Typewriter"/>
              </a:rPr>
              <a:t> que </a:t>
            </a:r>
            <a:r>
              <a:rPr lang="es-ES" err="1">
                <a:latin typeface="American Typewriter"/>
                <a:cs typeface="American Typewriter"/>
              </a:rPr>
              <a:t>creava</a:t>
            </a:r>
            <a:r>
              <a:rPr lang="es-ES">
                <a:latin typeface="American Typewriter"/>
                <a:cs typeface="American Typewriter"/>
              </a:rPr>
              <a:t> (</a:t>
            </a:r>
            <a:r>
              <a:rPr lang="es-ES" b="1" err="1">
                <a:latin typeface="American Typewriter"/>
                <a:cs typeface="American Typewriter"/>
              </a:rPr>
              <a:t>trobar</a:t>
            </a:r>
            <a:r>
              <a:rPr lang="es-ES" b="1">
                <a:latin typeface="American Typewriter"/>
                <a:cs typeface="American Typewriter"/>
              </a:rPr>
              <a:t> </a:t>
            </a:r>
            <a:r>
              <a:rPr lang="es-ES">
                <a:latin typeface="American Typewriter"/>
                <a:cs typeface="American Typewriter"/>
              </a:rPr>
              <a:t>en </a:t>
            </a:r>
            <a:r>
              <a:rPr lang="es-ES" err="1">
                <a:latin typeface="American Typewriter"/>
                <a:cs typeface="American Typewriter"/>
              </a:rPr>
              <a:t>aquest</a:t>
            </a:r>
            <a:r>
              <a:rPr lang="es-ES">
                <a:latin typeface="American Typewriter"/>
                <a:cs typeface="American Typewriter"/>
              </a:rPr>
              <a:t> </a:t>
            </a:r>
            <a:r>
              <a:rPr lang="es-ES" err="1">
                <a:latin typeface="American Typewriter"/>
                <a:cs typeface="American Typewriter"/>
              </a:rPr>
              <a:t>context</a:t>
            </a:r>
            <a:r>
              <a:rPr lang="es-ES">
                <a:latin typeface="American Typewriter"/>
                <a:cs typeface="American Typewriter"/>
              </a:rPr>
              <a:t> </a:t>
            </a:r>
            <a:r>
              <a:rPr lang="es-ES" err="1">
                <a:latin typeface="American Typewriter"/>
                <a:cs typeface="American Typewriter"/>
              </a:rPr>
              <a:t>vol</a:t>
            </a:r>
            <a:r>
              <a:rPr lang="es-ES">
                <a:latin typeface="American Typewriter"/>
                <a:cs typeface="American Typewriter"/>
              </a:rPr>
              <a:t> </a:t>
            </a:r>
            <a:r>
              <a:rPr lang="es-ES" err="1">
                <a:latin typeface="American Typewriter"/>
                <a:cs typeface="American Typewriter"/>
              </a:rPr>
              <a:t>dir</a:t>
            </a:r>
            <a:r>
              <a:rPr lang="es-ES">
                <a:latin typeface="American Typewriter"/>
                <a:cs typeface="American Typewriter"/>
              </a:rPr>
              <a:t> </a:t>
            </a:r>
            <a:r>
              <a:rPr lang="es-ES" i="1">
                <a:latin typeface="American Typewriter"/>
                <a:cs typeface="American Typewriter"/>
              </a:rPr>
              <a:t>compondré)</a:t>
            </a:r>
            <a:r>
              <a:rPr lang="es-ES">
                <a:latin typeface="American Typewriter"/>
                <a:cs typeface="American Typewriter"/>
              </a:rPr>
              <a:t> </a:t>
            </a:r>
            <a:r>
              <a:rPr lang="es-ES" err="1">
                <a:latin typeface="American Typewriter"/>
                <a:cs typeface="American Typewriter"/>
              </a:rPr>
              <a:t>tant</a:t>
            </a:r>
            <a:r>
              <a:rPr lang="es-ES">
                <a:latin typeface="American Typewriter"/>
                <a:cs typeface="American Typewriter"/>
              </a:rPr>
              <a:t> la </a:t>
            </a:r>
            <a:r>
              <a:rPr lang="es-ES" err="1">
                <a:latin typeface="American Typewriter"/>
                <a:cs typeface="American Typewriter"/>
              </a:rPr>
              <a:t>lletra</a:t>
            </a:r>
            <a:r>
              <a:rPr lang="es-ES">
                <a:latin typeface="American Typewriter"/>
                <a:cs typeface="American Typewriter"/>
              </a:rPr>
              <a:t> </a:t>
            </a:r>
            <a:r>
              <a:rPr lang="es-ES" err="1">
                <a:latin typeface="American Typewriter"/>
                <a:cs typeface="American Typewriter"/>
              </a:rPr>
              <a:t>com</a:t>
            </a:r>
            <a:r>
              <a:rPr lang="es-ES">
                <a:latin typeface="American Typewriter"/>
                <a:cs typeface="American Typewriter"/>
              </a:rPr>
              <a:t> la música </a:t>
            </a:r>
            <a:r>
              <a:rPr lang="es-ES" err="1">
                <a:latin typeface="American Typewriter"/>
                <a:cs typeface="American Typewriter"/>
              </a:rPr>
              <a:t>dels</a:t>
            </a:r>
            <a:r>
              <a:rPr lang="es-ES">
                <a:latin typeface="American Typewriter"/>
                <a:cs typeface="American Typewriter"/>
              </a:rPr>
              <a:t> </a:t>
            </a:r>
            <a:r>
              <a:rPr lang="es-ES" err="1">
                <a:latin typeface="American Typewriter"/>
                <a:cs typeface="American Typewriter"/>
              </a:rPr>
              <a:t>seus</a:t>
            </a:r>
            <a:r>
              <a:rPr lang="es-ES">
                <a:latin typeface="American Typewriter"/>
                <a:cs typeface="American Typewriter"/>
              </a:rPr>
              <a:t> </a:t>
            </a:r>
            <a:r>
              <a:rPr lang="es-ES" err="1">
                <a:latin typeface="American Typewriter"/>
                <a:cs typeface="American Typewriter"/>
              </a:rPr>
              <a:t>poemes</a:t>
            </a:r>
            <a:r>
              <a:rPr lang="es-ES">
                <a:latin typeface="American Typewriter"/>
                <a:cs typeface="American Typewriter"/>
              </a:rPr>
              <a:t>. </a:t>
            </a:r>
            <a:r>
              <a:rPr lang="es-ES" err="1">
                <a:latin typeface="American Typewriter"/>
                <a:cs typeface="American Typewriter"/>
              </a:rPr>
              <a:t>Solien</a:t>
            </a:r>
            <a:r>
              <a:rPr lang="es-ES">
                <a:latin typeface="American Typewriter"/>
                <a:cs typeface="American Typewriter"/>
              </a:rPr>
              <a:t> ser </a:t>
            </a:r>
            <a:r>
              <a:rPr lang="es-ES" err="1">
                <a:latin typeface="American Typewriter"/>
                <a:cs typeface="American Typewriter"/>
              </a:rPr>
              <a:t>d’origen</a:t>
            </a:r>
            <a:r>
              <a:rPr lang="es-ES">
                <a:latin typeface="American Typewriter"/>
                <a:cs typeface="American Typewriter"/>
              </a:rPr>
              <a:t> noble i </a:t>
            </a:r>
            <a:r>
              <a:rPr lang="es-ES" err="1">
                <a:latin typeface="American Typewriter"/>
                <a:cs typeface="American Typewriter"/>
              </a:rPr>
              <a:t>gaudien</a:t>
            </a:r>
            <a:r>
              <a:rPr lang="es-ES">
                <a:latin typeface="American Typewriter"/>
                <a:cs typeface="American Typewriter"/>
              </a:rPr>
              <a:t> de </a:t>
            </a:r>
            <a:r>
              <a:rPr lang="es-ES" err="1">
                <a:latin typeface="American Typewriter"/>
                <a:cs typeface="American Typewriter"/>
              </a:rPr>
              <a:t>prestigi</a:t>
            </a:r>
            <a:r>
              <a:rPr lang="es-ES">
                <a:latin typeface="American Typewriter"/>
                <a:cs typeface="American Typewriter"/>
              </a:rPr>
              <a:t> social a la </a:t>
            </a:r>
            <a:r>
              <a:rPr lang="es-ES" err="1">
                <a:latin typeface="American Typewriter"/>
                <a:cs typeface="American Typewriter"/>
              </a:rPr>
              <a:t>cort</a:t>
            </a:r>
            <a:r>
              <a:rPr lang="es-ES">
                <a:latin typeface="American Typewriter"/>
                <a:cs typeface="American Typewriter"/>
              </a:rPr>
              <a:t> </a:t>
            </a:r>
            <a:r>
              <a:rPr lang="es-ES" err="1">
                <a:latin typeface="American Typewriter"/>
                <a:cs typeface="American Typewriter"/>
              </a:rPr>
              <a:t>on</a:t>
            </a:r>
            <a:r>
              <a:rPr lang="es-ES">
                <a:latin typeface="American Typewriter"/>
                <a:cs typeface="American Typewriter"/>
              </a:rPr>
              <a:t> </a:t>
            </a:r>
            <a:r>
              <a:rPr lang="es-ES" err="1">
                <a:latin typeface="American Typewriter"/>
                <a:cs typeface="American Typewriter"/>
              </a:rPr>
              <a:t>estaven</a:t>
            </a:r>
            <a:r>
              <a:rPr lang="es-ES">
                <a:latin typeface="American Typewriter"/>
                <a:cs typeface="American Typewriter"/>
              </a:rPr>
              <a:t> al </a:t>
            </a:r>
            <a:r>
              <a:rPr lang="es-ES" err="1">
                <a:latin typeface="American Typewriter"/>
                <a:cs typeface="American Typewriter"/>
              </a:rPr>
              <a:t>servei</a:t>
            </a:r>
            <a:r>
              <a:rPr lang="es-ES">
                <a:latin typeface="American Typewriter"/>
                <a:cs typeface="American Typewriter"/>
              </a:rPr>
              <a:t> del </a:t>
            </a:r>
            <a:r>
              <a:rPr lang="es-ES" err="1">
                <a:latin typeface="American Typewriter"/>
                <a:cs typeface="American Typewriter"/>
              </a:rPr>
              <a:t>senyor</a:t>
            </a:r>
            <a:r>
              <a:rPr lang="es-ES">
                <a:latin typeface="American Typewriter"/>
                <a:cs typeface="American Typewriter"/>
              </a:rPr>
              <a:t> feudal. El </a:t>
            </a:r>
            <a:r>
              <a:rPr lang="es-ES" b="1" err="1">
                <a:latin typeface="American Typewriter"/>
                <a:cs typeface="American Typewriter"/>
              </a:rPr>
              <a:t>joglar</a:t>
            </a:r>
            <a:r>
              <a:rPr lang="es-ES" b="1">
                <a:latin typeface="American Typewriter"/>
                <a:cs typeface="American Typewriter"/>
              </a:rPr>
              <a:t> </a:t>
            </a:r>
            <a:r>
              <a:rPr lang="es-ES">
                <a:latin typeface="American Typewriter"/>
                <a:cs typeface="American Typewriter"/>
              </a:rPr>
              <a:t>era </a:t>
            </a:r>
            <a:r>
              <a:rPr lang="es-ES" err="1">
                <a:latin typeface="American Typewriter"/>
                <a:cs typeface="American Typewriter"/>
              </a:rPr>
              <a:t>l’encarregat</a:t>
            </a:r>
            <a:r>
              <a:rPr lang="es-ES">
                <a:latin typeface="American Typewriter"/>
                <a:cs typeface="American Typewriter"/>
              </a:rPr>
              <a:t> de recitar i </a:t>
            </a:r>
            <a:r>
              <a:rPr lang="es-ES" err="1">
                <a:latin typeface="American Typewriter"/>
                <a:cs typeface="American Typewriter"/>
              </a:rPr>
              <a:t>difondre</a:t>
            </a:r>
            <a:r>
              <a:rPr lang="es-ES">
                <a:latin typeface="American Typewriter"/>
                <a:cs typeface="American Typewriter"/>
              </a:rPr>
              <a:t> </a:t>
            </a:r>
            <a:r>
              <a:rPr lang="es-ES" err="1">
                <a:latin typeface="American Typewriter"/>
                <a:cs typeface="American Typewriter"/>
              </a:rPr>
              <a:t>els</a:t>
            </a:r>
            <a:r>
              <a:rPr lang="es-ES">
                <a:latin typeface="American Typewriter"/>
                <a:cs typeface="American Typewriter"/>
              </a:rPr>
              <a:t> </a:t>
            </a:r>
            <a:r>
              <a:rPr lang="es-ES" err="1">
                <a:latin typeface="American Typewriter"/>
                <a:cs typeface="American Typewriter"/>
              </a:rPr>
              <a:t>poemes</a:t>
            </a:r>
            <a:r>
              <a:rPr lang="es-ES">
                <a:latin typeface="American Typewriter"/>
                <a:cs typeface="American Typewriter"/>
              </a:rPr>
              <a:t> </a:t>
            </a:r>
            <a:r>
              <a:rPr lang="es-ES" err="1">
                <a:latin typeface="American Typewriter"/>
                <a:cs typeface="American Typewriter"/>
              </a:rPr>
              <a:t>dels</a:t>
            </a:r>
            <a:r>
              <a:rPr lang="es-ES">
                <a:latin typeface="American Typewriter"/>
                <a:cs typeface="American Typewriter"/>
              </a:rPr>
              <a:t> </a:t>
            </a:r>
            <a:r>
              <a:rPr lang="es-ES" err="1">
                <a:latin typeface="American Typewriter"/>
                <a:cs typeface="American Typewriter"/>
              </a:rPr>
              <a:t>trobadors</a:t>
            </a:r>
            <a:r>
              <a:rPr lang="es-ES">
                <a:latin typeface="American Typewriter"/>
                <a:cs typeface="American Typewriter"/>
              </a:rPr>
              <a:t>, tambe </a:t>
            </a:r>
            <a:r>
              <a:rPr lang="es-ES" err="1">
                <a:latin typeface="American Typewriter"/>
                <a:cs typeface="American Typewriter"/>
              </a:rPr>
              <a:t>solien</a:t>
            </a:r>
            <a:r>
              <a:rPr lang="es-ES">
                <a:latin typeface="American Typewriter"/>
                <a:cs typeface="American Typewriter"/>
              </a:rPr>
              <a:t> tocar </a:t>
            </a:r>
            <a:r>
              <a:rPr lang="es-ES" err="1">
                <a:latin typeface="American Typewriter"/>
                <a:cs typeface="American Typewriter"/>
              </a:rPr>
              <a:t>algun</a:t>
            </a:r>
            <a:r>
              <a:rPr lang="es-ES">
                <a:latin typeface="American Typewriter"/>
                <a:cs typeface="American Typewriter"/>
              </a:rPr>
              <a:t> </a:t>
            </a:r>
            <a:r>
              <a:rPr lang="es-ES" err="1">
                <a:latin typeface="American Typewriter"/>
                <a:cs typeface="American Typewriter"/>
              </a:rPr>
              <a:t>instrument</a:t>
            </a:r>
            <a:r>
              <a:rPr lang="es-ES">
                <a:latin typeface="American Typewriter"/>
                <a:cs typeface="American Typewriter"/>
              </a:rPr>
              <a:t>. </a:t>
            </a:r>
            <a:r>
              <a:rPr lang="es-ES" err="1">
                <a:latin typeface="American Typewriter"/>
                <a:cs typeface="American Typewriter"/>
              </a:rPr>
              <a:t>L’obra</a:t>
            </a:r>
            <a:r>
              <a:rPr lang="es-ES">
                <a:latin typeface="American Typewriter"/>
                <a:cs typeface="American Typewriter"/>
              </a:rPr>
              <a:t> </a:t>
            </a:r>
            <a:r>
              <a:rPr lang="es-ES" err="1">
                <a:latin typeface="American Typewriter"/>
                <a:cs typeface="American Typewriter"/>
              </a:rPr>
              <a:t>dels</a:t>
            </a:r>
            <a:r>
              <a:rPr lang="es-ES">
                <a:latin typeface="American Typewriter"/>
                <a:cs typeface="American Typewriter"/>
              </a:rPr>
              <a:t> </a:t>
            </a:r>
            <a:r>
              <a:rPr lang="es-ES" err="1">
                <a:latin typeface="American Typewriter"/>
                <a:cs typeface="American Typewriter"/>
              </a:rPr>
              <a:t>trobadors</a:t>
            </a:r>
            <a:r>
              <a:rPr lang="es-ES">
                <a:latin typeface="American Typewriter"/>
                <a:cs typeface="American Typewriter"/>
              </a:rPr>
              <a:t> </a:t>
            </a:r>
            <a:r>
              <a:rPr lang="es-ES" err="1">
                <a:latin typeface="American Typewriter"/>
                <a:cs typeface="American Typewriter"/>
              </a:rPr>
              <a:t>s’ha</a:t>
            </a:r>
            <a:r>
              <a:rPr lang="es-ES">
                <a:latin typeface="American Typewriter"/>
                <a:cs typeface="American Typewriter"/>
              </a:rPr>
              <a:t> </a:t>
            </a:r>
            <a:r>
              <a:rPr lang="es-ES" err="1">
                <a:latin typeface="American Typewriter"/>
                <a:cs typeface="American Typewriter"/>
              </a:rPr>
              <a:t>conservat</a:t>
            </a:r>
            <a:r>
              <a:rPr lang="es-ES">
                <a:latin typeface="American Typewriter"/>
                <a:cs typeface="American Typewriter"/>
              </a:rPr>
              <a:t> </a:t>
            </a:r>
            <a:r>
              <a:rPr lang="es-ES" err="1">
                <a:latin typeface="American Typewriter"/>
                <a:cs typeface="American Typewriter"/>
              </a:rPr>
              <a:t>gràcies</a:t>
            </a:r>
            <a:r>
              <a:rPr lang="es-ES">
                <a:latin typeface="American Typewriter"/>
                <a:cs typeface="American Typewriter"/>
              </a:rPr>
              <a:t> </a:t>
            </a:r>
            <a:r>
              <a:rPr lang="es-ES" err="1">
                <a:latin typeface="American Typewriter"/>
                <a:cs typeface="American Typewriter"/>
              </a:rPr>
              <a:t>als</a:t>
            </a:r>
            <a:r>
              <a:rPr lang="es-ES">
                <a:latin typeface="American Typewriter"/>
                <a:cs typeface="American Typewriter"/>
              </a:rPr>
              <a:t> </a:t>
            </a:r>
            <a:r>
              <a:rPr lang="es-ES" b="1" err="1">
                <a:latin typeface="American Typewriter"/>
                <a:cs typeface="American Typewriter"/>
              </a:rPr>
              <a:t>cançoners</a:t>
            </a:r>
            <a:r>
              <a:rPr lang="es-ES">
                <a:latin typeface="American Typewriter"/>
                <a:cs typeface="American Typewriter"/>
              </a:rPr>
              <a:t>, </a:t>
            </a:r>
            <a:r>
              <a:rPr lang="es-ES" err="1">
                <a:latin typeface="American Typewriter"/>
                <a:cs typeface="American Typewriter"/>
              </a:rPr>
              <a:t>reculls</a:t>
            </a:r>
            <a:r>
              <a:rPr lang="es-ES">
                <a:latin typeface="American Typewriter"/>
                <a:cs typeface="American Typewriter"/>
              </a:rPr>
              <a:t> de </a:t>
            </a:r>
            <a:r>
              <a:rPr lang="es-ES" err="1">
                <a:latin typeface="American Typewriter"/>
                <a:cs typeface="American Typewriter"/>
              </a:rPr>
              <a:t>poemes</a:t>
            </a:r>
            <a:r>
              <a:rPr lang="es-ES">
                <a:latin typeface="American Typewriter"/>
                <a:cs typeface="American Typewriter"/>
              </a:rPr>
              <a:t> que </a:t>
            </a:r>
            <a:r>
              <a:rPr lang="es-ES" err="1">
                <a:latin typeface="American Typewriter"/>
                <a:cs typeface="American Typewriter"/>
              </a:rPr>
              <a:t>comencen</a:t>
            </a:r>
            <a:r>
              <a:rPr lang="es-ES">
                <a:latin typeface="American Typewriter"/>
                <a:cs typeface="American Typewriter"/>
              </a:rPr>
              <a:t> a </a:t>
            </a:r>
            <a:r>
              <a:rPr lang="es-ES" err="1">
                <a:latin typeface="American Typewriter"/>
                <a:cs typeface="American Typewriter"/>
              </a:rPr>
              <a:t>aparèixer</a:t>
            </a:r>
            <a:r>
              <a:rPr lang="es-ES">
                <a:latin typeface="American Typewriter"/>
                <a:cs typeface="American Typewriter"/>
              </a:rPr>
              <a:t> al </a:t>
            </a:r>
            <a:r>
              <a:rPr lang="es-ES" err="1">
                <a:latin typeface="American Typewriter"/>
                <a:cs typeface="American Typewriter"/>
              </a:rPr>
              <a:t>segle</a:t>
            </a:r>
            <a:r>
              <a:rPr lang="es-ES">
                <a:latin typeface="American Typewriter"/>
                <a:cs typeface="American Typewriter"/>
              </a:rPr>
              <a:t> XII.</a:t>
            </a:r>
          </a:p>
        </p:txBody>
      </p:sp>
    </p:spTree>
    <p:extLst>
      <p:ext uri="{BB962C8B-B14F-4D97-AF65-F5344CB8AC3E}">
        <p14:creationId xmlns:p14="http://schemas.microsoft.com/office/powerpoint/2010/main" val="32005103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es-ES">
              <a:latin typeface="American Typewriter"/>
              <a:cs typeface="American Typewriter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900112" y="1854200"/>
            <a:ext cx="7345363" cy="4211321"/>
          </a:xfrm>
        </p:spPr>
        <p:txBody>
          <a:bodyPr>
            <a:normAutofit fontScale="55000" lnSpcReduction="20000"/>
          </a:bodyPr>
          <a:lstStyle/>
          <a:p>
            <a:pPr marL="0" indent="0" algn="just">
              <a:buNone/>
            </a:pPr>
            <a:r>
              <a:rPr lang="es-ES">
                <a:latin typeface="American Typewriter"/>
                <a:cs typeface="American Typewriter"/>
              </a:rPr>
              <a:t>6. </a:t>
            </a:r>
            <a:r>
              <a:rPr lang="es-ES" err="1">
                <a:latin typeface="American Typewriter"/>
                <a:cs typeface="American Typewriter"/>
              </a:rPr>
              <a:t>L’</a:t>
            </a:r>
            <a:r>
              <a:rPr lang="es-ES" b="1" err="1">
                <a:latin typeface="American Typewriter"/>
                <a:cs typeface="American Typewriter"/>
              </a:rPr>
              <a:t>amor</a:t>
            </a:r>
            <a:r>
              <a:rPr lang="es-ES" b="1">
                <a:latin typeface="American Typewriter"/>
                <a:cs typeface="American Typewriter"/>
              </a:rPr>
              <a:t> </a:t>
            </a:r>
            <a:r>
              <a:rPr lang="es-ES" b="1" err="1">
                <a:latin typeface="American Typewriter"/>
                <a:cs typeface="American Typewriter"/>
              </a:rPr>
              <a:t>cortès</a:t>
            </a:r>
            <a:r>
              <a:rPr lang="es-ES">
                <a:latin typeface="American Typewriter"/>
                <a:cs typeface="American Typewriter"/>
              </a:rPr>
              <a:t> (o </a:t>
            </a:r>
            <a:r>
              <a:rPr lang="es-ES" b="1" i="1" err="1">
                <a:latin typeface="American Typewriter"/>
                <a:cs typeface="American Typewriter"/>
              </a:rPr>
              <a:t>fin’amors</a:t>
            </a:r>
            <a:r>
              <a:rPr lang="es-ES">
                <a:latin typeface="American Typewriter"/>
                <a:cs typeface="American Typewriter"/>
              </a:rPr>
              <a:t>) </a:t>
            </a:r>
            <a:r>
              <a:rPr lang="es-ES" err="1">
                <a:latin typeface="American Typewriter"/>
                <a:cs typeface="American Typewriter"/>
              </a:rPr>
              <a:t>és</a:t>
            </a:r>
            <a:r>
              <a:rPr lang="es-ES">
                <a:latin typeface="American Typewriter"/>
                <a:cs typeface="American Typewriter"/>
              </a:rPr>
              <a:t> a la base de la </a:t>
            </a:r>
            <a:r>
              <a:rPr lang="es-ES" err="1">
                <a:latin typeface="American Typewriter"/>
                <a:cs typeface="American Typewriter"/>
              </a:rPr>
              <a:t>poesia</a:t>
            </a:r>
            <a:r>
              <a:rPr lang="es-ES">
                <a:latin typeface="American Typewriter"/>
                <a:cs typeface="American Typewriter"/>
              </a:rPr>
              <a:t> amorosa </a:t>
            </a:r>
            <a:r>
              <a:rPr lang="es-ES" err="1">
                <a:latin typeface="American Typewriter"/>
                <a:cs typeface="American Typewriter"/>
              </a:rPr>
              <a:t>trobadoresca</a:t>
            </a:r>
            <a:r>
              <a:rPr lang="es-ES">
                <a:latin typeface="American Typewriter"/>
                <a:cs typeface="American Typewriter"/>
              </a:rPr>
              <a:t>. El poeta </a:t>
            </a:r>
            <a:r>
              <a:rPr lang="es-ES" err="1">
                <a:latin typeface="American Typewriter"/>
                <a:cs typeface="American Typewriter"/>
              </a:rPr>
              <a:t>és</a:t>
            </a:r>
            <a:r>
              <a:rPr lang="es-ES">
                <a:latin typeface="American Typewriter"/>
                <a:cs typeface="American Typewriter"/>
              </a:rPr>
              <a:t> un </a:t>
            </a:r>
            <a:r>
              <a:rPr lang="es-ES" err="1">
                <a:latin typeface="American Typewriter"/>
                <a:cs typeface="American Typewriter"/>
              </a:rPr>
              <a:t>vassall</a:t>
            </a:r>
            <a:r>
              <a:rPr lang="es-ES">
                <a:latin typeface="American Typewriter"/>
                <a:cs typeface="American Typewriter"/>
              </a:rPr>
              <a:t> (</a:t>
            </a:r>
            <a:r>
              <a:rPr lang="es-ES" i="1" err="1">
                <a:latin typeface="American Typewriter"/>
                <a:cs typeface="American Typewriter"/>
              </a:rPr>
              <a:t>hom</a:t>
            </a:r>
            <a:r>
              <a:rPr lang="es-ES">
                <a:latin typeface="American Typewriter"/>
                <a:cs typeface="American Typewriter"/>
              </a:rPr>
              <a:t>) per a la dama (</a:t>
            </a:r>
            <a:r>
              <a:rPr lang="es-ES" i="1" err="1">
                <a:latin typeface="American Typewriter"/>
                <a:cs typeface="American Typewriter"/>
              </a:rPr>
              <a:t>midons</a:t>
            </a:r>
            <a:r>
              <a:rPr lang="es-ES" i="1">
                <a:latin typeface="American Typewriter"/>
                <a:cs typeface="American Typewriter"/>
              </a:rPr>
              <a:t>), </a:t>
            </a:r>
            <a:r>
              <a:rPr lang="es-ES">
                <a:latin typeface="American Typewriter"/>
                <a:cs typeface="American Typewriter"/>
              </a:rPr>
              <a:t>la </a:t>
            </a:r>
            <a:r>
              <a:rPr lang="es-ES" err="1">
                <a:latin typeface="American Typewriter"/>
                <a:cs typeface="American Typewriter"/>
              </a:rPr>
              <a:t>senyora</a:t>
            </a:r>
            <a:r>
              <a:rPr lang="es-ES">
                <a:latin typeface="American Typewriter"/>
                <a:cs typeface="American Typewriter"/>
              </a:rPr>
              <a:t> a </a:t>
            </a:r>
            <a:r>
              <a:rPr lang="es-ES" err="1">
                <a:latin typeface="American Typewriter"/>
                <a:cs typeface="American Typewriter"/>
              </a:rPr>
              <a:t>qui</a:t>
            </a:r>
            <a:r>
              <a:rPr lang="es-ES">
                <a:latin typeface="American Typewriter"/>
                <a:cs typeface="American Typewriter"/>
              </a:rPr>
              <a:t> el </a:t>
            </a:r>
            <a:r>
              <a:rPr lang="es-ES" err="1">
                <a:latin typeface="American Typewriter"/>
                <a:cs typeface="American Typewriter"/>
              </a:rPr>
              <a:t>trobador</a:t>
            </a:r>
            <a:r>
              <a:rPr lang="es-ES">
                <a:latin typeface="American Typewriter"/>
                <a:cs typeface="American Typewriter"/>
              </a:rPr>
              <a:t> dedica </a:t>
            </a:r>
            <a:r>
              <a:rPr lang="es-ES" err="1">
                <a:latin typeface="American Typewriter"/>
                <a:cs typeface="American Typewriter"/>
              </a:rPr>
              <a:t>poemes</a:t>
            </a:r>
            <a:r>
              <a:rPr lang="es-ES">
                <a:latin typeface="American Typewriter"/>
                <a:cs typeface="American Typewriter"/>
              </a:rPr>
              <a:t> amorosos </a:t>
            </a:r>
            <a:r>
              <a:rPr lang="es-ES" err="1">
                <a:latin typeface="American Typewriter"/>
                <a:cs typeface="American Typewriter"/>
              </a:rPr>
              <a:t>sense</a:t>
            </a:r>
            <a:r>
              <a:rPr lang="es-ES">
                <a:latin typeface="American Typewriter"/>
                <a:cs typeface="American Typewriter"/>
              </a:rPr>
              <a:t> que el </a:t>
            </a:r>
            <a:r>
              <a:rPr lang="es-ES" err="1">
                <a:latin typeface="American Typewriter"/>
                <a:cs typeface="American Typewriter"/>
              </a:rPr>
              <a:t>senyor</a:t>
            </a:r>
            <a:r>
              <a:rPr lang="es-ES">
                <a:latin typeface="American Typewriter"/>
                <a:cs typeface="American Typewriter"/>
              </a:rPr>
              <a:t> se </a:t>
            </a:r>
            <a:r>
              <a:rPr lang="es-ES" err="1">
                <a:latin typeface="American Typewriter"/>
                <a:cs typeface="American Typewriter"/>
              </a:rPr>
              <a:t>n’hagi</a:t>
            </a:r>
            <a:r>
              <a:rPr lang="es-ES">
                <a:latin typeface="American Typewriter"/>
                <a:cs typeface="American Typewriter"/>
              </a:rPr>
              <a:t> de sentir </a:t>
            </a:r>
            <a:r>
              <a:rPr lang="es-ES" err="1">
                <a:latin typeface="American Typewriter"/>
                <a:cs typeface="American Typewriter"/>
              </a:rPr>
              <a:t>gelós</a:t>
            </a:r>
            <a:r>
              <a:rPr lang="es-ES">
                <a:latin typeface="American Typewriter"/>
                <a:cs typeface="American Typewriter"/>
              </a:rPr>
              <a:t> (</a:t>
            </a:r>
            <a:r>
              <a:rPr lang="es-ES" i="1" err="1">
                <a:latin typeface="American Typewriter"/>
                <a:cs typeface="American Typewriter"/>
              </a:rPr>
              <a:t>gilós</a:t>
            </a:r>
            <a:r>
              <a:rPr lang="es-ES">
                <a:latin typeface="American Typewriter"/>
                <a:cs typeface="American Typewriter"/>
              </a:rPr>
              <a:t>), </a:t>
            </a:r>
            <a:r>
              <a:rPr lang="es-ES" err="1">
                <a:latin typeface="American Typewriter"/>
                <a:cs typeface="American Typewriter"/>
              </a:rPr>
              <a:t>malgrat</a:t>
            </a:r>
            <a:r>
              <a:rPr lang="es-ES">
                <a:latin typeface="American Typewriter"/>
                <a:cs typeface="American Typewriter"/>
              </a:rPr>
              <a:t> el que </a:t>
            </a:r>
            <a:r>
              <a:rPr lang="es-ES" err="1">
                <a:latin typeface="American Typewriter"/>
                <a:cs typeface="American Typewriter"/>
              </a:rPr>
              <a:t>diguin</a:t>
            </a:r>
            <a:r>
              <a:rPr lang="es-ES">
                <a:latin typeface="American Typewriter"/>
                <a:cs typeface="American Typewriter"/>
              </a:rPr>
              <a:t> </a:t>
            </a:r>
            <a:r>
              <a:rPr lang="es-ES" err="1">
                <a:latin typeface="American Typewriter"/>
                <a:cs typeface="American Typewriter"/>
              </a:rPr>
              <a:t>els</a:t>
            </a:r>
            <a:r>
              <a:rPr lang="es-ES">
                <a:latin typeface="American Typewriter"/>
                <a:cs typeface="American Typewriter"/>
              </a:rPr>
              <a:t> </a:t>
            </a:r>
            <a:r>
              <a:rPr lang="es-ES" err="1">
                <a:latin typeface="American Typewriter"/>
                <a:cs typeface="American Typewriter"/>
              </a:rPr>
              <a:t>envejosos</a:t>
            </a:r>
            <a:r>
              <a:rPr lang="es-ES">
                <a:latin typeface="American Typewriter"/>
                <a:cs typeface="American Typewriter"/>
              </a:rPr>
              <a:t> (</a:t>
            </a:r>
            <a:r>
              <a:rPr lang="es-ES" i="1" err="1">
                <a:latin typeface="American Typewriter"/>
                <a:cs typeface="American Typewriter"/>
              </a:rPr>
              <a:t>lausengiers</a:t>
            </a:r>
            <a:r>
              <a:rPr lang="es-ES">
                <a:latin typeface="American Typewriter"/>
                <a:cs typeface="American Typewriter"/>
              </a:rPr>
              <a:t>). </a:t>
            </a:r>
            <a:r>
              <a:rPr lang="es-ES" err="1">
                <a:latin typeface="American Typewriter"/>
                <a:cs typeface="American Typewriter"/>
              </a:rPr>
              <a:t>Així</a:t>
            </a:r>
            <a:r>
              <a:rPr lang="es-ES">
                <a:latin typeface="American Typewriter"/>
                <a:cs typeface="American Typewriter"/>
              </a:rPr>
              <a:t> </a:t>
            </a:r>
            <a:r>
              <a:rPr lang="es-ES" err="1">
                <a:latin typeface="American Typewriter"/>
                <a:cs typeface="American Typewriter"/>
              </a:rPr>
              <a:t>ho</a:t>
            </a:r>
            <a:r>
              <a:rPr lang="es-ES">
                <a:latin typeface="American Typewriter"/>
                <a:cs typeface="American Typewriter"/>
              </a:rPr>
              <a:t> posa de </a:t>
            </a:r>
            <a:r>
              <a:rPr lang="es-ES" err="1">
                <a:latin typeface="American Typewriter"/>
                <a:cs typeface="American Typewriter"/>
              </a:rPr>
              <a:t>manifest</a:t>
            </a:r>
            <a:r>
              <a:rPr lang="es-ES">
                <a:latin typeface="American Typewriter"/>
                <a:cs typeface="American Typewriter"/>
              </a:rPr>
              <a:t> la </a:t>
            </a:r>
            <a:r>
              <a:rPr lang="es-ES" err="1">
                <a:latin typeface="American Typewriter"/>
                <a:cs typeface="American Typewriter"/>
              </a:rPr>
              <a:t>coneguda</a:t>
            </a:r>
            <a:r>
              <a:rPr lang="es-ES">
                <a:latin typeface="American Typewriter"/>
                <a:cs typeface="American Typewriter"/>
              </a:rPr>
              <a:t> “</a:t>
            </a:r>
            <a:r>
              <a:rPr lang="es-ES" err="1">
                <a:latin typeface="American Typewriter"/>
                <a:cs typeface="American Typewriter"/>
                <a:hlinkClick r:id="rId2"/>
              </a:rPr>
              <a:t>llegenda</a:t>
            </a:r>
            <a:r>
              <a:rPr lang="es-ES">
                <a:latin typeface="American Typewriter"/>
                <a:cs typeface="American Typewriter"/>
                <a:hlinkClick r:id="rId2"/>
              </a:rPr>
              <a:t> del </a:t>
            </a:r>
            <a:r>
              <a:rPr lang="es-ES" err="1">
                <a:latin typeface="American Typewriter"/>
                <a:cs typeface="American Typewriter"/>
                <a:hlinkClick r:id="rId2"/>
              </a:rPr>
              <a:t>cor</a:t>
            </a:r>
            <a:r>
              <a:rPr lang="es-ES">
                <a:latin typeface="American Typewriter"/>
                <a:cs typeface="American Typewriter"/>
                <a:hlinkClick r:id="rId2"/>
              </a:rPr>
              <a:t> </a:t>
            </a:r>
            <a:r>
              <a:rPr lang="es-ES" err="1">
                <a:latin typeface="American Typewriter"/>
                <a:cs typeface="American Typewriter"/>
                <a:hlinkClick r:id="rId2"/>
              </a:rPr>
              <a:t>menjat</a:t>
            </a:r>
            <a:r>
              <a:rPr lang="es-ES">
                <a:latin typeface="American Typewriter"/>
                <a:cs typeface="American Typewriter"/>
              </a:rPr>
              <a:t>” que </a:t>
            </a:r>
            <a:r>
              <a:rPr lang="es-ES" err="1">
                <a:latin typeface="American Typewriter"/>
                <a:cs typeface="American Typewriter"/>
              </a:rPr>
              <a:t>s’atribueix</a:t>
            </a:r>
            <a:r>
              <a:rPr lang="es-ES">
                <a:latin typeface="American Typewriter"/>
                <a:cs typeface="American Typewriter"/>
              </a:rPr>
              <a:t> a Guillem de </a:t>
            </a:r>
            <a:r>
              <a:rPr lang="es-ES" err="1">
                <a:latin typeface="American Typewriter"/>
                <a:cs typeface="American Typewriter"/>
              </a:rPr>
              <a:t>Cabestany</a:t>
            </a:r>
            <a:r>
              <a:rPr lang="es-ES">
                <a:latin typeface="American Typewriter"/>
                <a:cs typeface="American Typewriter"/>
              </a:rPr>
              <a:t>.</a:t>
            </a:r>
          </a:p>
          <a:p>
            <a:pPr marL="0" indent="0">
              <a:buNone/>
            </a:pPr>
            <a:r>
              <a:rPr lang="es-ES">
                <a:latin typeface="American Typewriter"/>
                <a:cs typeface="American Typewriter"/>
              </a:rPr>
              <a:t>7. </a:t>
            </a:r>
            <a:r>
              <a:rPr lang="es-ES" b="1" err="1">
                <a:latin typeface="American Typewriter"/>
                <a:cs typeface="American Typewriter"/>
              </a:rPr>
              <a:t>Gèneres</a:t>
            </a:r>
            <a:r>
              <a:rPr lang="es-ES" b="1">
                <a:latin typeface="American Typewriter"/>
                <a:cs typeface="American Typewriter"/>
              </a:rPr>
              <a:t> </a:t>
            </a:r>
            <a:r>
              <a:rPr lang="es-ES" b="1" err="1">
                <a:latin typeface="American Typewriter"/>
                <a:cs typeface="American Typewriter"/>
              </a:rPr>
              <a:t>trobadorescos</a:t>
            </a:r>
            <a:r>
              <a:rPr lang="es-ES" b="1">
                <a:latin typeface="American Typewriter"/>
                <a:cs typeface="American Typewriter"/>
              </a:rPr>
              <a:t>:</a:t>
            </a:r>
          </a:p>
          <a:p>
            <a:pPr marL="0" indent="0" algn="just">
              <a:buNone/>
            </a:pPr>
            <a:r>
              <a:rPr lang="es-ES">
                <a:latin typeface="American Typewriter"/>
                <a:cs typeface="American Typewriter"/>
              </a:rPr>
              <a:t>   1. </a:t>
            </a:r>
            <a:r>
              <a:rPr lang="es-ES" b="1" err="1">
                <a:latin typeface="American Typewriter"/>
                <a:cs typeface="American Typewriter"/>
              </a:rPr>
              <a:t>Cançó</a:t>
            </a:r>
            <a:r>
              <a:rPr lang="es-ES" b="1">
                <a:latin typeface="American Typewriter"/>
                <a:cs typeface="American Typewriter"/>
              </a:rPr>
              <a:t>: </a:t>
            </a:r>
            <a:r>
              <a:rPr lang="es-ES" err="1">
                <a:latin typeface="American Typewriter"/>
                <a:cs typeface="American Typewriter"/>
              </a:rPr>
              <a:t>gènere</a:t>
            </a:r>
            <a:r>
              <a:rPr lang="es-ES">
                <a:latin typeface="American Typewriter"/>
                <a:cs typeface="American Typewriter"/>
              </a:rPr>
              <a:t> </a:t>
            </a:r>
            <a:r>
              <a:rPr lang="es-ES" err="1">
                <a:latin typeface="American Typewriter"/>
                <a:cs typeface="American Typewriter"/>
              </a:rPr>
              <a:t>amorós</a:t>
            </a:r>
            <a:r>
              <a:rPr lang="es-ES">
                <a:latin typeface="American Typewriter"/>
                <a:cs typeface="American Typewriter"/>
              </a:rPr>
              <a:t> per </a:t>
            </a:r>
            <a:r>
              <a:rPr lang="es-ES" err="1">
                <a:latin typeface="American Typewriter"/>
                <a:cs typeface="American Typewriter"/>
              </a:rPr>
              <a:t>excel·lència</a:t>
            </a:r>
            <a:r>
              <a:rPr lang="es-ES">
                <a:latin typeface="American Typewriter"/>
                <a:cs typeface="American Typewriter"/>
              </a:rPr>
              <a:t>. Sol estar formada per entre cinc i set </a:t>
            </a:r>
            <a:r>
              <a:rPr lang="es-ES" err="1">
                <a:latin typeface="American Typewriter"/>
                <a:cs typeface="American Typewriter"/>
              </a:rPr>
              <a:t>estrofes</a:t>
            </a:r>
            <a:r>
              <a:rPr lang="es-ES">
                <a:latin typeface="American Typewriter"/>
                <a:cs typeface="American Typewriter"/>
              </a:rPr>
              <a:t> (o </a:t>
            </a:r>
            <a:r>
              <a:rPr lang="es-ES" i="1" err="1">
                <a:latin typeface="American Typewriter"/>
                <a:cs typeface="American Typewriter"/>
              </a:rPr>
              <a:t>cobles</a:t>
            </a:r>
            <a:r>
              <a:rPr lang="es-ES" i="1">
                <a:latin typeface="American Typewriter"/>
                <a:cs typeface="American Typewriter"/>
              </a:rPr>
              <a:t>). </a:t>
            </a:r>
            <a:r>
              <a:rPr lang="es-ES">
                <a:latin typeface="American Typewriter"/>
                <a:cs typeface="American Typewriter"/>
              </a:rPr>
              <a:t>Conté una tornada final (una estrofa </a:t>
            </a:r>
            <a:r>
              <a:rPr lang="es-ES" err="1">
                <a:latin typeface="American Typewriter"/>
                <a:cs typeface="American Typewriter"/>
              </a:rPr>
              <a:t>més</a:t>
            </a:r>
            <a:r>
              <a:rPr lang="es-ES">
                <a:latin typeface="American Typewriter"/>
                <a:cs typeface="American Typewriter"/>
              </a:rPr>
              <a:t> </a:t>
            </a:r>
            <a:r>
              <a:rPr lang="es-ES" err="1">
                <a:latin typeface="American Typewriter"/>
                <a:cs typeface="American Typewriter"/>
              </a:rPr>
              <a:t>breu</a:t>
            </a:r>
            <a:r>
              <a:rPr lang="es-ES">
                <a:latin typeface="American Typewriter"/>
                <a:cs typeface="American Typewriter"/>
              </a:rPr>
              <a:t>) que sol </a:t>
            </a:r>
            <a:r>
              <a:rPr lang="es-ES" err="1">
                <a:latin typeface="American Typewriter"/>
                <a:cs typeface="American Typewriter"/>
              </a:rPr>
              <a:t>contenir</a:t>
            </a:r>
            <a:r>
              <a:rPr lang="es-ES">
                <a:latin typeface="American Typewriter"/>
                <a:cs typeface="American Typewriter"/>
              </a:rPr>
              <a:t> el </a:t>
            </a:r>
            <a:r>
              <a:rPr lang="es-ES" err="1">
                <a:latin typeface="American Typewriter"/>
                <a:cs typeface="American Typewriter"/>
              </a:rPr>
              <a:t>senyal</a:t>
            </a:r>
            <a:r>
              <a:rPr lang="es-ES">
                <a:latin typeface="American Typewriter"/>
                <a:cs typeface="American Typewriter"/>
              </a:rPr>
              <a:t> (</a:t>
            </a:r>
            <a:r>
              <a:rPr lang="es-ES" i="1" err="1">
                <a:latin typeface="American Typewriter"/>
                <a:cs typeface="American Typewriter"/>
              </a:rPr>
              <a:t>senhal</a:t>
            </a:r>
            <a:r>
              <a:rPr lang="es-ES">
                <a:latin typeface="American Typewriter"/>
                <a:cs typeface="American Typewriter"/>
              </a:rPr>
              <a:t>), </a:t>
            </a:r>
            <a:r>
              <a:rPr lang="es-ES" err="1">
                <a:latin typeface="American Typewriter"/>
                <a:cs typeface="American Typewriter"/>
              </a:rPr>
              <a:t>nom</a:t>
            </a:r>
            <a:r>
              <a:rPr lang="es-ES">
                <a:latin typeface="American Typewriter"/>
                <a:cs typeface="American Typewriter"/>
              </a:rPr>
              <a:t> en </a:t>
            </a:r>
            <a:r>
              <a:rPr lang="es-ES" err="1">
                <a:latin typeface="American Typewriter"/>
                <a:cs typeface="American Typewriter"/>
              </a:rPr>
              <a:t>clau</a:t>
            </a:r>
            <a:r>
              <a:rPr lang="es-ES">
                <a:latin typeface="American Typewriter"/>
                <a:cs typeface="American Typewriter"/>
              </a:rPr>
              <a:t> de la dama a </a:t>
            </a:r>
            <a:r>
              <a:rPr lang="es-ES" err="1">
                <a:latin typeface="American Typewriter"/>
                <a:cs typeface="American Typewriter"/>
              </a:rPr>
              <a:t>qui</a:t>
            </a:r>
            <a:r>
              <a:rPr lang="es-ES">
                <a:latin typeface="American Typewriter"/>
                <a:cs typeface="American Typewriter"/>
              </a:rPr>
              <a:t> </a:t>
            </a:r>
            <a:r>
              <a:rPr lang="es-ES" err="1">
                <a:latin typeface="American Typewriter"/>
                <a:cs typeface="American Typewriter"/>
              </a:rPr>
              <a:t>s’adreça</a:t>
            </a:r>
            <a:r>
              <a:rPr lang="es-ES">
                <a:latin typeface="American Typewriter"/>
                <a:cs typeface="American Typewriter"/>
              </a:rPr>
              <a:t> el poema.</a:t>
            </a:r>
          </a:p>
          <a:p>
            <a:pPr marL="0" indent="0" algn="just">
              <a:buNone/>
            </a:pPr>
            <a:r>
              <a:rPr lang="es-ES">
                <a:latin typeface="American Typewriter"/>
                <a:cs typeface="American Typewriter"/>
              </a:rPr>
              <a:t>   2. </a:t>
            </a:r>
            <a:r>
              <a:rPr lang="es-ES" b="1">
                <a:latin typeface="American Typewriter"/>
                <a:cs typeface="American Typewriter"/>
              </a:rPr>
              <a:t>Alba: </a:t>
            </a:r>
            <a:r>
              <a:rPr lang="es-ES" err="1">
                <a:latin typeface="American Typewriter"/>
                <a:cs typeface="American Typewriter"/>
              </a:rPr>
              <a:t>reflecteix</a:t>
            </a:r>
            <a:r>
              <a:rPr lang="es-ES">
                <a:latin typeface="American Typewriter"/>
                <a:cs typeface="American Typewriter"/>
              </a:rPr>
              <a:t> un </a:t>
            </a:r>
            <a:r>
              <a:rPr lang="es-ES" err="1">
                <a:latin typeface="American Typewriter"/>
                <a:cs typeface="American Typewriter"/>
              </a:rPr>
              <a:t>moment</a:t>
            </a:r>
            <a:r>
              <a:rPr lang="es-ES">
                <a:latin typeface="American Typewriter"/>
                <a:cs typeface="American Typewriter"/>
              </a:rPr>
              <a:t> </a:t>
            </a:r>
            <a:r>
              <a:rPr lang="es-ES" err="1">
                <a:latin typeface="American Typewriter"/>
                <a:cs typeface="American Typewriter"/>
              </a:rPr>
              <a:t>concret</a:t>
            </a:r>
            <a:r>
              <a:rPr lang="es-ES">
                <a:latin typeface="American Typewriter"/>
                <a:cs typeface="American Typewriter"/>
              </a:rPr>
              <a:t> de </a:t>
            </a:r>
            <a:r>
              <a:rPr lang="es-ES" err="1">
                <a:latin typeface="American Typewriter"/>
                <a:cs typeface="American Typewriter"/>
              </a:rPr>
              <a:t>l’experiència</a:t>
            </a:r>
            <a:r>
              <a:rPr lang="es-ES">
                <a:latin typeface="American Typewriter"/>
                <a:cs typeface="American Typewriter"/>
              </a:rPr>
              <a:t> amorosa: el </a:t>
            </a:r>
            <a:r>
              <a:rPr lang="es-ES" err="1">
                <a:latin typeface="American Typewriter"/>
                <a:cs typeface="American Typewriter"/>
              </a:rPr>
              <a:t>comiat</a:t>
            </a:r>
            <a:r>
              <a:rPr lang="es-ES">
                <a:latin typeface="American Typewriter"/>
                <a:cs typeface="American Typewriter"/>
              </a:rPr>
              <a:t> </a:t>
            </a:r>
            <a:r>
              <a:rPr lang="es-ES" err="1">
                <a:latin typeface="American Typewriter"/>
                <a:cs typeface="American Typewriter"/>
              </a:rPr>
              <a:t>dels</a:t>
            </a:r>
            <a:r>
              <a:rPr lang="es-ES">
                <a:latin typeface="American Typewriter"/>
                <a:cs typeface="American Typewriter"/>
              </a:rPr>
              <a:t> </a:t>
            </a:r>
            <a:r>
              <a:rPr lang="es-ES" err="1">
                <a:latin typeface="American Typewriter"/>
                <a:cs typeface="American Typewriter"/>
              </a:rPr>
              <a:t>amants</a:t>
            </a:r>
            <a:r>
              <a:rPr lang="es-ES">
                <a:latin typeface="American Typewriter"/>
                <a:cs typeface="American Typewriter"/>
              </a:rPr>
              <a:t> a la </a:t>
            </a:r>
            <a:r>
              <a:rPr lang="es-ES" err="1">
                <a:latin typeface="American Typewriter"/>
                <a:cs typeface="American Typewriter"/>
              </a:rPr>
              <a:t>matinada</a:t>
            </a:r>
            <a:r>
              <a:rPr lang="es-ES">
                <a:latin typeface="American Typewriter"/>
                <a:cs typeface="American Typewriter"/>
              </a:rPr>
              <a:t> </a:t>
            </a:r>
            <a:r>
              <a:rPr lang="es-ES" err="1">
                <a:latin typeface="American Typewriter"/>
                <a:cs typeface="American Typewriter"/>
              </a:rPr>
              <a:t>després</a:t>
            </a:r>
            <a:r>
              <a:rPr lang="es-ES">
                <a:latin typeface="American Typewriter"/>
                <a:cs typeface="American Typewriter"/>
              </a:rPr>
              <a:t> </a:t>
            </a:r>
            <a:r>
              <a:rPr lang="es-ES" err="1">
                <a:latin typeface="American Typewriter"/>
                <a:cs typeface="American Typewriter"/>
              </a:rPr>
              <a:t>d’haver</a:t>
            </a:r>
            <a:r>
              <a:rPr lang="es-ES">
                <a:latin typeface="American Typewriter"/>
                <a:cs typeface="American Typewriter"/>
              </a:rPr>
              <a:t> </a:t>
            </a:r>
            <a:r>
              <a:rPr lang="es-ES" err="1">
                <a:latin typeface="American Typewriter"/>
                <a:cs typeface="American Typewriter"/>
              </a:rPr>
              <a:t>passat</a:t>
            </a:r>
            <a:r>
              <a:rPr lang="es-ES">
                <a:latin typeface="American Typewriter"/>
                <a:cs typeface="American Typewriter"/>
              </a:rPr>
              <a:t> una </a:t>
            </a:r>
            <a:r>
              <a:rPr lang="es-ES" err="1">
                <a:latin typeface="American Typewriter"/>
                <a:cs typeface="American Typewriter"/>
              </a:rPr>
              <a:t>nit</a:t>
            </a:r>
            <a:r>
              <a:rPr lang="es-ES">
                <a:latin typeface="American Typewriter"/>
                <a:cs typeface="American Typewriter"/>
              </a:rPr>
              <a:t> </a:t>
            </a:r>
            <a:r>
              <a:rPr lang="es-ES" err="1">
                <a:latin typeface="American Typewriter"/>
                <a:cs typeface="American Typewriter"/>
              </a:rPr>
              <a:t>junts</a:t>
            </a:r>
            <a:r>
              <a:rPr lang="es-ES">
                <a:latin typeface="American Typewriter"/>
                <a:cs typeface="American Typewriter"/>
              </a:rPr>
              <a:t>.</a:t>
            </a:r>
          </a:p>
          <a:p>
            <a:pPr marL="0" indent="0" algn="just">
              <a:buNone/>
            </a:pPr>
            <a:r>
              <a:rPr lang="es-ES">
                <a:latin typeface="American Typewriter"/>
                <a:cs typeface="American Typewriter"/>
              </a:rPr>
              <a:t>  3. </a:t>
            </a:r>
            <a:r>
              <a:rPr lang="es-ES" b="1" err="1">
                <a:latin typeface="American Typewriter"/>
                <a:cs typeface="American Typewriter"/>
              </a:rPr>
              <a:t>Pastorel·la</a:t>
            </a:r>
            <a:r>
              <a:rPr lang="es-ES" b="1">
                <a:latin typeface="American Typewriter"/>
                <a:cs typeface="American Typewriter"/>
              </a:rPr>
              <a:t>: </a:t>
            </a:r>
            <a:r>
              <a:rPr lang="es-ES">
                <a:latin typeface="American Typewriter"/>
                <a:cs typeface="American Typewriter"/>
              </a:rPr>
              <a:t>de </a:t>
            </a:r>
            <a:r>
              <a:rPr lang="es-ES" err="1">
                <a:latin typeface="American Typewriter"/>
                <a:cs typeface="American Typewriter"/>
              </a:rPr>
              <a:t>temàtica</a:t>
            </a:r>
            <a:r>
              <a:rPr lang="es-ES">
                <a:latin typeface="American Typewriter"/>
                <a:cs typeface="American Typewriter"/>
              </a:rPr>
              <a:t> amorosa també, </a:t>
            </a:r>
            <a:r>
              <a:rPr lang="es-ES" err="1">
                <a:latin typeface="American Typewriter"/>
                <a:cs typeface="American Typewriter"/>
              </a:rPr>
              <a:t>pren</a:t>
            </a:r>
            <a:r>
              <a:rPr lang="es-ES">
                <a:latin typeface="American Typewriter"/>
                <a:cs typeface="American Typewriter"/>
              </a:rPr>
              <a:t> la forma </a:t>
            </a:r>
            <a:r>
              <a:rPr lang="es-ES" err="1">
                <a:latin typeface="American Typewriter"/>
                <a:cs typeface="American Typewriter"/>
              </a:rPr>
              <a:t>d’un</a:t>
            </a:r>
            <a:r>
              <a:rPr lang="es-ES">
                <a:latin typeface="American Typewriter"/>
                <a:cs typeface="American Typewriter"/>
              </a:rPr>
              <a:t> </a:t>
            </a:r>
            <a:r>
              <a:rPr lang="es-ES" err="1">
                <a:latin typeface="American Typewriter"/>
                <a:cs typeface="American Typewriter"/>
              </a:rPr>
              <a:t>diàleg</a:t>
            </a:r>
            <a:r>
              <a:rPr lang="es-ES">
                <a:latin typeface="American Typewriter"/>
                <a:cs typeface="American Typewriter"/>
              </a:rPr>
              <a:t> entre un </a:t>
            </a:r>
            <a:r>
              <a:rPr lang="es-ES" err="1">
                <a:latin typeface="American Typewriter"/>
                <a:cs typeface="American Typewriter"/>
              </a:rPr>
              <a:t>cavaller</a:t>
            </a:r>
            <a:r>
              <a:rPr lang="es-ES">
                <a:latin typeface="American Typewriter"/>
                <a:cs typeface="American Typewriter"/>
              </a:rPr>
              <a:t> i una pastora que </a:t>
            </a:r>
            <a:r>
              <a:rPr lang="es-ES" err="1">
                <a:latin typeface="American Typewriter"/>
                <a:cs typeface="American Typewriter"/>
              </a:rPr>
              <a:t>és</a:t>
            </a:r>
            <a:r>
              <a:rPr lang="es-ES">
                <a:latin typeface="American Typewriter"/>
                <a:cs typeface="American Typewriter"/>
              </a:rPr>
              <a:t> requerida </a:t>
            </a:r>
            <a:r>
              <a:rPr lang="es-ES" err="1">
                <a:latin typeface="American Typewriter"/>
                <a:cs typeface="American Typewriter"/>
              </a:rPr>
              <a:t>d’amor</a:t>
            </a:r>
            <a:r>
              <a:rPr lang="es-ES">
                <a:latin typeface="American Typewriter"/>
                <a:cs typeface="American Typewriter"/>
              </a:rPr>
              <a:t> en un </a:t>
            </a:r>
            <a:r>
              <a:rPr lang="es-ES" err="1">
                <a:latin typeface="American Typewriter"/>
                <a:cs typeface="American Typewriter"/>
              </a:rPr>
              <a:t>àmbit</a:t>
            </a:r>
            <a:r>
              <a:rPr lang="es-ES">
                <a:latin typeface="American Typewriter"/>
                <a:cs typeface="American Typewriter"/>
              </a:rPr>
              <a:t> rural.</a:t>
            </a:r>
          </a:p>
          <a:p>
            <a:pPr marL="0" indent="0" algn="just">
              <a:buNone/>
            </a:pPr>
            <a:r>
              <a:rPr lang="es-ES">
                <a:latin typeface="American Typewriter"/>
                <a:cs typeface="American Typewriter"/>
              </a:rPr>
              <a:t>  4. </a:t>
            </a:r>
            <a:r>
              <a:rPr lang="es-ES" b="1" err="1">
                <a:latin typeface="American Typewriter"/>
                <a:cs typeface="American Typewriter"/>
              </a:rPr>
              <a:t>Sirventès</a:t>
            </a:r>
            <a:r>
              <a:rPr lang="es-ES" b="1">
                <a:latin typeface="American Typewriter"/>
                <a:cs typeface="American Typewriter"/>
              </a:rPr>
              <a:t>: </a:t>
            </a:r>
            <a:r>
              <a:rPr lang="es-ES" err="1">
                <a:latin typeface="American Typewriter"/>
                <a:cs typeface="American Typewriter"/>
              </a:rPr>
              <a:t>és</a:t>
            </a:r>
            <a:r>
              <a:rPr lang="es-ES">
                <a:latin typeface="American Typewriter"/>
                <a:cs typeface="American Typewriter"/>
              </a:rPr>
              <a:t> una </a:t>
            </a:r>
            <a:r>
              <a:rPr lang="es-ES" err="1">
                <a:latin typeface="American Typewriter"/>
                <a:cs typeface="American Typewriter"/>
              </a:rPr>
              <a:t>sàtira</a:t>
            </a:r>
            <a:r>
              <a:rPr lang="es-ES">
                <a:latin typeface="American Typewriter"/>
                <a:cs typeface="American Typewriter"/>
              </a:rPr>
              <a:t> que el </a:t>
            </a:r>
            <a:r>
              <a:rPr lang="es-ES" err="1">
                <a:latin typeface="American Typewriter"/>
                <a:cs typeface="American Typewriter"/>
              </a:rPr>
              <a:t>trobador</a:t>
            </a:r>
            <a:r>
              <a:rPr lang="es-ES">
                <a:latin typeface="American Typewriter"/>
                <a:cs typeface="American Typewriter"/>
              </a:rPr>
              <a:t> </a:t>
            </a:r>
            <a:r>
              <a:rPr lang="es-ES" err="1">
                <a:latin typeface="American Typewriter"/>
                <a:cs typeface="American Typewriter"/>
              </a:rPr>
              <a:t>adreça</a:t>
            </a:r>
            <a:r>
              <a:rPr lang="es-ES">
                <a:latin typeface="American Typewriter"/>
                <a:cs typeface="American Typewriter"/>
              </a:rPr>
              <a:t> a </a:t>
            </a:r>
            <a:r>
              <a:rPr lang="es-ES" err="1">
                <a:latin typeface="American Typewriter"/>
                <a:cs typeface="American Typewriter"/>
              </a:rPr>
              <a:t>algun</a:t>
            </a:r>
            <a:r>
              <a:rPr lang="es-ES">
                <a:latin typeface="American Typewriter"/>
                <a:cs typeface="American Typewriter"/>
              </a:rPr>
              <a:t> </a:t>
            </a:r>
            <a:r>
              <a:rPr lang="es-ES" err="1">
                <a:latin typeface="American Typewriter"/>
                <a:cs typeface="American Typewriter"/>
              </a:rPr>
              <a:t>personatge</a:t>
            </a:r>
            <a:r>
              <a:rPr lang="es-ES">
                <a:latin typeface="American Typewriter"/>
                <a:cs typeface="American Typewriter"/>
              </a:rPr>
              <a:t>, </a:t>
            </a:r>
            <a:r>
              <a:rPr lang="es-ES" err="1">
                <a:latin typeface="American Typewriter"/>
                <a:cs typeface="American Typewriter"/>
              </a:rPr>
              <a:t>servia</a:t>
            </a:r>
            <a:r>
              <a:rPr lang="es-ES">
                <a:latin typeface="American Typewriter"/>
                <a:cs typeface="American Typewriter"/>
              </a:rPr>
              <a:t> </a:t>
            </a:r>
            <a:r>
              <a:rPr lang="es-ES" err="1">
                <a:latin typeface="American Typewriter"/>
                <a:cs typeface="American Typewriter"/>
              </a:rPr>
              <a:t>d’arma</a:t>
            </a:r>
            <a:r>
              <a:rPr lang="es-ES">
                <a:latin typeface="American Typewriter"/>
                <a:cs typeface="American Typewriter"/>
              </a:rPr>
              <a:t> política o moral.</a:t>
            </a:r>
          </a:p>
          <a:p>
            <a:pPr marL="0" indent="0" algn="just">
              <a:buNone/>
            </a:pPr>
            <a:r>
              <a:rPr lang="es-ES">
                <a:latin typeface="American Typewriter"/>
                <a:cs typeface="American Typewriter"/>
              </a:rPr>
              <a:t>   5. </a:t>
            </a:r>
            <a:r>
              <a:rPr lang="es-ES" b="1" err="1">
                <a:latin typeface="American Typewriter"/>
                <a:cs typeface="American Typewriter"/>
              </a:rPr>
              <a:t>Plany</a:t>
            </a:r>
            <a:r>
              <a:rPr lang="es-ES" b="1">
                <a:latin typeface="American Typewriter"/>
                <a:cs typeface="American Typewriter"/>
              </a:rPr>
              <a:t>: </a:t>
            </a:r>
            <a:r>
              <a:rPr lang="es-ES" err="1">
                <a:latin typeface="American Typewriter"/>
                <a:cs typeface="American Typewriter"/>
              </a:rPr>
              <a:t>és</a:t>
            </a:r>
            <a:r>
              <a:rPr lang="es-ES">
                <a:latin typeface="American Typewriter"/>
                <a:cs typeface="American Typewriter"/>
              </a:rPr>
              <a:t> un </a:t>
            </a:r>
            <a:r>
              <a:rPr lang="es-ES" err="1">
                <a:latin typeface="American Typewriter"/>
                <a:cs typeface="American Typewriter"/>
              </a:rPr>
              <a:t>elogi</a:t>
            </a:r>
            <a:r>
              <a:rPr lang="es-ES">
                <a:latin typeface="American Typewriter"/>
                <a:cs typeface="American Typewriter"/>
              </a:rPr>
              <a:t> fúnebres en record del </a:t>
            </a:r>
            <a:r>
              <a:rPr lang="es-ES" err="1">
                <a:latin typeface="American Typewriter"/>
                <a:cs typeface="American Typewriter"/>
              </a:rPr>
              <a:t>senyor</a:t>
            </a:r>
            <a:r>
              <a:rPr lang="es-ES">
                <a:latin typeface="American Typewriter"/>
                <a:cs typeface="American Typewriter"/>
              </a:rPr>
              <a:t> o </a:t>
            </a:r>
            <a:r>
              <a:rPr lang="es-ES" err="1">
                <a:latin typeface="American Typewriter"/>
                <a:cs typeface="American Typewriter"/>
              </a:rPr>
              <a:t>amic</a:t>
            </a:r>
            <a:r>
              <a:rPr lang="es-ES">
                <a:latin typeface="American Typewriter"/>
                <a:cs typeface="American Typewriter"/>
              </a:rPr>
              <a:t> </a:t>
            </a:r>
            <a:r>
              <a:rPr lang="es-ES" err="1">
                <a:latin typeface="American Typewriter"/>
                <a:cs typeface="American Typewriter"/>
              </a:rPr>
              <a:t>traspassat</a:t>
            </a:r>
            <a:r>
              <a:rPr lang="es-ES">
                <a:latin typeface="American Typewriter"/>
                <a:cs typeface="American Typewriter"/>
              </a:rPr>
              <a:t>.</a:t>
            </a:r>
          </a:p>
          <a:p>
            <a:pPr marL="0" indent="0" algn="just">
              <a:buNone/>
            </a:pPr>
            <a:endParaRPr lang="es-ES">
              <a:latin typeface="American Typewriter"/>
              <a:cs typeface="American Typewriter"/>
            </a:endParaRPr>
          </a:p>
          <a:p>
            <a:pPr marL="0" indent="0" algn="just">
              <a:buNone/>
            </a:pPr>
            <a:endParaRPr lang="es-ES">
              <a:latin typeface="American Typewriter"/>
              <a:cs typeface="American Typewriter"/>
            </a:endParaRPr>
          </a:p>
          <a:p>
            <a:pPr marL="0" indent="0">
              <a:buNone/>
            </a:pPr>
            <a:endParaRPr lang="es-ES">
              <a:latin typeface="American Typewriter"/>
              <a:cs typeface="American Typewriter"/>
            </a:endParaRPr>
          </a:p>
          <a:p>
            <a:pPr marL="457200" indent="-457200">
              <a:buAutoNum type="arabicPeriod"/>
            </a:pPr>
            <a:endParaRPr lang="es-ES"/>
          </a:p>
          <a:p>
            <a:pPr marL="457200" indent="-457200">
              <a:buAutoNum type="arabicPeriod"/>
            </a:pPr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371731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>
              <a:latin typeface="American Typewriter"/>
              <a:cs typeface="American Typewriter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78785" y="1912926"/>
            <a:ext cx="8070835" cy="4340252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s-ES">
                <a:latin typeface="American Typewriter"/>
                <a:cs typeface="American Typewriter"/>
              </a:rPr>
              <a:t>8</a:t>
            </a:r>
            <a:r>
              <a:rPr lang="es-ES" b="1">
                <a:latin typeface="American Typewriter"/>
                <a:cs typeface="American Typewriter"/>
              </a:rPr>
              <a:t>. </a:t>
            </a:r>
            <a:r>
              <a:rPr lang="es-ES" err="1">
                <a:latin typeface="American Typewriter"/>
                <a:cs typeface="American Typewriter"/>
              </a:rPr>
              <a:t>Tot</a:t>
            </a:r>
            <a:r>
              <a:rPr lang="es-ES">
                <a:latin typeface="American Typewriter"/>
                <a:cs typeface="American Typewriter"/>
              </a:rPr>
              <a:t> i </a:t>
            </a:r>
            <a:r>
              <a:rPr lang="es-ES" err="1">
                <a:latin typeface="American Typewriter"/>
                <a:cs typeface="American Typewriter"/>
              </a:rPr>
              <a:t>escriure</a:t>
            </a:r>
            <a:r>
              <a:rPr lang="es-ES">
                <a:latin typeface="American Typewriter"/>
                <a:cs typeface="American Typewriter"/>
              </a:rPr>
              <a:t> en una </a:t>
            </a:r>
            <a:r>
              <a:rPr lang="es-ES" err="1">
                <a:latin typeface="American Typewriter"/>
                <a:cs typeface="American Typewriter"/>
              </a:rPr>
              <a:t>altra</a:t>
            </a:r>
            <a:r>
              <a:rPr lang="es-ES">
                <a:latin typeface="American Typewriter"/>
                <a:cs typeface="American Typewriter"/>
              </a:rPr>
              <a:t> </a:t>
            </a:r>
            <a:r>
              <a:rPr lang="es-ES" err="1">
                <a:latin typeface="American Typewriter"/>
                <a:cs typeface="American Typewriter"/>
              </a:rPr>
              <a:t>llengua</a:t>
            </a:r>
            <a:r>
              <a:rPr lang="es-ES">
                <a:latin typeface="American Typewriter"/>
                <a:cs typeface="American Typewriter"/>
              </a:rPr>
              <a:t>, </a:t>
            </a:r>
            <a:r>
              <a:rPr lang="es-ES" err="1">
                <a:latin typeface="American Typewriter"/>
                <a:cs typeface="American Typewriter"/>
              </a:rPr>
              <a:t>s’inclouen</a:t>
            </a:r>
            <a:r>
              <a:rPr lang="es-ES">
                <a:latin typeface="American Typewriter"/>
                <a:cs typeface="American Typewriter"/>
              </a:rPr>
              <a:t> </a:t>
            </a:r>
            <a:r>
              <a:rPr lang="es-ES" err="1">
                <a:latin typeface="American Typewriter"/>
                <a:cs typeface="American Typewriter"/>
              </a:rPr>
              <a:t>els</a:t>
            </a:r>
            <a:r>
              <a:rPr lang="es-ES">
                <a:latin typeface="American Typewriter"/>
                <a:cs typeface="American Typewriter"/>
              </a:rPr>
              <a:t> </a:t>
            </a:r>
            <a:r>
              <a:rPr lang="es-ES" err="1">
                <a:latin typeface="American Typewriter"/>
                <a:cs typeface="American Typewriter"/>
              </a:rPr>
              <a:t>trobadors</a:t>
            </a:r>
            <a:r>
              <a:rPr lang="es-ES">
                <a:latin typeface="American Typewriter"/>
                <a:cs typeface="American Typewriter"/>
              </a:rPr>
              <a:t> en la </a:t>
            </a:r>
            <a:r>
              <a:rPr lang="es-ES" err="1">
                <a:latin typeface="American Typewriter"/>
                <a:cs typeface="American Typewriter"/>
              </a:rPr>
              <a:t>història</a:t>
            </a:r>
            <a:r>
              <a:rPr lang="es-ES">
                <a:latin typeface="American Typewriter"/>
                <a:cs typeface="American Typewriter"/>
              </a:rPr>
              <a:t> de la literatura catalana </a:t>
            </a:r>
            <a:r>
              <a:rPr lang="es-ES" err="1">
                <a:latin typeface="American Typewriter"/>
                <a:cs typeface="American Typewriter"/>
              </a:rPr>
              <a:t>perquè</a:t>
            </a:r>
            <a:r>
              <a:rPr lang="es-ES">
                <a:latin typeface="American Typewriter"/>
                <a:cs typeface="American Typewriter"/>
              </a:rPr>
              <a:t> la lírica </a:t>
            </a:r>
            <a:r>
              <a:rPr lang="es-ES" err="1">
                <a:latin typeface="American Typewriter"/>
                <a:cs typeface="American Typewriter"/>
              </a:rPr>
              <a:t>trobadoresca</a:t>
            </a:r>
            <a:r>
              <a:rPr lang="es-ES">
                <a:latin typeface="American Typewriter"/>
                <a:cs typeface="American Typewriter"/>
              </a:rPr>
              <a:t> va </a:t>
            </a:r>
            <a:r>
              <a:rPr lang="es-ES" err="1">
                <a:latin typeface="American Typewriter"/>
                <a:cs typeface="American Typewriter"/>
              </a:rPr>
              <a:t>esdevenir</a:t>
            </a:r>
            <a:r>
              <a:rPr lang="es-ES">
                <a:latin typeface="American Typewriter"/>
                <a:cs typeface="American Typewriter"/>
              </a:rPr>
              <a:t> un </a:t>
            </a:r>
            <a:r>
              <a:rPr lang="es-ES" err="1">
                <a:latin typeface="American Typewriter"/>
                <a:cs typeface="American Typewriter"/>
              </a:rPr>
              <a:t>model</a:t>
            </a:r>
            <a:r>
              <a:rPr lang="es-ES">
                <a:latin typeface="American Typewriter"/>
                <a:cs typeface="American Typewriter"/>
              </a:rPr>
              <a:t> </a:t>
            </a:r>
            <a:r>
              <a:rPr lang="es-ES" err="1">
                <a:latin typeface="American Typewriter"/>
                <a:cs typeface="American Typewriter"/>
              </a:rPr>
              <a:t>lingüístic</a:t>
            </a:r>
            <a:r>
              <a:rPr lang="es-ES">
                <a:latin typeface="American Typewriter"/>
                <a:cs typeface="American Typewriter"/>
              </a:rPr>
              <a:t> i </a:t>
            </a:r>
            <a:r>
              <a:rPr lang="es-ES" err="1">
                <a:latin typeface="American Typewriter"/>
                <a:cs typeface="American Typewriter"/>
              </a:rPr>
              <a:t>literari</a:t>
            </a:r>
            <a:r>
              <a:rPr lang="es-ES">
                <a:latin typeface="American Typewriter"/>
                <a:cs typeface="American Typewriter"/>
              </a:rPr>
              <a:t> per a tota la </a:t>
            </a:r>
            <a:r>
              <a:rPr lang="es-ES" err="1">
                <a:latin typeface="American Typewriter"/>
                <a:cs typeface="American Typewriter"/>
              </a:rPr>
              <a:t>poesia</a:t>
            </a:r>
            <a:r>
              <a:rPr lang="es-ES">
                <a:latin typeface="American Typewriter"/>
                <a:cs typeface="American Typewriter"/>
              </a:rPr>
              <a:t> europea posterior.</a:t>
            </a:r>
          </a:p>
          <a:p>
            <a:pPr marL="0" indent="0" algn="just">
              <a:buNone/>
            </a:pPr>
            <a:r>
              <a:rPr lang="es-ES">
                <a:latin typeface="American Typewriter"/>
                <a:cs typeface="American Typewriter"/>
              </a:rPr>
              <a:t>9. </a:t>
            </a:r>
            <a:r>
              <a:rPr lang="es-ES" err="1">
                <a:latin typeface="American Typewriter"/>
                <a:cs typeface="American Typewriter"/>
              </a:rPr>
              <a:t>Els</a:t>
            </a:r>
            <a:r>
              <a:rPr lang="es-ES">
                <a:latin typeface="American Typewriter"/>
                <a:cs typeface="American Typewriter"/>
              </a:rPr>
              <a:t> </a:t>
            </a:r>
            <a:r>
              <a:rPr lang="es-ES" b="1" err="1">
                <a:latin typeface="American Typewriter"/>
                <a:cs typeface="American Typewriter"/>
              </a:rPr>
              <a:t>trobadors</a:t>
            </a:r>
            <a:r>
              <a:rPr lang="es-ES" b="1">
                <a:latin typeface="American Typewriter"/>
                <a:cs typeface="American Typewriter"/>
              </a:rPr>
              <a:t> </a:t>
            </a:r>
            <a:r>
              <a:rPr lang="es-ES" b="1" err="1">
                <a:latin typeface="American Typewriter"/>
                <a:cs typeface="American Typewriter"/>
              </a:rPr>
              <a:t>catalans</a:t>
            </a:r>
            <a:r>
              <a:rPr lang="es-ES" b="1">
                <a:latin typeface="American Typewriter"/>
                <a:cs typeface="American Typewriter"/>
              </a:rPr>
              <a:t> </a:t>
            </a:r>
            <a:r>
              <a:rPr lang="es-ES" err="1">
                <a:latin typeface="American Typewriter"/>
                <a:cs typeface="American Typewriter"/>
              </a:rPr>
              <a:t>més</a:t>
            </a:r>
            <a:r>
              <a:rPr lang="es-ES">
                <a:latin typeface="American Typewriter"/>
                <a:cs typeface="American Typewriter"/>
              </a:rPr>
              <a:t> </a:t>
            </a:r>
            <a:r>
              <a:rPr lang="es-ES" err="1">
                <a:latin typeface="American Typewriter"/>
                <a:cs typeface="American Typewriter"/>
              </a:rPr>
              <a:t>destacats</a:t>
            </a:r>
            <a:r>
              <a:rPr lang="es-ES">
                <a:latin typeface="American Typewriter"/>
                <a:cs typeface="American Typewriter"/>
              </a:rPr>
              <a:t> van ser: Guillem de </a:t>
            </a:r>
            <a:r>
              <a:rPr lang="es-ES" err="1">
                <a:latin typeface="American Typewriter"/>
                <a:cs typeface="American Typewriter"/>
              </a:rPr>
              <a:t>Cabestany</a:t>
            </a:r>
            <a:r>
              <a:rPr lang="es-ES">
                <a:latin typeface="American Typewriter"/>
                <a:cs typeface="American Typewriter"/>
              </a:rPr>
              <a:t>, </a:t>
            </a:r>
            <a:r>
              <a:rPr lang="es-ES" err="1">
                <a:latin typeface="American Typewriter"/>
                <a:cs typeface="American Typewriter"/>
              </a:rPr>
              <a:t>Cerverí</a:t>
            </a:r>
            <a:r>
              <a:rPr lang="es-ES">
                <a:latin typeface="American Typewriter"/>
                <a:cs typeface="American Typewriter"/>
              </a:rPr>
              <a:t> de Girona (</a:t>
            </a:r>
            <a:r>
              <a:rPr lang="es-ES" err="1">
                <a:latin typeface="American Typewriter"/>
                <a:cs typeface="American Typewriter"/>
              </a:rPr>
              <a:t>nom</a:t>
            </a:r>
            <a:r>
              <a:rPr lang="es-ES">
                <a:latin typeface="American Typewriter"/>
                <a:cs typeface="American Typewriter"/>
              </a:rPr>
              <a:t> </a:t>
            </a:r>
            <a:r>
              <a:rPr lang="es-ES" err="1">
                <a:latin typeface="American Typewriter"/>
                <a:cs typeface="American Typewriter"/>
              </a:rPr>
              <a:t>poètic</a:t>
            </a:r>
            <a:r>
              <a:rPr lang="es-ES">
                <a:latin typeface="American Typewriter"/>
                <a:cs typeface="American Typewriter"/>
              </a:rPr>
              <a:t> de Guillem de Cervera) o </a:t>
            </a:r>
            <a:r>
              <a:rPr lang="es-ES" err="1">
                <a:latin typeface="American Typewriter"/>
                <a:cs typeface="American Typewriter"/>
              </a:rPr>
              <a:t>Ramon</a:t>
            </a:r>
            <a:r>
              <a:rPr lang="es-ES">
                <a:latin typeface="American Typewriter"/>
                <a:cs typeface="American Typewriter"/>
              </a:rPr>
              <a:t> Vidal de </a:t>
            </a:r>
            <a:r>
              <a:rPr lang="es-ES" err="1">
                <a:latin typeface="American Typewriter"/>
                <a:cs typeface="American Typewriter"/>
              </a:rPr>
              <a:t>Besalú</a:t>
            </a:r>
            <a:r>
              <a:rPr lang="es-ES">
                <a:latin typeface="American Typewriter"/>
                <a:cs typeface="American Typewriter"/>
              </a:rPr>
              <a:t>.</a:t>
            </a:r>
            <a:endParaRPr lang="es-ES" b="1">
              <a:latin typeface="American Typewriter"/>
              <a:cs typeface="American Typewriter"/>
            </a:endParaRPr>
          </a:p>
        </p:txBody>
      </p:sp>
    </p:spTree>
    <p:extLst>
      <p:ext uri="{BB962C8B-B14F-4D97-AF65-F5344CB8AC3E}">
        <p14:creationId xmlns:p14="http://schemas.microsoft.com/office/powerpoint/2010/main" val="2312180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/>
              <a:t>1.2 La prosa </a:t>
            </a:r>
            <a:r>
              <a:rPr lang="es-ES" err="1"/>
              <a:t>filosòfica</a:t>
            </a:r>
            <a:r>
              <a:rPr lang="es-ES"/>
              <a:t> i moral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es-ES"/>
              <a:t>El </a:t>
            </a:r>
            <a:r>
              <a:rPr lang="es-ES" err="1"/>
              <a:t>cristianisme</a:t>
            </a:r>
            <a:r>
              <a:rPr lang="es-ES"/>
              <a:t> </a:t>
            </a:r>
            <a:r>
              <a:rPr lang="es-ES" err="1"/>
              <a:t>com</a:t>
            </a:r>
            <a:r>
              <a:rPr lang="es-ES"/>
              <a:t> a vertebrador de la </a:t>
            </a:r>
            <a:r>
              <a:rPr lang="es-ES" err="1"/>
              <a:t>societat</a:t>
            </a:r>
            <a:r>
              <a:rPr lang="es-ES"/>
              <a:t> medieval. </a:t>
            </a:r>
            <a:r>
              <a:rPr lang="es-ES" err="1"/>
              <a:t>Enfrontaments</a:t>
            </a:r>
            <a:r>
              <a:rPr lang="es-ES"/>
              <a:t> </a:t>
            </a:r>
            <a:r>
              <a:rPr lang="es-ES" err="1"/>
              <a:t>amb</a:t>
            </a:r>
            <a:r>
              <a:rPr lang="es-ES"/>
              <a:t> </a:t>
            </a:r>
            <a:r>
              <a:rPr lang="es-ES" err="1"/>
              <a:t>l’islam</a:t>
            </a:r>
            <a:r>
              <a:rPr lang="es-ES"/>
              <a:t> (</a:t>
            </a:r>
            <a:r>
              <a:rPr lang="es-ES" err="1"/>
              <a:t>croades</a:t>
            </a:r>
            <a:r>
              <a:rPr lang="es-ES"/>
              <a:t>, </a:t>
            </a:r>
            <a:r>
              <a:rPr lang="es-ES" err="1"/>
              <a:t>reconquesta</a:t>
            </a:r>
            <a:r>
              <a:rPr lang="mr-IN"/>
              <a:t>…</a:t>
            </a:r>
            <a:r>
              <a:rPr lang="es-ES_tradnl"/>
              <a:t>) i </a:t>
            </a:r>
            <a:r>
              <a:rPr lang="es-ES_tradnl" err="1"/>
              <a:t>tensions</a:t>
            </a:r>
            <a:r>
              <a:rPr lang="es-ES_tradnl"/>
              <a:t> </a:t>
            </a:r>
            <a:r>
              <a:rPr lang="es-ES_tradnl" err="1"/>
              <a:t>amb</a:t>
            </a:r>
            <a:r>
              <a:rPr lang="es-ES_tradnl"/>
              <a:t> </a:t>
            </a:r>
            <a:r>
              <a:rPr lang="es-ES_tradnl" err="1"/>
              <a:t>els</a:t>
            </a:r>
            <a:r>
              <a:rPr lang="es-ES_tradnl"/>
              <a:t> </a:t>
            </a:r>
            <a:r>
              <a:rPr lang="es-ES_tradnl" err="1"/>
              <a:t>jueus</a:t>
            </a:r>
            <a:r>
              <a:rPr lang="es-ES_tradnl"/>
              <a:t>.</a:t>
            </a:r>
          </a:p>
          <a:p>
            <a:pPr algn="just"/>
            <a:r>
              <a:rPr lang="es-ES_tradnl" err="1"/>
              <a:t>Redacció</a:t>
            </a:r>
            <a:r>
              <a:rPr lang="es-ES_tradnl"/>
              <a:t> de textos </a:t>
            </a:r>
            <a:r>
              <a:rPr lang="es-ES_tradnl" err="1"/>
              <a:t>doctrinals</a:t>
            </a:r>
            <a:r>
              <a:rPr lang="es-ES_tradnl"/>
              <a:t> per </a:t>
            </a:r>
            <a:r>
              <a:rPr lang="es-ES_tradnl" err="1"/>
              <a:t>establir</a:t>
            </a:r>
            <a:r>
              <a:rPr lang="es-ES_tradnl"/>
              <a:t> i divulgar la doctrina cristiana i la </a:t>
            </a:r>
            <a:r>
              <a:rPr lang="es-ES_tradnl" err="1"/>
              <a:t>pràctica</a:t>
            </a:r>
            <a:r>
              <a:rPr lang="es-ES_tradnl"/>
              <a:t> moral que </a:t>
            </a:r>
            <a:r>
              <a:rPr lang="es-ES_tradnl" err="1"/>
              <a:t>duia</a:t>
            </a:r>
            <a:r>
              <a:rPr lang="es-ES_tradnl"/>
              <a:t> </a:t>
            </a:r>
            <a:r>
              <a:rPr lang="es-ES_tradnl" err="1"/>
              <a:t>associada</a:t>
            </a:r>
            <a:r>
              <a:rPr lang="es-ES_tradnl"/>
              <a:t> i també per mostrar la </a:t>
            </a:r>
            <a:r>
              <a:rPr lang="es-ES_tradnl" err="1"/>
              <a:t>seva</a:t>
            </a:r>
            <a:r>
              <a:rPr lang="es-ES_tradnl"/>
              <a:t> </a:t>
            </a:r>
            <a:r>
              <a:rPr lang="es-ES_tradnl" err="1"/>
              <a:t>superioritat</a:t>
            </a:r>
            <a:r>
              <a:rPr lang="es-ES_tradnl"/>
              <a:t> sobre les </a:t>
            </a:r>
            <a:r>
              <a:rPr lang="es-ES_tradnl" err="1"/>
              <a:t>altres</a:t>
            </a:r>
            <a:r>
              <a:rPr lang="es-ES_tradnl"/>
              <a:t> </a:t>
            </a:r>
            <a:r>
              <a:rPr lang="es-ES_tradnl" err="1"/>
              <a:t>religions</a:t>
            </a:r>
            <a:r>
              <a:rPr lang="es-ES_tradnl"/>
              <a:t>.</a:t>
            </a:r>
          </a:p>
          <a:p>
            <a:pPr algn="just"/>
            <a:r>
              <a:rPr lang="es-ES_tradnl"/>
              <a:t>En les obres </a:t>
            </a:r>
            <a:r>
              <a:rPr lang="es-ES_tradnl" err="1"/>
              <a:t>d’aquest</a:t>
            </a:r>
            <a:r>
              <a:rPr lang="es-ES_tradnl"/>
              <a:t> </a:t>
            </a:r>
            <a:r>
              <a:rPr lang="es-ES_tradnl" err="1"/>
              <a:t>tipus</a:t>
            </a:r>
            <a:r>
              <a:rPr lang="es-ES_tradnl"/>
              <a:t> </a:t>
            </a:r>
            <a:r>
              <a:rPr lang="es-ES_tradnl" err="1"/>
              <a:t>l’elaboració</a:t>
            </a:r>
            <a:r>
              <a:rPr lang="es-ES_tradnl"/>
              <a:t> </a:t>
            </a:r>
            <a:r>
              <a:rPr lang="es-ES_tradnl" err="1"/>
              <a:t>literària</a:t>
            </a:r>
            <a:r>
              <a:rPr lang="es-ES_tradnl"/>
              <a:t> </a:t>
            </a:r>
            <a:r>
              <a:rPr lang="es-ES_tradnl" err="1"/>
              <a:t>està</a:t>
            </a:r>
            <a:r>
              <a:rPr lang="es-ES_tradnl"/>
              <a:t> al </a:t>
            </a:r>
            <a:r>
              <a:rPr lang="es-ES_tradnl" err="1"/>
              <a:t>servei</a:t>
            </a:r>
            <a:r>
              <a:rPr lang="es-ES_tradnl"/>
              <a:t> de la </a:t>
            </a:r>
            <a:r>
              <a:rPr lang="es-ES_tradnl" err="1"/>
              <a:t>intenció</a:t>
            </a:r>
            <a:r>
              <a:rPr lang="es-ES_tradnl"/>
              <a:t> doctrinal, </a:t>
            </a:r>
            <a:r>
              <a:rPr lang="es-ES_tradnl" err="1"/>
              <a:t>volen</a:t>
            </a:r>
            <a:r>
              <a:rPr lang="es-ES_tradnl"/>
              <a:t> ser un </a:t>
            </a:r>
            <a:r>
              <a:rPr lang="es-ES_tradnl" err="1"/>
              <a:t>guiatge</a:t>
            </a:r>
            <a:r>
              <a:rPr lang="es-ES_tradnl"/>
              <a:t> espiritual.</a:t>
            </a:r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156985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err="1"/>
              <a:t>Ramon</a:t>
            </a:r>
            <a:r>
              <a:rPr lang="es-ES"/>
              <a:t> </a:t>
            </a:r>
            <a:r>
              <a:rPr lang="es-ES" err="1"/>
              <a:t>Llull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es-ES" b="1" err="1"/>
              <a:t>Ramon</a:t>
            </a:r>
            <a:r>
              <a:rPr lang="es-ES" b="1"/>
              <a:t> </a:t>
            </a:r>
            <a:r>
              <a:rPr lang="es-ES" b="1" err="1"/>
              <a:t>Llull</a:t>
            </a:r>
            <a:r>
              <a:rPr lang="es-ES" b="1"/>
              <a:t> </a:t>
            </a:r>
            <a:r>
              <a:rPr lang="es-ES"/>
              <a:t>(</a:t>
            </a:r>
            <a:r>
              <a:rPr lang="es-ES" err="1"/>
              <a:t>Ciutat</a:t>
            </a:r>
            <a:r>
              <a:rPr lang="es-ES"/>
              <a:t> de Mallorca, </a:t>
            </a:r>
            <a:r>
              <a:rPr lang="es-ES" err="1"/>
              <a:t>cap</a:t>
            </a:r>
            <a:r>
              <a:rPr lang="es-ES"/>
              <a:t> a 1232-1316). Vida </a:t>
            </a:r>
            <a:r>
              <a:rPr lang="es-ES" err="1"/>
              <a:t>cortesana.Conversió</a:t>
            </a:r>
            <a:r>
              <a:rPr lang="es-ES"/>
              <a:t> el 1263. </a:t>
            </a:r>
            <a:r>
              <a:rPr lang="es-ES" err="1"/>
              <a:t>Projecte</a:t>
            </a:r>
            <a:r>
              <a:rPr lang="es-ES"/>
              <a:t> vital: convertir </a:t>
            </a:r>
            <a:r>
              <a:rPr lang="es-ES" err="1"/>
              <a:t>els</a:t>
            </a:r>
            <a:r>
              <a:rPr lang="es-ES"/>
              <a:t> </a:t>
            </a:r>
            <a:r>
              <a:rPr lang="es-ES" err="1"/>
              <a:t>infidels</a:t>
            </a:r>
            <a:r>
              <a:rPr lang="es-ES"/>
              <a:t> </a:t>
            </a:r>
            <a:r>
              <a:rPr lang="es-ES" err="1"/>
              <a:t>musulmans</a:t>
            </a:r>
            <a:r>
              <a:rPr lang="es-ES"/>
              <a:t>. </a:t>
            </a:r>
          </a:p>
          <a:p>
            <a:pPr algn="just"/>
            <a:r>
              <a:rPr lang="es-ES" u="sng"/>
              <a:t>3 </a:t>
            </a:r>
            <a:r>
              <a:rPr lang="es-ES" u="sng" err="1"/>
              <a:t>vessants</a:t>
            </a:r>
            <a:r>
              <a:rPr lang="es-ES"/>
              <a:t>: </a:t>
            </a:r>
          </a:p>
          <a:p>
            <a:pPr lvl="1" algn="just"/>
            <a:r>
              <a:rPr lang="es-ES"/>
              <a:t>a)  </a:t>
            </a:r>
            <a:r>
              <a:rPr lang="es-ES" err="1"/>
              <a:t>Redacció</a:t>
            </a:r>
            <a:r>
              <a:rPr lang="es-ES"/>
              <a:t> </a:t>
            </a:r>
            <a:r>
              <a:rPr lang="es-ES" err="1"/>
              <a:t>d’obres</a:t>
            </a:r>
            <a:r>
              <a:rPr lang="es-ES"/>
              <a:t> per </a:t>
            </a:r>
            <a:r>
              <a:rPr lang="es-ES" err="1"/>
              <a:t>difondre</a:t>
            </a:r>
            <a:r>
              <a:rPr lang="es-ES"/>
              <a:t> la doctrina cristiana.</a:t>
            </a:r>
          </a:p>
          <a:p>
            <a:pPr lvl="1" algn="just"/>
            <a:r>
              <a:rPr lang="es-ES"/>
              <a:t>b) </a:t>
            </a:r>
            <a:r>
              <a:rPr lang="es-ES" err="1"/>
              <a:t>Fundació</a:t>
            </a:r>
            <a:r>
              <a:rPr lang="es-ES"/>
              <a:t> </a:t>
            </a:r>
            <a:r>
              <a:rPr lang="es-ES" err="1"/>
              <a:t>d’escoles</a:t>
            </a:r>
            <a:r>
              <a:rPr lang="es-ES"/>
              <a:t> de </a:t>
            </a:r>
            <a:r>
              <a:rPr lang="es-ES" err="1"/>
              <a:t>missioners</a:t>
            </a:r>
            <a:r>
              <a:rPr lang="es-ES"/>
              <a:t>.</a:t>
            </a:r>
          </a:p>
          <a:p>
            <a:pPr lvl="1" algn="just"/>
            <a:r>
              <a:rPr lang="es-ES"/>
              <a:t>c) </a:t>
            </a:r>
            <a:r>
              <a:rPr lang="es-ES" err="1"/>
              <a:t>Viatges</a:t>
            </a:r>
            <a:r>
              <a:rPr lang="es-ES"/>
              <a:t> </a:t>
            </a:r>
            <a:r>
              <a:rPr lang="es-ES" err="1"/>
              <a:t>apostòlics</a:t>
            </a:r>
            <a:r>
              <a:rPr lang="es-ES"/>
              <a:t> </a:t>
            </a:r>
            <a:r>
              <a:rPr lang="es-ES" err="1"/>
              <a:t>tant</a:t>
            </a:r>
            <a:r>
              <a:rPr lang="es-ES"/>
              <a:t> a les </a:t>
            </a:r>
            <a:r>
              <a:rPr lang="es-ES" err="1"/>
              <a:t>corts</a:t>
            </a:r>
            <a:r>
              <a:rPr lang="es-ES"/>
              <a:t> i centres de saber </a:t>
            </a:r>
            <a:r>
              <a:rPr lang="es-ES" err="1"/>
              <a:t>cristians</a:t>
            </a:r>
            <a:r>
              <a:rPr lang="es-ES"/>
              <a:t> </a:t>
            </a:r>
            <a:r>
              <a:rPr lang="es-ES" err="1"/>
              <a:t>com</a:t>
            </a:r>
            <a:r>
              <a:rPr lang="es-ES"/>
              <a:t> a </a:t>
            </a:r>
            <a:r>
              <a:rPr lang="es-ES" err="1"/>
              <a:t>terra</a:t>
            </a:r>
            <a:r>
              <a:rPr lang="es-ES"/>
              <a:t> de </a:t>
            </a:r>
            <a:r>
              <a:rPr lang="es-ES" err="1"/>
              <a:t>sarraïns</a:t>
            </a:r>
            <a:r>
              <a:rPr lang="es-ES"/>
              <a:t>.</a:t>
            </a:r>
          </a:p>
          <a:p>
            <a:pPr algn="just"/>
            <a:r>
              <a:rPr lang="es-ES"/>
              <a:t>Elabora un sistema </a:t>
            </a:r>
            <a:r>
              <a:rPr lang="es-ES" err="1"/>
              <a:t>filosòfic</a:t>
            </a:r>
            <a:r>
              <a:rPr lang="es-ES"/>
              <a:t> propi.</a:t>
            </a:r>
          </a:p>
          <a:p>
            <a:pPr algn="just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850862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algn="just"/>
            <a:r>
              <a:rPr lang="es-ES"/>
              <a:t>Obra </a:t>
            </a:r>
            <a:r>
              <a:rPr lang="es-ES" err="1"/>
              <a:t>molt</a:t>
            </a:r>
            <a:r>
              <a:rPr lang="es-ES"/>
              <a:t> extensa </a:t>
            </a:r>
            <a:r>
              <a:rPr lang="es-ES" err="1"/>
              <a:t>amb</a:t>
            </a:r>
            <a:r>
              <a:rPr lang="es-ES"/>
              <a:t> </a:t>
            </a:r>
            <a:r>
              <a:rPr lang="es-ES" err="1"/>
              <a:t>uns</a:t>
            </a:r>
            <a:r>
              <a:rPr lang="es-ES"/>
              <a:t> 260 </a:t>
            </a:r>
            <a:r>
              <a:rPr lang="es-ES" err="1"/>
              <a:t>títols</a:t>
            </a:r>
            <a:r>
              <a:rPr lang="es-ES"/>
              <a:t>.</a:t>
            </a:r>
          </a:p>
          <a:p>
            <a:pPr algn="just"/>
            <a:r>
              <a:rPr lang="es-ES"/>
              <a:t> Destaquen: </a:t>
            </a:r>
            <a:r>
              <a:rPr lang="es-ES" i="1" err="1"/>
              <a:t>Romanç</a:t>
            </a:r>
            <a:r>
              <a:rPr lang="es-ES" i="1"/>
              <a:t> </a:t>
            </a:r>
            <a:r>
              <a:rPr lang="es-ES" i="1" err="1"/>
              <a:t>d’Evast</a:t>
            </a:r>
            <a:r>
              <a:rPr lang="es-ES" i="1"/>
              <a:t> e </a:t>
            </a:r>
            <a:r>
              <a:rPr lang="es-ES" i="1" err="1"/>
              <a:t>Blaquerna</a:t>
            </a:r>
            <a:r>
              <a:rPr lang="es-ES" i="1"/>
              <a:t> </a:t>
            </a:r>
            <a:r>
              <a:rPr lang="es-ES"/>
              <a:t>(</a:t>
            </a:r>
            <a:r>
              <a:rPr lang="es-ES" err="1"/>
              <a:t>llibre</a:t>
            </a:r>
            <a:r>
              <a:rPr lang="es-ES"/>
              <a:t> </a:t>
            </a:r>
            <a:r>
              <a:rPr lang="es-ES" err="1"/>
              <a:t>narratiu</a:t>
            </a:r>
            <a:r>
              <a:rPr lang="es-ES"/>
              <a:t> que </a:t>
            </a:r>
            <a:r>
              <a:rPr lang="es-ES" err="1"/>
              <a:t>inclou</a:t>
            </a:r>
            <a:r>
              <a:rPr lang="es-ES"/>
              <a:t> el </a:t>
            </a:r>
            <a:r>
              <a:rPr lang="es-ES" i="1" err="1"/>
              <a:t>Llibre</a:t>
            </a:r>
            <a:r>
              <a:rPr lang="es-ES" i="1"/>
              <a:t> </a:t>
            </a:r>
            <a:r>
              <a:rPr lang="es-ES" i="1" err="1"/>
              <a:t>d’Amic</a:t>
            </a:r>
            <a:r>
              <a:rPr lang="es-ES" i="1"/>
              <a:t> e Amat</a:t>
            </a:r>
            <a:r>
              <a:rPr lang="es-ES"/>
              <a:t>); </a:t>
            </a:r>
            <a:r>
              <a:rPr lang="es-ES" i="1" err="1"/>
              <a:t>Llibre</a:t>
            </a:r>
            <a:r>
              <a:rPr lang="es-ES" i="1"/>
              <a:t> de </a:t>
            </a:r>
            <a:r>
              <a:rPr lang="es-ES" i="1" err="1"/>
              <a:t>contemplació</a:t>
            </a:r>
            <a:r>
              <a:rPr lang="es-ES" i="1"/>
              <a:t> en </a:t>
            </a:r>
            <a:r>
              <a:rPr lang="es-ES" i="1" err="1"/>
              <a:t>Déu</a:t>
            </a:r>
            <a:r>
              <a:rPr lang="es-ES"/>
              <a:t>; </a:t>
            </a:r>
            <a:r>
              <a:rPr lang="es-ES" i="1" err="1"/>
              <a:t>Llibre</a:t>
            </a:r>
            <a:r>
              <a:rPr lang="es-ES" i="1"/>
              <a:t> de </a:t>
            </a:r>
            <a:r>
              <a:rPr lang="es-ES" i="1" err="1"/>
              <a:t>l’orde</a:t>
            </a:r>
            <a:r>
              <a:rPr lang="es-ES" i="1"/>
              <a:t> de </a:t>
            </a:r>
            <a:r>
              <a:rPr lang="es-ES" i="1" err="1"/>
              <a:t>cavalleria</a:t>
            </a:r>
            <a:r>
              <a:rPr lang="es-ES" i="1"/>
              <a:t> </a:t>
            </a:r>
            <a:r>
              <a:rPr lang="es-ES"/>
              <a:t>(</a:t>
            </a:r>
            <a:r>
              <a:rPr lang="es-ES" err="1"/>
              <a:t>tractat</a:t>
            </a:r>
            <a:r>
              <a:rPr lang="es-ES"/>
              <a:t> </a:t>
            </a:r>
            <a:r>
              <a:rPr lang="es-ES" err="1"/>
              <a:t>breu</a:t>
            </a:r>
            <a:r>
              <a:rPr lang="es-ES"/>
              <a:t> </a:t>
            </a:r>
            <a:r>
              <a:rPr lang="es-ES" err="1"/>
              <a:t>destinat</a:t>
            </a:r>
            <a:r>
              <a:rPr lang="es-ES"/>
              <a:t> a la </a:t>
            </a:r>
            <a:r>
              <a:rPr lang="es-ES" err="1"/>
              <a:t>formació</a:t>
            </a:r>
            <a:r>
              <a:rPr lang="es-ES"/>
              <a:t> del </a:t>
            </a:r>
            <a:r>
              <a:rPr lang="es-ES" err="1"/>
              <a:t>cavaller</a:t>
            </a:r>
            <a:r>
              <a:rPr lang="es-ES"/>
              <a:t> </a:t>
            </a:r>
            <a:r>
              <a:rPr lang="es-ES" err="1"/>
              <a:t>cristià</a:t>
            </a:r>
            <a:r>
              <a:rPr lang="es-ES"/>
              <a:t>); </a:t>
            </a:r>
            <a:r>
              <a:rPr lang="es-ES" i="1" err="1"/>
              <a:t>Llibre</a:t>
            </a:r>
            <a:r>
              <a:rPr lang="es-ES" i="1"/>
              <a:t> del gentil e los tres </a:t>
            </a:r>
            <a:r>
              <a:rPr lang="es-ES" i="1" err="1"/>
              <a:t>savis</a:t>
            </a:r>
            <a:r>
              <a:rPr lang="es-ES" i="1"/>
              <a:t> </a:t>
            </a:r>
            <a:r>
              <a:rPr lang="es-ES"/>
              <a:t>(un </a:t>
            </a:r>
            <a:r>
              <a:rPr lang="es-ES" err="1"/>
              <a:t>debat</a:t>
            </a:r>
            <a:r>
              <a:rPr lang="es-ES"/>
              <a:t> entre un </a:t>
            </a:r>
            <a:r>
              <a:rPr lang="es-ES" err="1"/>
              <a:t>savi</a:t>
            </a:r>
            <a:r>
              <a:rPr lang="es-ES"/>
              <a:t> </a:t>
            </a:r>
            <a:r>
              <a:rPr lang="es-ES" err="1"/>
              <a:t>cristià</a:t>
            </a:r>
            <a:r>
              <a:rPr lang="es-ES"/>
              <a:t>, un de </a:t>
            </a:r>
            <a:r>
              <a:rPr lang="es-ES" err="1"/>
              <a:t>musulmà</a:t>
            </a:r>
            <a:r>
              <a:rPr lang="es-ES"/>
              <a:t> i un de </a:t>
            </a:r>
            <a:r>
              <a:rPr lang="es-ES" err="1"/>
              <a:t>jueu</a:t>
            </a:r>
            <a:r>
              <a:rPr lang="es-ES"/>
              <a:t> </a:t>
            </a:r>
            <a:r>
              <a:rPr lang="es-ES" err="1"/>
              <a:t>davant</a:t>
            </a:r>
            <a:r>
              <a:rPr lang="es-ES"/>
              <a:t> un gentil, un </a:t>
            </a:r>
            <a:r>
              <a:rPr lang="es-ES" err="1"/>
              <a:t>personatge</a:t>
            </a:r>
            <a:r>
              <a:rPr lang="es-ES"/>
              <a:t> que no </a:t>
            </a:r>
            <a:r>
              <a:rPr lang="es-ES" err="1"/>
              <a:t>professa</a:t>
            </a:r>
            <a:r>
              <a:rPr lang="es-ES"/>
              <a:t> </a:t>
            </a:r>
            <a:r>
              <a:rPr lang="es-ES" err="1"/>
              <a:t>cap</a:t>
            </a:r>
            <a:r>
              <a:rPr lang="es-ES"/>
              <a:t> </a:t>
            </a:r>
            <a:r>
              <a:rPr lang="es-ES" err="1"/>
              <a:t>religió</a:t>
            </a:r>
            <a:r>
              <a:rPr lang="es-ES"/>
              <a:t>) i el </a:t>
            </a:r>
            <a:r>
              <a:rPr lang="es-ES" i="1" err="1"/>
              <a:t>Llibre</a:t>
            </a:r>
            <a:r>
              <a:rPr lang="es-ES" i="1"/>
              <a:t> de </a:t>
            </a:r>
            <a:r>
              <a:rPr lang="es-ES" i="1" err="1"/>
              <a:t>meravelles</a:t>
            </a:r>
            <a:r>
              <a:rPr lang="es-ES" i="1"/>
              <a:t> </a:t>
            </a:r>
            <a:r>
              <a:rPr lang="es-ES"/>
              <a:t>(que </a:t>
            </a:r>
            <a:r>
              <a:rPr lang="es-ES" err="1"/>
              <a:t>inclou</a:t>
            </a:r>
            <a:r>
              <a:rPr lang="es-ES"/>
              <a:t> el </a:t>
            </a:r>
            <a:r>
              <a:rPr lang="es-ES" err="1"/>
              <a:t>famós</a:t>
            </a:r>
            <a:r>
              <a:rPr lang="es-ES"/>
              <a:t> </a:t>
            </a:r>
            <a:r>
              <a:rPr lang="es-ES" i="1" err="1"/>
              <a:t>Llibre</a:t>
            </a:r>
            <a:r>
              <a:rPr lang="es-ES" i="1"/>
              <a:t> de les </a:t>
            </a:r>
            <a:r>
              <a:rPr lang="es-ES" i="1" err="1"/>
              <a:t>bèsties</a:t>
            </a:r>
            <a:r>
              <a:rPr lang="es-ES"/>
              <a:t>)</a:t>
            </a:r>
            <a:r>
              <a:rPr lang="es-ES" i="1"/>
              <a:t>.</a:t>
            </a:r>
          </a:p>
          <a:p>
            <a:pPr algn="just"/>
            <a:r>
              <a:rPr lang="es-ES"/>
              <a:t>Es considera </a:t>
            </a:r>
            <a:r>
              <a:rPr lang="es-ES" err="1"/>
              <a:t>Llull</a:t>
            </a:r>
            <a:r>
              <a:rPr lang="es-ES"/>
              <a:t> el pare del </a:t>
            </a:r>
            <a:r>
              <a:rPr lang="es-ES" err="1"/>
              <a:t>català</a:t>
            </a:r>
            <a:r>
              <a:rPr lang="es-ES"/>
              <a:t> </a:t>
            </a:r>
            <a:r>
              <a:rPr lang="es-ES" err="1"/>
              <a:t>literari</a:t>
            </a:r>
            <a:r>
              <a:rPr lang="es-ES"/>
              <a:t>, ja que la </a:t>
            </a:r>
            <a:r>
              <a:rPr lang="es-ES" err="1"/>
              <a:t>maduresa</a:t>
            </a:r>
            <a:r>
              <a:rPr lang="es-ES"/>
              <a:t> de la </a:t>
            </a:r>
            <a:r>
              <a:rPr lang="es-ES" err="1"/>
              <a:t>seva</a:t>
            </a:r>
            <a:r>
              <a:rPr lang="es-ES"/>
              <a:t> prosa </a:t>
            </a:r>
            <a:r>
              <a:rPr lang="es-ES" err="1"/>
              <a:t>és</a:t>
            </a:r>
            <a:r>
              <a:rPr lang="es-ES"/>
              <a:t> </a:t>
            </a:r>
            <a:r>
              <a:rPr lang="es-ES" err="1"/>
              <a:t>sorprenent</a:t>
            </a:r>
            <a:r>
              <a:rPr lang="es-ES"/>
              <a:t>, </a:t>
            </a:r>
            <a:r>
              <a:rPr lang="es-ES" err="1"/>
              <a:t>tenint</a:t>
            </a:r>
            <a:r>
              <a:rPr lang="es-ES"/>
              <a:t> en </a:t>
            </a:r>
            <a:r>
              <a:rPr lang="es-ES" err="1"/>
              <a:t>compte</a:t>
            </a:r>
            <a:r>
              <a:rPr lang="es-ES"/>
              <a:t> </a:t>
            </a:r>
            <a:r>
              <a:rPr lang="es-ES" err="1"/>
              <a:t>els</a:t>
            </a:r>
            <a:r>
              <a:rPr lang="es-ES"/>
              <a:t> </a:t>
            </a:r>
            <a:r>
              <a:rPr lang="es-ES" err="1"/>
              <a:t>pocs</a:t>
            </a:r>
            <a:r>
              <a:rPr lang="es-ES"/>
              <a:t> </a:t>
            </a:r>
            <a:r>
              <a:rPr lang="es-ES" err="1"/>
              <a:t>precedents</a:t>
            </a:r>
            <a:r>
              <a:rPr lang="es-ES"/>
              <a:t> que hi </a:t>
            </a:r>
            <a:r>
              <a:rPr lang="es-ES" err="1"/>
              <a:t>havia</a:t>
            </a:r>
            <a:r>
              <a:rPr lang="es-ES"/>
              <a:t>.</a:t>
            </a:r>
          </a:p>
          <a:p>
            <a:pPr algn="just"/>
            <a:r>
              <a:rPr lang="es-ES">
                <a:hlinkClick r:id="rId2"/>
              </a:rPr>
              <a:t>Aquí</a:t>
            </a:r>
            <a:r>
              <a:rPr lang="es-ES"/>
              <a:t> </a:t>
            </a:r>
            <a:r>
              <a:rPr lang="es-ES" err="1"/>
              <a:t>teniu</a:t>
            </a:r>
            <a:r>
              <a:rPr lang="es-ES"/>
              <a:t> </a:t>
            </a:r>
            <a:r>
              <a:rPr lang="es-ES" err="1"/>
              <a:t>tot</a:t>
            </a:r>
            <a:r>
              <a:rPr lang="es-ES"/>
              <a:t> </a:t>
            </a:r>
            <a:r>
              <a:rPr lang="es-ES" err="1"/>
              <a:t>Llull</a:t>
            </a:r>
            <a:r>
              <a:rPr lang="es-ES"/>
              <a:t> ben </a:t>
            </a:r>
            <a:r>
              <a:rPr lang="es-ES" err="1"/>
              <a:t>explicat</a:t>
            </a:r>
            <a:r>
              <a:rPr lang="es-ES"/>
              <a:t> i il.lustrat</a:t>
            </a:r>
          </a:p>
          <a:p>
            <a:pPr algn="just"/>
            <a:r>
              <a:rPr lang="es-ES" err="1"/>
              <a:t>Altres</a:t>
            </a:r>
            <a:r>
              <a:rPr lang="es-ES"/>
              <a:t> </a:t>
            </a:r>
            <a:r>
              <a:rPr lang="es-ES" err="1"/>
              <a:t>autors</a:t>
            </a:r>
            <a:r>
              <a:rPr lang="es-ES"/>
              <a:t> de prosa religiosa i moral: Francesc </a:t>
            </a:r>
            <a:r>
              <a:rPr lang="es-ES" err="1"/>
              <a:t>Eiximenis</a:t>
            </a:r>
            <a:r>
              <a:rPr lang="es-ES"/>
              <a:t>, </a:t>
            </a:r>
            <a:r>
              <a:rPr lang="es-ES" err="1"/>
              <a:t>Anselm</a:t>
            </a:r>
            <a:r>
              <a:rPr lang="es-ES"/>
              <a:t> </a:t>
            </a:r>
            <a:r>
              <a:rPr lang="es-ES" err="1"/>
              <a:t>Turmeda</a:t>
            </a:r>
            <a:r>
              <a:rPr lang="es-ES"/>
              <a:t> i </a:t>
            </a:r>
            <a:r>
              <a:rPr lang="es-ES" err="1"/>
              <a:t>Sant</a:t>
            </a:r>
            <a:r>
              <a:rPr lang="es-ES"/>
              <a:t> </a:t>
            </a:r>
            <a:r>
              <a:rPr lang="es-ES" err="1"/>
              <a:t>Vicent</a:t>
            </a:r>
            <a:r>
              <a:rPr lang="es-ES"/>
              <a:t> Ferrer</a:t>
            </a:r>
          </a:p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9464904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/>
              <a:t>1.3 La narrativa </a:t>
            </a:r>
            <a:r>
              <a:rPr lang="es-ES" err="1"/>
              <a:t>històrica</a:t>
            </a:r>
            <a:r>
              <a:rPr lang="es-ES"/>
              <a:t>: les </a:t>
            </a:r>
            <a:r>
              <a:rPr lang="es-ES" err="1"/>
              <a:t>quatre</a:t>
            </a:r>
            <a:r>
              <a:rPr lang="es-ES"/>
              <a:t> </a:t>
            </a:r>
            <a:r>
              <a:rPr lang="es-ES" err="1"/>
              <a:t>grans</a:t>
            </a:r>
            <a:r>
              <a:rPr lang="es-ES"/>
              <a:t> </a:t>
            </a:r>
            <a:r>
              <a:rPr lang="es-ES" err="1"/>
              <a:t>cròniques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08000" y="2044700"/>
            <a:ext cx="8077200" cy="4020821"/>
          </a:xfrm>
        </p:spPr>
        <p:txBody>
          <a:bodyPr/>
          <a:lstStyle/>
          <a:p>
            <a:pPr marL="457200" indent="-457200" algn="just">
              <a:buAutoNum type="arabicPeriod"/>
            </a:pPr>
            <a:r>
              <a:rPr lang="es-ES"/>
              <a:t>La corona </a:t>
            </a:r>
            <a:r>
              <a:rPr lang="es-ES" err="1"/>
              <a:t>catalanoaragonesa</a:t>
            </a:r>
            <a:r>
              <a:rPr lang="es-ES"/>
              <a:t>. </a:t>
            </a:r>
            <a:r>
              <a:rPr lang="es-ES" err="1"/>
              <a:t>Neix</a:t>
            </a:r>
            <a:r>
              <a:rPr lang="es-ES"/>
              <a:t> </a:t>
            </a:r>
            <a:r>
              <a:rPr lang="es-ES" err="1"/>
              <a:t>formalment</a:t>
            </a:r>
            <a:r>
              <a:rPr lang="es-ES"/>
              <a:t> el 1137 </a:t>
            </a:r>
            <a:r>
              <a:rPr lang="es-ES" err="1"/>
              <a:t>amb</a:t>
            </a:r>
            <a:r>
              <a:rPr lang="es-ES"/>
              <a:t> el </a:t>
            </a:r>
            <a:r>
              <a:rPr lang="es-ES" err="1"/>
              <a:t>casament</a:t>
            </a:r>
            <a:r>
              <a:rPr lang="es-ES"/>
              <a:t> de </a:t>
            </a:r>
            <a:r>
              <a:rPr lang="es-ES" err="1"/>
              <a:t>Ramon</a:t>
            </a:r>
            <a:r>
              <a:rPr lang="es-ES"/>
              <a:t> Berenguer IV </a:t>
            </a:r>
            <a:r>
              <a:rPr lang="es-ES" err="1"/>
              <a:t>amb</a:t>
            </a:r>
            <a:r>
              <a:rPr lang="es-ES"/>
              <a:t> </a:t>
            </a:r>
            <a:r>
              <a:rPr lang="es-ES" err="1"/>
              <a:t>Peronella</a:t>
            </a:r>
            <a:r>
              <a:rPr lang="es-ES"/>
              <a:t>, </a:t>
            </a:r>
            <a:r>
              <a:rPr lang="es-ES" err="1"/>
              <a:t>filla</a:t>
            </a:r>
            <a:r>
              <a:rPr lang="es-ES"/>
              <a:t> de </a:t>
            </a:r>
            <a:r>
              <a:rPr lang="es-ES" err="1"/>
              <a:t>Ramir</a:t>
            </a:r>
            <a:r>
              <a:rPr lang="es-ES"/>
              <a:t> </a:t>
            </a:r>
            <a:r>
              <a:rPr lang="es-ES" err="1"/>
              <a:t>d’Aragó</a:t>
            </a:r>
            <a:r>
              <a:rPr lang="es-ES"/>
              <a:t>.</a:t>
            </a:r>
          </a:p>
          <a:p>
            <a:pPr marL="457200" indent="-457200">
              <a:buAutoNum type="arabicPeriod"/>
            </a:pPr>
            <a:r>
              <a:rPr lang="es-ES" err="1"/>
              <a:t>Fets</a:t>
            </a:r>
            <a:r>
              <a:rPr lang="es-ES"/>
              <a:t> </a:t>
            </a:r>
            <a:r>
              <a:rPr lang="es-ES" err="1"/>
              <a:t>més</a:t>
            </a:r>
            <a:r>
              <a:rPr lang="es-ES"/>
              <a:t> </a:t>
            </a:r>
            <a:r>
              <a:rPr lang="es-ES" err="1"/>
              <a:t>importants</a:t>
            </a:r>
            <a:r>
              <a:rPr lang="es-ES"/>
              <a:t>:</a:t>
            </a:r>
          </a:p>
          <a:p>
            <a:pPr marL="236538" lvl="1" indent="0" algn="just">
              <a:buNone/>
            </a:pPr>
            <a:r>
              <a:rPr lang="es-ES"/>
              <a:t>  a) </a:t>
            </a:r>
            <a:r>
              <a:rPr lang="es-ES" err="1"/>
              <a:t>Conquesta</a:t>
            </a:r>
            <a:r>
              <a:rPr lang="es-ES"/>
              <a:t> </a:t>
            </a:r>
            <a:r>
              <a:rPr lang="es-ES" err="1"/>
              <a:t>als</a:t>
            </a:r>
            <a:r>
              <a:rPr lang="es-ES"/>
              <a:t> </a:t>
            </a:r>
            <a:r>
              <a:rPr lang="es-ES" err="1"/>
              <a:t>sarraïns</a:t>
            </a:r>
            <a:r>
              <a:rPr lang="es-ES"/>
              <a:t> de les </a:t>
            </a:r>
            <a:r>
              <a:rPr lang="es-ES" err="1"/>
              <a:t>terres</a:t>
            </a:r>
            <a:r>
              <a:rPr lang="es-ES"/>
              <a:t> al sud i a </a:t>
            </a:r>
            <a:r>
              <a:rPr lang="es-ES" err="1"/>
              <a:t>l’oest</a:t>
            </a:r>
            <a:r>
              <a:rPr lang="es-ES"/>
              <a:t> del Llobregat: Tortosa, Lleida i Fraga (s. XII).</a:t>
            </a:r>
          </a:p>
          <a:p>
            <a:pPr marL="236538" lvl="1" indent="0" algn="just">
              <a:buNone/>
            </a:pPr>
            <a:r>
              <a:rPr lang="es-ES"/>
              <a:t>    b) </a:t>
            </a:r>
            <a:r>
              <a:rPr lang="es-ES" err="1"/>
              <a:t>Conquesta</a:t>
            </a:r>
            <a:r>
              <a:rPr lang="es-ES"/>
              <a:t> </a:t>
            </a:r>
            <a:r>
              <a:rPr lang="es-ES" err="1"/>
              <a:t>als</a:t>
            </a:r>
            <a:r>
              <a:rPr lang="es-ES"/>
              <a:t> </a:t>
            </a:r>
            <a:r>
              <a:rPr lang="es-ES" err="1"/>
              <a:t>sarraïns</a:t>
            </a:r>
            <a:r>
              <a:rPr lang="es-ES"/>
              <a:t> de Mallorca i </a:t>
            </a:r>
            <a:r>
              <a:rPr lang="es-ES" err="1"/>
              <a:t>València</a:t>
            </a:r>
            <a:r>
              <a:rPr lang="es-ES"/>
              <a:t> (</a:t>
            </a:r>
            <a:r>
              <a:rPr lang="es-ES" err="1"/>
              <a:t>s.XIII</a:t>
            </a:r>
            <a:r>
              <a:rPr lang="es-ES"/>
              <a:t>).</a:t>
            </a:r>
          </a:p>
          <a:p>
            <a:pPr marL="236538" lvl="1" indent="0" algn="just">
              <a:buNone/>
            </a:pPr>
            <a:r>
              <a:rPr lang="es-ES"/>
              <a:t>    c) </a:t>
            </a:r>
            <a:r>
              <a:rPr lang="es-ES" err="1"/>
              <a:t>Expansió</a:t>
            </a:r>
            <a:r>
              <a:rPr lang="es-ES"/>
              <a:t> </a:t>
            </a:r>
            <a:r>
              <a:rPr lang="es-ES" err="1"/>
              <a:t>cap</a:t>
            </a:r>
            <a:r>
              <a:rPr lang="es-ES"/>
              <a:t> a </a:t>
            </a:r>
            <a:r>
              <a:rPr lang="es-ES" err="1"/>
              <a:t>Sicília</a:t>
            </a:r>
            <a:r>
              <a:rPr lang="es-ES"/>
              <a:t>, </a:t>
            </a:r>
            <a:r>
              <a:rPr lang="es-ES" err="1"/>
              <a:t>Sardenya</a:t>
            </a:r>
            <a:r>
              <a:rPr lang="es-ES"/>
              <a:t> i </a:t>
            </a:r>
            <a:r>
              <a:rPr lang="es-ES" err="1"/>
              <a:t>Nàpols</a:t>
            </a:r>
            <a:r>
              <a:rPr lang="es-ES"/>
              <a:t> (s. XIII al XV).</a:t>
            </a:r>
          </a:p>
          <a:p>
            <a:pPr marL="465138" lvl="2" indent="0" algn="just">
              <a:buNone/>
            </a:pPr>
            <a:r>
              <a:rPr lang="es-ES"/>
              <a:t>   </a:t>
            </a:r>
          </a:p>
          <a:p>
            <a:pPr marL="457200" indent="-457200">
              <a:buAutoNum type="arabicPeriod"/>
            </a:pPr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5865460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apital">
  <a:themeElements>
    <a:clrScheme name="Capital">
      <a:dk1>
        <a:srgbClr val="000000"/>
      </a:dk1>
      <a:lt1>
        <a:srgbClr val="FFFFFF"/>
      </a:lt1>
      <a:dk2>
        <a:srgbClr val="6F6D5D"/>
      </a:dk2>
      <a:lt2>
        <a:srgbClr val="7C8F97"/>
      </a:lt2>
      <a:accent1>
        <a:srgbClr val="4B5A60"/>
      </a:accent1>
      <a:accent2>
        <a:srgbClr val="9C5238"/>
      </a:accent2>
      <a:accent3>
        <a:srgbClr val="504539"/>
      </a:accent3>
      <a:accent4>
        <a:srgbClr val="C1AD79"/>
      </a:accent4>
      <a:accent5>
        <a:srgbClr val="667559"/>
      </a:accent5>
      <a:accent6>
        <a:srgbClr val="BAD6AD"/>
      </a:accent6>
      <a:hlink>
        <a:srgbClr val="524A82"/>
      </a:hlink>
      <a:folHlink>
        <a:srgbClr val="8F9954"/>
      </a:folHlink>
    </a:clrScheme>
    <a:fontScheme name="Capital">
      <a:majorFont>
        <a:latin typeface="Calisto MT"/>
        <a:ea typeface=""/>
        <a:cs typeface=""/>
        <a:font script="Jpan" typeface="ＭＳ 明朝"/>
      </a:majorFont>
      <a:minorFont>
        <a:latin typeface="Calisto MT"/>
        <a:ea typeface=""/>
        <a:cs typeface=""/>
        <a:font script="Jpan" typeface="ＭＳ 明朝"/>
      </a:minorFont>
    </a:fontScheme>
    <a:fmtScheme name="Capital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satMod val="150000"/>
                <a:lumMod val="50000"/>
              </a:schemeClr>
              <a:schemeClr val="phClr">
                <a:satMod val="300000"/>
                <a:lumMod val="125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satMod val="135000"/>
                <a:lumMod val="80000"/>
              </a:schemeClr>
              <a:schemeClr val="phClr">
                <a:satMod val="250000"/>
                <a:lumMod val="150000"/>
              </a:schemeClr>
            </a:duotone>
          </a:blip>
          <a:stretch/>
        </a:blip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31750" cap="flat" cmpd="sng" algn="ctr">
          <a:solidFill>
            <a:schemeClr val="phClr">
              <a:shade val="90000"/>
            </a:schemeClr>
          </a:solidFill>
          <a:prstDash val="solid"/>
        </a:ln>
        <a:ln w="44450" cap="flat" cmpd="sng" algn="ctr">
          <a:solidFill>
            <a:schemeClr val="phClr">
              <a:shade val="85000"/>
            </a:schemeClr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63500" sx="101000" sy="101000" algn="ctr" rotWithShape="0">
              <a:srgbClr val="000000">
                <a:alpha val="40000"/>
              </a:srgbClr>
            </a:outerShdw>
          </a:effectLst>
          <a:scene3d>
            <a:camera prst="perspectiveFront" fov="3000000"/>
            <a:lightRig rig="threePt" dir="tl"/>
          </a:scene3d>
          <a:sp3d>
            <a:bevelT w="0" h="0"/>
          </a:sp3d>
        </a:effectStyle>
        <a:effectStyle>
          <a:effectLst>
            <a:innerShdw blurRad="190500">
              <a:srgbClr val="000000">
                <a:alpha val="50000"/>
              </a:srgbClr>
            </a:innerShdw>
          </a:effectLst>
          <a:scene3d>
            <a:camera prst="perspectiveFront" fov="4800000"/>
            <a:lightRig rig="twoPt" dir="t">
              <a:rot lat="0" lon="0" rev="4800000"/>
            </a:lightRig>
          </a:scene3d>
          <a:sp3d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blipFill rotWithShape="1">
          <a:blip xmlns:r="http://schemas.openxmlformats.org/officeDocument/2006/relationships" r:embed="rId3">
            <a:duotone>
              <a:schemeClr val="phClr">
                <a:satMod val="150000"/>
                <a:lumMod val="50000"/>
              </a:schemeClr>
              <a:schemeClr val="phClr">
                <a:satMod val="400000"/>
                <a:lumMod val="160000"/>
              </a:schemeClr>
            </a:duotone>
          </a:blip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Capital.thmx</Template>
  <TotalTime>855</TotalTime>
  <Words>4171</Words>
  <Application>Microsoft Macintosh PowerPoint</Application>
  <PresentationFormat>Presentación en pantalla (4:3)</PresentationFormat>
  <Paragraphs>159</Paragraphs>
  <Slides>29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29</vt:i4>
      </vt:variant>
    </vt:vector>
  </HeadingPairs>
  <TitlesOfParts>
    <vt:vector size="35" baseType="lpstr">
      <vt:lpstr>Brush Script MT</vt:lpstr>
      <vt:lpstr>American Typewriter</vt:lpstr>
      <vt:lpstr>Arial</vt:lpstr>
      <vt:lpstr>Calibri</vt:lpstr>
      <vt:lpstr>Calisto MT</vt:lpstr>
      <vt:lpstr>Capital</vt:lpstr>
      <vt:lpstr> Història de la literatura catalana</vt:lpstr>
      <vt:lpstr> Períodes</vt:lpstr>
      <vt:lpstr>1.1 La literatura medieval. La poesia dels trobadors</vt:lpstr>
      <vt:lpstr>Presentación de PowerPoint</vt:lpstr>
      <vt:lpstr>Presentación de PowerPoint</vt:lpstr>
      <vt:lpstr>1.2 La prosa filosòfica i moral</vt:lpstr>
      <vt:lpstr>Ramon Llull</vt:lpstr>
      <vt:lpstr>Presentación de PowerPoint</vt:lpstr>
      <vt:lpstr>1.3 La narrativa històrica: les quatre grans cròniques</vt:lpstr>
      <vt:lpstr>Presentación de PowerPoint</vt:lpstr>
      <vt:lpstr>1.4 La poesia d’Ausiàs March</vt:lpstr>
      <vt:lpstr>Presentación de PowerPoint</vt:lpstr>
      <vt:lpstr>1.5 La novel.la cavalleresca</vt:lpstr>
      <vt:lpstr>Presentación de PowerPoint</vt:lpstr>
      <vt:lpstr>Tirant lo Blanc de Joanot Martorell</vt:lpstr>
      <vt:lpstr>Presentación de PowerPoint</vt:lpstr>
      <vt:lpstr>Presentación de PowerPoint</vt:lpstr>
      <vt:lpstr>2. La literatura durant els segles XVI, XVII i XVIII. La Decadència</vt:lpstr>
      <vt:lpstr>Factors històrics</vt:lpstr>
      <vt:lpstr>Factors lingüístics</vt:lpstr>
      <vt:lpstr>Factors literaris</vt:lpstr>
      <vt:lpstr>Moviments culturals durant aquest període</vt:lpstr>
      <vt:lpstr>3. La literatura del segle XIX: la Renaixença</vt:lpstr>
      <vt:lpstr>Presentación de PowerPoint</vt:lpstr>
      <vt:lpstr>4. El Modernisme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El text</dc:title>
  <dc:creator>Administrador</dc:creator>
  <cp:lastModifiedBy>aolive@xtec.cat</cp:lastModifiedBy>
  <cp:revision>176</cp:revision>
  <dcterms:created xsi:type="dcterms:W3CDTF">2018-09-23T17:19:37Z</dcterms:created>
  <dcterms:modified xsi:type="dcterms:W3CDTF">2020-11-21T17:53:14Z</dcterms:modified>
</cp:coreProperties>
</file>