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9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18/4/19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18/4/19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15911" y="1585277"/>
            <a:ext cx="5723468" cy="1018874"/>
          </a:xfrm>
        </p:spPr>
        <p:txBody>
          <a:bodyPr/>
          <a:lstStyle/>
          <a:p>
            <a:r>
              <a:rPr lang="es-ES" dirty="0" smtClean="0"/>
              <a:t>Socioling</a:t>
            </a:r>
            <a:r>
              <a:rPr lang="es-ES" dirty="0" smtClean="0"/>
              <a:t>üística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27200" y="3220587"/>
            <a:ext cx="5712179" cy="587555"/>
          </a:xfrm>
        </p:spPr>
        <p:txBody>
          <a:bodyPr/>
          <a:lstStyle/>
          <a:p>
            <a:r>
              <a:rPr lang="es-ES" dirty="0" smtClean="0"/>
              <a:t>Tema </a:t>
            </a:r>
            <a:r>
              <a:rPr lang="es-ES" dirty="0" smtClean="0"/>
              <a:t>8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8184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468419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La socioling</a:t>
            </a:r>
            <a:r>
              <a:rPr lang="es-ES" dirty="0" smtClean="0"/>
              <a:t>üística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21880" y="1511051"/>
            <a:ext cx="6437565" cy="4212018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La </a:t>
            </a:r>
            <a:r>
              <a:rPr lang="es-ES" b="1" dirty="0" smtClean="0"/>
              <a:t>socioling</a:t>
            </a:r>
            <a:r>
              <a:rPr lang="es-ES" b="1" dirty="0" smtClean="0"/>
              <a:t>üística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la disciplina que </a:t>
            </a:r>
            <a:r>
              <a:rPr lang="es-ES" dirty="0" err="1" smtClean="0"/>
              <a:t>s’ocupa</a:t>
            </a:r>
            <a:r>
              <a:rPr lang="es-ES" dirty="0" smtClean="0"/>
              <a:t> </a:t>
            </a:r>
            <a:r>
              <a:rPr lang="es-ES" dirty="0" smtClean="0"/>
              <a:t>de </a:t>
            </a:r>
            <a:r>
              <a:rPr lang="es-ES" dirty="0" err="1" smtClean="0"/>
              <a:t>l’estudi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fenòmens</a:t>
            </a:r>
            <a:r>
              <a:rPr lang="es-ES" dirty="0" smtClean="0"/>
              <a:t> de contacte entre </a:t>
            </a:r>
            <a:r>
              <a:rPr lang="es-ES" dirty="0" err="1" smtClean="0"/>
              <a:t>llengües</a:t>
            </a:r>
            <a:r>
              <a:rPr lang="es-ES" dirty="0" smtClean="0"/>
              <a:t>, </a:t>
            </a:r>
            <a:r>
              <a:rPr lang="es-ES" dirty="0" err="1" smtClean="0"/>
              <a:t>sobretot</a:t>
            </a:r>
            <a:r>
              <a:rPr lang="es-ES" dirty="0" smtClean="0"/>
              <a:t> en una </a:t>
            </a:r>
            <a:r>
              <a:rPr lang="es-ES" dirty="0" err="1" smtClean="0"/>
              <a:t>mateixa</a:t>
            </a:r>
            <a:r>
              <a:rPr lang="es-ES" dirty="0" smtClean="0"/>
              <a:t> </a:t>
            </a:r>
            <a:r>
              <a:rPr lang="es-ES" dirty="0" err="1" smtClean="0"/>
              <a:t>societat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Un </a:t>
            </a:r>
            <a:r>
              <a:rPr lang="es-ES" b="1" dirty="0" err="1" smtClean="0"/>
              <a:t>conflicte</a:t>
            </a:r>
            <a:r>
              <a:rPr lang="es-ES" b="1" dirty="0" smtClean="0"/>
              <a:t> </a:t>
            </a:r>
            <a:r>
              <a:rPr lang="es-ES" b="1" dirty="0" err="1" smtClean="0"/>
              <a:t>lingüístic</a:t>
            </a:r>
            <a:r>
              <a:rPr lang="es-ES" b="1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una </a:t>
            </a:r>
            <a:r>
              <a:rPr lang="es-ES" dirty="0" err="1" smtClean="0"/>
              <a:t>situació</a:t>
            </a:r>
            <a:r>
              <a:rPr lang="es-ES" dirty="0" smtClean="0"/>
              <a:t> de pugna entre </a:t>
            </a:r>
            <a:r>
              <a:rPr lang="es-ES" dirty="0" err="1" smtClean="0"/>
              <a:t>dues</a:t>
            </a:r>
            <a:r>
              <a:rPr lang="es-ES" dirty="0" smtClean="0"/>
              <a:t> </a:t>
            </a:r>
            <a:r>
              <a:rPr lang="es-ES" dirty="0" err="1" smtClean="0"/>
              <a:t>llengües</a:t>
            </a:r>
            <a:r>
              <a:rPr lang="es-ES" dirty="0" smtClean="0"/>
              <a:t> per ocupar </a:t>
            </a:r>
            <a:r>
              <a:rPr lang="es-ES" dirty="0" err="1" smtClean="0"/>
              <a:t>àmbits</a:t>
            </a:r>
            <a:r>
              <a:rPr lang="es-ES" dirty="0" smtClean="0"/>
              <a:t> </a:t>
            </a:r>
            <a:r>
              <a:rPr lang="es-ES" dirty="0" err="1" smtClean="0"/>
              <a:t>d’ús</a:t>
            </a:r>
            <a:r>
              <a:rPr lang="es-ES" dirty="0" smtClean="0"/>
              <a:t> en una </a:t>
            </a:r>
            <a:r>
              <a:rPr lang="es-ES" dirty="0" err="1" smtClean="0"/>
              <a:t>societat</a:t>
            </a:r>
            <a:r>
              <a:rPr lang="es-ES" dirty="0" smtClean="0"/>
              <a:t>. </a:t>
            </a:r>
            <a:r>
              <a:rPr lang="es-ES" dirty="0" smtClean="0"/>
              <a:t>Un </a:t>
            </a:r>
            <a:r>
              <a:rPr lang="es-ES" dirty="0" err="1" smtClean="0"/>
              <a:t>exemple</a:t>
            </a:r>
            <a:r>
              <a:rPr lang="es-ES" dirty="0" smtClean="0"/>
              <a:t> </a:t>
            </a:r>
            <a:r>
              <a:rPr lang="es-ES" dirty="0" err="1" smtClean="0"/>
              <a:t>clàssic</a:t>
            </a:r>
            <a:r>
              <a:rPr lang="es-ES" dirty="0" smtClean="0"/>
              <a:t> de </a:t>
            </a:r>
            <a:r>
              <a:rPr lang="es-ES" dirty="0" err="1" smtClean="0"/>
              <a:t>conflicte</a:t>
            </a:r>
            <a:r>
              <a:rPr lang="es-ES" dirty="0" smtClean="0"/>
              <a:t> </a:t>
            </a:r>
            <a:r>
              <a:rPr lang="es-ES" dirty="0" err="1" smtClean="0"/>
              <a:t>lingüístic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el que es </a:t>
            </a:r>
            <a:r>
              <a:rPr lang="es-ES" dirty="0" err="1" smtClean="0"/>
              <a:t>produeix</a:t>
            </a:r>
            <a:r>
              <a:rPr lang="es-ES" dirty="0" smtClean="0"/>
              <a:t> entre el </a:t>
            </a:r>
            <a:r>
              <a:rPr lang="es-ES" dirty="0" err="1" smtClean="0"/>
              <a:t>català</a:t>
            </a:r>
            <a:r>
              <a:rPr lang="es-ES" dirty="0" smtClean="0"/>
              <a:t> i el </a:t>
            </a:r>
            <a:r>
              <a:rPr lang="es-ES" dirty="0" err="1" smtClean="0"/>
              <a:t>castellà</a:t>
            </a:r>
            <a:r>
              <a:rPr lang="es-ES" dirty="0" smtClean="0"/>
              <a:t>.</a:t>
            </a:r>
            <a:endParaRPr lang="es-ES" dirty="0" smtClean="0"/>
          </a:p>
          <a:p>
            <a:pPr algn="just"/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conceptes</a:t>
            </a:r>
            <a:r>
              <a:rPr lang="es-ES" dirty="0" smtClean="0"/>
              <a:t> </a:t>
            </a:r>
            <a:r>
              <a:rPr lang="es-ES" dirty="0" err="1" smtClean="0"/>
              <a:t>bàsics</a:t>
            </a:r>
            <a:r>
              <a:rPr lang="es-ES" dirty="0" smtClean="0"/>
              <a:t> per estudiar les </a:t>
            </a:r>
            <a:r>
              <a:rPr lang="es-ES" dirty="0" err="1" smtClean="0"/>
              <a:t>situacions</a:t>
            </a:r>
            <a:r>
              <a:rPr lang="es-ES" dirty="0" smtClean="0"/>
              <a:t> de </a:t>
            </a:r>
            <a:r>
              <a:rPr lang="es-ES" dirty="0" err="1" smtClean="0"/>
              <a:t>conflicte</a:t>
            </a:r>
            <a:r>
              <a:rPr lang="es-ES" dirty="0" smtClean="0"/>
              <a:t> </a:t>
            </a:r>
            <a:r>
              <a:rPr lang="es-ES" dirty="0" err="1" smtClean="0"/>
              <a:t>lingüístic</a:t>
            </a:r>
            <a:r>
              <a:rPr lang="es-ES" dirty="0" smtClean="0"/>
              <a:t> </a:t>
            </a:r>
            <a:r>
              <a:rPr lang="es-ES" dirty="0" err="1" smtClean="0"/>
              <a:t>són</a:t>
            </a:r>
            <a:r>
              <a:rPr lang="es-ES" dirty="0" smtClean="0"/>
              <a:t>: </a:t>
            </a:r>
            <a:r>
              <a:rPr lang="es-ES" b="1" dirty="0" err="1" smtClean="0"/>
              <a:t>bilingüisme</a:t>
            </a:r>
            <a:r>
              <a:rPr lang="es-ES" b="1" dirty="0" smtClean="0"/>
              <a:t>, </a:t>
            </a:r>
            <a:r>
              <a:rPr lang="es-ES" b="1" dirty="0" err="1" smtClean="0"/>
              <a:t>diglòssia</a:t>
            </a:r>
            <a:r>
              <a:rPr lang="es-ES" b="1" dirty="0" smtClean="0"/>
              <a:t>, </a:t>
            </a:r>
            <a:r>
              <a:rPr lang="es-ES" b="1" dirty="0" err="1" smtClean="0"/>
              <a:t>minorització</a:t>
            </a:r>
            <a:r>
              <a:rPr lang="es-ES" b="1" dirty="0" smtClean="0"/>
              <a:t>, </a:t>
            </a:r>
            <a:r>
              <a:rPr lang="es-ES" b="1" dirty="0" err="1" smtClean="0"/>
              <a:t>substitució</a:t>
            </a:r>
            <a:r>
              <a:rPr lang="es-ES" b="1" dirty="0" smtClean="0"/>
              <a:t> i </a:t>
            </a:r>
            <a:r>
              <a:rPr lang="es-ES" b="1" dirty="0" err="1" smtClean="0"/>
              <a:t>normalització</a:t>
            </a:r>
            <a:r>
              <a:rPr lang="es-ES" b="1" dirty="0" smtClean="0"/>
              <a:t>.</a:t>
            </a:r>
            <a:endParaRPr lang="es-ES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929284" y="24594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4081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468419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El </a:t>
            </a:r>
            <a:r>
              <a:rPr lang="es-ES" dirty="0" err="1" smtClean="0"/>
              <a:t>biling</a:t>
            </a:r>
            <a:r>
              <a:rPr lang="es-ES" dirty="0" err="1" smtClean="0"/>
              <a:t>üisme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5024" y="1511051"/>
            <a:ext cx="6965244" cy="4597452"/>
          </a:xfrm>
        </p:spPr>
        <p:txBody>
          <a:bodyPr>
            <a:noAutofit/>
          </a:bodyPr>
          <a:lstStyle/>
          <a:p>
            <a:pPr algn="just"/>
            <a:r>
              <a:rPr lang="es-ES" sz="2000" dirty="0" smtClean="0"/>
              <a:t>El </a:t>
            </a:r>
            <a:r>
              <a:rPr lang="es-ES" sz="2000" b="1" dirty="0" err="1" smtClean="0"/>
              <a:t>biling</a:t>
            </a:r>
            <a:r>
              <a:rPr lang="es-ES" sz="2000" b="1" dirty="0" err="1" smtClean="0"/>
              <a:t>üisme</a:t>
            </a:r>
            <a:r>
              <a:rPr lang="es-ES" sz="2000" b="1" dirty="0" smtClean="0"/>
              <a:t> </a:t>
            </a:r>
            <a:r>
              <a:rPr lang="es-ES" sz="2000" dirty="0" err="1" smtClean="0"/>
              <a:t>és</a:t>
            </a:r>
            <a:r>
              <a:rPr lang="es-ES" sz="2000" dirty="0" smtClean="0"/>
              <a:t> </a:t>
            </a:r>
            <a:r>
              <a:rPr lang="es-ES" sz="2000" dirty="0" err="1" smtClean="0"/>
              <a:t>l’ús</a:t>
            </a:r>
            <a:r>
              <a:rPr lang="es-ES" sz="2000" dirty="0" smtClean="0"/>
              <a:t> </a:t>
            </a:r>
            <a:r>
              <a:rPr lang="es-ES" sz="2000" dirty="0" err="1" smtClean="0"/>
              <a:t>alternatiu</a:t>
            </a:r>
            <a:r>
              <a:rPr lang="es-ES" sz="2000" dirty="0" smtClean="0"/>
              <a:t> de </a:t>
            </a:r>
            <a:r>
              <a:rPr lang="es-ES" sz="2000" dirty="0" err="1" smtClean="0"/>
              <a:t>dues</a:t>
            </a:r>
            <a:r>
              <a:rPr lang="es-ES" sz="2000" dirty="0" smtClean="0"/>
              <a:t> </a:t>
            </a:r>
            <a:r>
              <a:rPr lang="es-ES" sz="2000" dirty="0" err="1" smtClean="0"/>
              <a:t>llengües</a:t>
            </a:r>
            <a:r>
              <a:rPr lang="es-ES" sz="2000" dirty="0" smtClean="0"/>
              <a:t>. En </a:t>
            </a:r>
            <a:r>
              <a:rPr lang="es-ES" sz="2000" dirty="0" err="1" smtClean="0"/>
              <a:t>distingim</a:t>
            </a:r>
            <a:r>
              <a:rPr lang="es-ES" sz="2000" dirty="0" smtClean="0"/>
              <a:t> de tres </a:t>
            </a:r>
            <a:r>
              <a:rPr lang="es-ES" sz="2000" dirty="0" err="1" smtClean="0"/>
              <a:t>tipus</a:t>
            </a:r>
            <a:r>
              <a:rPr lang="es-ES" sz="2000" dirty="0" smtClean="0"/>
              <a:t>:</a:t>
            </a:r>
          </a:p>
          <a:p>
            <a:pPr lvl="1" algn="just"/>
            <a:r>
              <a:rPr lang="es-ES" sz="2000" b="1" dirty="0" err="1" smtClean="0"/>
              <a:t>B</a:t>
            </a:r>
            <a:r>
              <a:rPr lang="es-ES" sz="2000" b="1" dirty="0" err="1" smtClean="0"/>
              <a:t>ilingüisme</a:t>
            </a:r>
            <a:r>
              <a:rPr lang="es-ES" sz="2000" b="1" dirty="0" smtClean="0"/>
              <a:t> individual</a:t>
            </a:r>
            <a:r>
              <a:rPr lang="es-ES" sz="2000" dirty="0" smtClean="0"/>
              <a:t>. Es dona </a:t>
            </a:r>
            <a:r>
              <a:rPr lang="es-ES" sz="2000" dirty="0" err="1" smtClean="0"/>
              <a:t>quan</a:t>
            </a:r>
            <a:r>
              <a:rPr lang="es-ES" sz="2000" dirty="0" smtClean="0"/>
              <a:t> un </a:t>
            </a:r>
            <a:r>
              <a:rPr lang="es-ES" sz="2000" dirty="0" err="1" smtClean="0"/>
              <a:t>individu</a:t>
            </a:r>
            <a:r>
              <a:rPr lang="es-ES" sz="2000" dirty="0" smtClean="0"/>
              <a:t> domina, </a:t>
            </a:r>
            <a:r>
              <a:rPr lang="es-ES" sz="2000" dirty="0" err="1" smtClean="0"/>
              <a:t>més</a:t>
            </a:r>
            <a:r>
              <a:rPr lang="es-ES" sz="2000" dirty="0" smtClean="0"/>
              <a:t> o </a:t>
            </a:r>
            <a:r>
              <a:rPr lang="es-ES" sz="2000" dirty="0" err="1" smtClean="0"/>
              <a:t>menys</a:t>
            </a:r>
            <a:r>
              <a:rPr lang="es-ES" sz="2000" dirty="0" smtClean="0"/>
              <a:t> </a:t>
            </a:r>
            <a:r>
              <a:rPr lang="es-ES" sz="2000" dirty="0" err="1" smtClean="0"/>
              <a:t>equilibradament</a:t>
            </a:r>
            <a:r>
              <a:rPr lang="es-ES" sz="2000" dirty="0" smtClean="0"/>
              <a:t>, </a:t>
            </a:r>
            <a:r>
              <a:rPr lang="es-ES" sz="2000" dirty="0" err="1" smtClean="0"/>
              <a:t>dues</a:t>
            </a:r>
            <a:r>
              <a:rPr lang="es-ES" sz="2000" dirty="0" smtClean="0"/>
              <a:t> </a:t>
            </a:r>
            <a:r>
              <a:rPr lang="es-ES" sz="2000" dirty="0" err="1" smtClean="0"/>
              <a:t>llengües</a:t>
            </a:r>
            <a:r>
              <a:rPr lang="es-ES" sz="2000" dirty="0" smtClean="0"/>
              <a:t>.</a:t>
            </a:r>
          </a:p>
          <a:p>
            <a:pPr lvl="1" algn="just"/>
            <a:r>
              <a:rPr lang="es-ES" sz="2000" b="1" dirty="0" err="1" smtClean="0"/>
              <a:t>Bilingüisme</a:t>
            </a:r>
            <a:r>
              <a:rPr lang="es-ES" sz="2000" b="1" dirty="0" smtClean="0"/>
              <a:t> territorial. </a:t>
            </a:r>
            <a:r>
              <a:rPr lang="es-ES" sz="2000" dirty="0" smtClean="0"/>
              <a:t>Un </a:t>
            </a:r>
            <a:r>
              <a:rPr lang="es-ES" sz="2000" dirty="0" err="1" smtClean="0"/>
              <a:t>espai</a:t>
            </a:r>
            <a:r>
              <a:rPr lang="es-ES" sz="2000" dirty="0" smtClean="0"/>
              <a:t> </a:t>
            </a:r>
            <a:r>
              <a:rPr lang="es-ES" sz="2000" dirty="0" err="1" smtClean="0"/>
              <a:t>polític</a:t>
            </a:r>
            <a:r>
              <a:rPr lang="es-ES" sz="2000" dirty="0" smtClean="0"/>
              <a:t> té </a:t>
            </a:r>
            <a:r>
              <a:rPr lang="es-ES" sz="2000" dirty="0" err="1" smtClean="0"/>
              <a:t>dues</a:t>
            </a:r>
            <a:r>
              <a:rPr lang="es-ES" sz="2000" dirty="0" smtClean="0"/>
              <a:t> </a:t>
            </a:r>
            <a:r>
              <a:rPr lang="es-ES" sz="2000" dirty="0" err="1" smtClean="0"/>
              <a:t>zones</a:t>
            </a:r>
            <a:r>
              <a:rPr lang="es-ES" sz="2000" dirty="0" smtClean="0"/>
              <a:t> </a:t>
            </a:r>
            <a:r>
              <a:rPr lang="es-ES" sz="2000" dirty="0" err="1" smtClean="0"/>
              <a:t>clarament</a:t>
            </a:r>
            <a:r>
              <a:rPr lang="es-ES" sz="2000" dirty="0" smtClean="0"/>
              <a:t> </a:t>
            </a:r>
            <a:r>
              <a:rPr lang="es-ES" sz="2000" dirty="0" err="1" smtClean="0"/>
              <a:t>diferenciades</a:t>
            </a:r>
            <a:r>
              <a:rPr lang="es-ES" sz="2000" dirty="0" smtClean="0"/>
              <a:t> des del </a:t>
            </a:r>
            <a:r>
              <a:rPr lang="es-ES" sz="2000" dirty="0" err="1" smtClean="0"/>
              <a:t>punt</a:t>
            </a:r>
            <a:r>
              <a:rPr lang="es-ES" sz="2000" dirty="0" smtClean="0"/>
              <a:t> de vista </a:t>
            </a:r>
            <a:r>
              <a:rPr lang="es-ES" sz="2000" dirty="0" err="1" smtClean="0"/>
              <a:t>lingüístic</a:t>
            </a:r>
            <a:r>
              <a:rPr lang="es-ES" sz="2000" dirty="0" smtClean="0"/>
              <a:t>. Seria el cas de </a:t>
            </a:r>
            <a:r>
              <a:rPr lang="es-ES" sz="2000" dirty="0" err="1" smtClean="0"/>
              <a:t>Bèlgica</a:t>
            </a:r>
            <a:r>
              <a:rPr lang="es-ES" sz="2000" dirty="0" smtClean="0"/>
              <a:t>, </a:t>
            </a:r>
            <a:r>
              <a:rPr lang="es-ES" sz="2000" dirty="0" err="1" smtClean="0"/>
              <a:t>amb</a:t>
            </a:r>
            <a:r>
              <a:rPr lang="es-ES" sz="2000" dirty="0" smtClean="0"/>
              <a:t> el </a:t>
            </a:r>
            <a:r>
              <a:rPr lang="es-ES" sz="2000" dirty="0" err="1" smtClean="0"/>
              <a:t>neerlandès</a:t>
            </a:r>
            <a:r>
              <a:rPr lang="es-ES" sz="2000" dirty="0" smtClean="0"/>
              <a:t> a Flandes i el </a:t>
            </a:r>
            <a:r>
              <a:rPr lang="es-ES" sz="2000" dirty="0" err="1" smtClean="0"/>
              <a:t>francès</a:t>
            </a:r>
            <a:r>
              <a:rPr lang="es-ES" sz="2000" dirty="0" smtClean="0"/>
              <a:t> a </a:t>
            </a:r>
            <a:r>
              <a:rPr lang="es-ES" sz="2000" dirty="0" err="1" smtClean="0"/>
              <a:t>Valònia</a:t>
            </a:r>
            <a:r>
              <a:rPr lang="es-ES" sz="2000" dirty="0" smtClean="0"/>
              <a:t>. No sol </a:t>
            </a:r>
            <a:r>
              <a:rPr lang="es-ES" sz="2000" dirty="0" err="1" smtClean="0"/>
              <a:t>plantejar</a:t>
            </a:r>
            <a:r>
              <a:rPr lang="es-ES" sz="2000" dirty="0" smtClean="0"/>
              <a:t> </a:t>
            </a:r>
            <a:r>
              <a:rPr lang="es-ES" sz="2000" dirty="0" err="1" smtClean="0"/>
              <a:t>conflicte</a:t>
            </a:r>
            <a:r>
              <a:rPr lang="es-ES" sz="2000" dirty="0" smtClean="0"/>
              <a:t>.</a:t>
            </a:r>
          </a:p>
          <a:p>
            <a:pPr lvl="1" algn="just"/>
            <a:r>
              <a:rPr lang="es-ES" sz="2000" b="1" dirty="0" err="1" smtClean="0"/>
              <a:t>Bilingüisme</a:t>
            </a:r>
            <a:r>
              <a:rPr lang="es-ES" sz="2000" b="1" dirty="0" smtClean="0"/>
              <a:t> social. </a:t>
            </a:r>
            <a:r>
              <a:rPr lang="es-ES" sz="2000" dirty="0" smtClean="0"/>
              <a:t>E</a:t>
            </a:r>
            <a:r>
              <a:rPr lang="es-ES" sz="2000" dirty="0" smtClean="0"/>
              <a:t>s dona </a:t>
            </a:r>
            <a:r>
              <a:rPr lang="es-ES" sz="2000" dirty="0" err="1" smtClean="0"/>
              <a:t>quan</a:t>
            </a:r>
            <a:r>
              <a:rPr lang="es-ES" sz="2000" dirty="0" smtClean="0"/>
              <a:t> </a:t>
            </a:r>
            <a:r>
              <a:rPr lang="es-ES" sz="2000" dirty="0" err="1" smtClean="0"/>
              <a:t>dues</a:t>
            </a:r>
            <a:r>
              <a:rPr lang="es-ES" sz="2000" dirty="0" smtClean="0"/>
              <a:t> </a:t>
            </a:r>
            <a:r>
              <a:rPr lang="es-ES" sz="2000" dirty="0" err="1" smtClean="0"/>
              <a:t>llengües</a:t>
            </a:r>
            <a:r>
              <a:rPr lang="es-ES" sz="2000" dirty="0" smtClean="0"/>
              <a:t> </a:t>
            </a:r>
            <a:r>
              <a:rPr lang="es-ES" sz="2000" dirty="0" err="1" smtClean="0"/>
              <a:t>comparteixen</a:t>
            </a:r>
            <a:r>
              <a:rPr lang="es-ES" sz="2000" dirty="0" smtClean="0"/>
              <a:t> un </a:t>
            </a:r>
            <a:r>
              <a:rPr lang="es-ES" sz="2000" dirty="0" err="1" smtClean="0"/>
              <a:t>mateix</a:t>
            </a:r>
            <a:r>
              <a:rPr lang="es-ES" sz="2000" dirty="0" smtClean="0"/>
              <a:t> </a:t>
            </a:r>
            <a:r>
              <a:rPr lang="es-ES" sz="2000" dirty="0" err="1" smtClean="0"/>
              <a:t>espai</a:t>
            </a:r>
            <a:r>
              <a:rPr lang="es-ES" sz="2000" dirty="0" smtClean="0"/>
              <a:t>. Per </a:t>
            </a:r>
            <a:r>
              <a:rPr lang="es-ES" sz="2000" dirty="0" err="1" smtClean="0"/>
              <a:t>raons</a:t>
            </a:r>
            <a:r>
              <a:rPr lang="es-ES" sz="2000" dirty="0" smtClean="0"/>
              <a:t> </a:t>
            </a:r>
            <a:r>
              <a:rPr lang="es-ES" sz="2000" dirty="0" err="1" smtClean="0"/>
              <a:t>històriques</a:t>
            </a:r>
            <a:r>
              <a:rPr lang="es-ES" sz="2000" dirty="0" smtClean="0"/>
              <a:t> una </a:t>
            </a:r>
            <a:r>
              <a:rPr lang="es-ES" sz="2000" dirty="0" err="1" smtClean="0"/>
              <a:t>llengua</a:t>
            </a:r>
            <a:r>
              <a:rPr lang="es-ES" sz="2000" dirty="0" smtClean="0"/>
              <a:t> </a:t>
            </a:r>
            <a:r>
              <a:rPr lang="es-ES" sz="2000" dirty="0" err="1" smtClean="0"/>
              <a:t>s’afegeix</a:t>
            </a:r>
            <a:r>
              <a:rPr lang="es-ES" sz="2000" dirty="0" smtClean="0"/>
              <a:t> a la </a:t>
            </a:r>
            <a:r>
              <a:rPr lang="es-ES" sz="2000" dirty="0" err="1" smtClean="0"/>
              <a:t>pròpia</a:t>
            </a:r>
            <a:r>
              <a:rPr lang="es-ES" sz="2000" dirty="0" smtClean="0"/>
              <a:t> del </a:t>
            </a:r>
            <a:r>
              <a:rPr lang="es-ES" sz="2000" dirty="0" err="1" smtClean="0"/>
              <a:t>territori</a:t>
            </a:r>
            <a:r>
              <a:rPr lang="es-ES" sz="2000" dirty="0" smtClean="0"/>
              <a:t>. Sol comportar </a:t>
            </a:r>
            <a:r>
              <a:rPr lang="es-ES" sz="2000" dirty="0" err="1" smtClean="0"/>
              <a:t>conflicte</a:t>
            </a:r>
            <a:r>
              <a:rPr lang="es-ES" sz="2000" dirty="0" smtClean="0"/>
              <a:t> </a:t>
            </a:r>
            <a:r>
              <a:rPr lang="es-ES" sz="2000" dirty="0" err="1" smtClean="0"/>
              <a:t>lingüístic</a:t>
            </a:r>
            <a:r>
              <a:rPr lang="es-ES" sz="2000" dirty="0" smtClean="0"/>
              <a:t>. </a:t>
            </a:r>
            <a:r>
              <a:rPr lang="es-ES" sz="2000" dirty="0" err="1" smtClean="0"/>
              <a:t>És</a:t>
            </a:r>
            <a:r>
              <a:rPr lang="es-ES" sz="2000" dirty="0" smtClean="0"/>
              <a:t> el cas </a:t>
            </a:r>
            <a:r>
              <a:rPr lang="es-ES" sz="2000" dirty="0" err="1" smtClean="0"/>
              <a:t>dels</a:t>
            </a:r>
            <a:r>
              <a:rPr lang="es-ES" sz="2000" dirty="0" smtClean="0"/>
              <a:t> </a:t>
            </a:r>
            <a:r>
              <a:rPr lang="es-ES" sz="2000" dirty="0" err="1" smtClean="0"/>
              <a:t>territoris</a:t>
            </a:r>
            <a:r>
              <a:rPr lang="es-ES" sz="2000" dirty="0" smtClean="0"/>
              <a:t> de parla catalana </a:t>
            </a:r>
            <a:r>
              <a:rPr lang="es-ES" sz="2000" dirty="0" err="1" smtClean="0"/>
              <a:t>amb</a:t>
            </a:r>
            <a:r>
              <a:rPr lang="es-ES" sz="2000" dirty="0" smtClean="0"/>
              <a:t> el </a:t>
            </a:r>
            <a:r>
              <a:rPr lang="es-ES" sz="2000" dirty="0" err="1" smtClean="0"/>
              <a:t>català</a:t>
            </a:r>
            <a:r>
              <a:rPr lang="es-ES" sz="2000" dirty="0" smtClean="0"/>
              <a:t> i el </a:t>
            </a:r>
            <a:r>
              <a:rPr lang="es-ES" sz="2000" dirty="0" err="1" smtClean="0"/>
              <a:t>castellà</a:t>
            </a:r>
            <a:r>
              <a:rPr lang="es-ES" sz="2000" dirty="0" smtClean="0"/>
              <a:t> (o el </a:t>
            </a:r>
            <a:r>
              <a:rPr lang="es-ES" sz="2000" dirty="0" err="1" smtClean="0"/>
              <a:t>francès</a:t>
            </a:r>
            <a:r>
              <a:rPr lang="es-ES" sz="2000" dirty="0" smtClean="0"/>
              <a:t>, en el cas de la Catalunya Nord).</a:t>
            </a:r>
            <a:endParaRPr lang="es-ES" sz="2000" b="1" dirty="0" smtClean="0"/>
          </a:p>
          <a:p>
            <a:pPr marL="0" indent="0" algn="just">
              <a:buNone/>
            </a:pPr>
            <a:endParaRPr lang="es-ES" sz="2000" dirty="0" smtClean="0"/>
          </a:p>
          <a:p>
            <a:pPr algn="just"/>
            <a:endParaRPr lang="es-ES" sz="2000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929284" y="24594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1953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7104432" cy="789919"/>
          </a:xfrm>
        </p:spPr>
        <p:txBody>
          <a:bodyPr>
            <a:noAutofit/>
          </a:bodyPr>
          <a:lstStyle/>
          <a:p>
            <a:r>
              <a:rPr lang="es-ES" sz="3600" dirty="0" smtClean="0"/>
              <a:t>La </a:t>
            </a:r>
            <a:r>
              <a:rPr lang="es-ES" sz="3600" dirty="0" err="1" smtClean="0"/>
              <a:t>digl</a:t>
            </a:r>
            <a:r>
              <a:rPr lang="es-ES" sz="3600" dirty="0" err="1" smtClean="0"/>
              <a:t>òssia</a:t>
            </a:r>
            <a:endParaRPr lang="es-ES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32488" y="1607501"/>
            <a:ext cx="7266968" cy="4420627"/>
          </a:xfrm>
        </p:spPr>
        <p:txBody>
          <a:bodyPr>
            <a:noAutofit/>
          </a:bodyPr>
          <a:lstStyle/>
          <a:p>
            <a:pPr algn="just"/>
            <a:r>
              <a:rPr lang="es-ES" dirty="0" smtClean="0"/>
              <a:t>La </a:t>
            </a:r>
            <a:r>
              <a:rPr lang="es-ES" b="1" dirty="0" err="1" smtClean="0"/>
              <a:t>digl</a:t>
            </a:r>
            <a:r>
              <a:rPr lang="es-ES" b="1" dirty="0" err="1" smtClean="0"/>
              <a:t>òssia</a:t>
            </a:r>
            <a:r>
              <a:rPr lang="es-ES" b="1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la </a:t>
            </a:r>
            <a:r>
              <a:rPr lang="es-ES" dirty="0" err="1" smtClean="0"/>
              <a:t>situació</a:t>
            </a:r>
            <a:r>
              <a:rPr lang="es-ES" dirty="0" smtClean="0"/>
              <a:t> de </a:t>
            </a:r>
            <a:r>
              <a:rPr lang="es-ES" dirty="0" err="1" smtClean="0"/>
              <a:t>dues</a:t>
            </a:r>
            <a:r>
              <a:rPr lang="es-ES" dirty="0" smtClean="0"/>
              <a:t> </a:t>
            </a:r>
            <a:r>
              <a:rPr lang="es-ES" dirty="0" err="1" smtClean="0"/>
              <a:t>llengües</a:t>
            </a:r>
            <a:r>
              <a:rPr lang="es-ES" dirty="0" smtClean="0"/>
              <a:t> en contacte en </a:t>
            </a:r>
            <a:r>
              <a:rPr lang="es-ES" dirty="0" err="1" smtClean="0"/>
              <a:t>què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parlants</a:t>
            </a:r>
            <a:r>
              <a:rPr lang="es-ES" dirty="0" smtClean="0"/>
              <a:t> en fan servir una per a usos </a:t>
            </a:r>
            <a:r>
              <a:rPr lang="es-ES" dirty="0" err="1" smtClean="0"/>
              <a:t>formals</a:t>
            </a:r>
            <a:r>
              <a:rPr lang="es-ES" dirty="0" smtClean="0"/>
              <a:t> (</a:t>
            </a:r>
            <a:r>
              <a:rPr lang="es-ES" dirty="0" err="1" smtClean="0"/>
              <a:t>llengua</a:t>
            </a:r>
            <a:r>
              <a:rPr lang="es-ES" dirty="0" smtClean="0"/>
              <a:t> alta o </a:t>
            </a:r>
            <a:r>
              <a:rPr lang="es-ES" dirty="0" err="1" smtClean="0"/>
              <a:t>llengua</a:t>
            </a:r>
            <a:r>
              <a:rPr lang="es-ES" dirty="0" smtClean="0"/>
              <a:t> A) i una </a:t>
            </a:r>
            <a:r>
              <a:rPr lang="es-ES" dirty="0" err="1" smtClean="0"/>
              <a:t>altra</a:t>
            </a:r>
            <a:r>
              <a:rPr lang="es-ES" dirty="0" smtClean="0"/>
              <a:t> per a usos </a:t>
            </a:r>
            <a:r>
              <a:rPr lang="es-ES" dirty="0" err="1" smtClean="0"/>
              <a:t>informals</a:t>
            </a:r>
            <a:r>
              <a:rPr lang="es-ES" dirty="0" smtClean="0"/>
              <a:t> (</a:t>
            </a:r>
            <a:r>
              <a:rPr lang="es-ES" dirty="0" err="1" smtClean="0"/>
              <a:t>llengua</a:t>
            </a:r>
            <a:r>
              <a:rPr lang="es-ES" dirty="0" smtClean="0"/>
              <a:t> </a:t>
            </a:r>
            <a:r>
              <a:rPr lang="es-ES" dirty="0" err="1" smtClean="0"/>
              <a:t>baixa</a:t>
            </a:r>
            <a:r>
              <a:rPr lang="es-ES" dirty="0" smtClean="0"/>
              <a:t> o </a:t>
            </a:r>
            <a:r>
              <a:rPr lang="es-ES" dirty="0" err="1" smtClean="0"/>
              <a:t>llengua</a:t>
            </a:r>
            <a:r>
              <a:rPr lang="es-ES" dirty="0" smtClean="0"/>
              <a:t> B), </a:t>
            </a:r>
            <a:r>
              <a:rPr lang="es-ES" dirty="0" err="1"/>
              <a:t>fins</a:t>
            </a:r>
            <a:r>
              <a:rPr lang="es-ES" dirty="0"/>
              <a:t> al </a:t>
            </a:r>
            <a:r>
              <a:rPr lang="es-ES" dirty="0" err="1"/>
              <a:t>punt</a:t>
            </a:r>
            <a:r>
              <a:rPr lang="es-ES" dirty="0"/>
              <a:t> que el </a:t>
            </a:r>
            <a:r>
              <a:rPr lang="es-ES" dirty="0" err="1"/>
              <a:t>mateix</a:t>
            </a:r>
            <a:r>
              <a:rPr lang="es-ES" dirty="0"/>
              <a:t> </a:t>
            </a:r>
            <a:r>
              <a:rPr lang="es-ES" dirty="0" err="1"/>
              <a:t>parlant</a:t>
            </a:r>
            <a:r>
              <a:rPr lang="es-ES" dirty="0"/>
              <a:t> </a:t>
            </a:r>
            <a:r>
              <a:rPr lang="es-ES" dirty="0" smtClean="0"/>
              <a:t>de la </a:t>
            </a:r>
            <a:r>
              <a:rPr lang="es-ES" dirty="0" err="1" smtClean="0"/>
              <a:t>llengua</a:t>
            </a:r>
            <a:r>
              <a:rPr lang="es-ES" dirty="0" smtClean="0"/>
              <a:t> B arriba </a:t>
            </a:r>
            <a:r>
              <a:rPr lang="es-ES" dirty="0"/>
              <a:t>a considerar que la </a:t>
            </a:r>
            <a:r>
              <a:rPr lang="es-ES" dirty="0" err="1"/>
              <a:t>seva</a:t>
            </a:r>
            <a:r>
              <a:rPr lang="es-ES" dirty="0"/>
              <a:t> </a:t>
            </a:r>
            <a:r>
              <a:rPr lang="es-ES" dirty="0" err="1"/>
              <a:t>llengua</a:t>
            </a:r>
            <a:r>
              <a:rPr lang="es-ES" dirty="0"/>
              <a:t> no </a:t>
            </a:r>
            <a:r>
              <a:rPr lang="es-ES" dirty="0" err="1"/>
              <a:t>és</a:t>
            </a:r>
            <a:r>
              <a:rPr lang="es-ES" dirty="0"/>
              <a:t> apta per a </a:t>
            </a:r>
            <a:r>
              <a:rPr lang="es-ES" dirty="0" err="1"/>
              <a:t>segons</a:t>
            </a:r>
            <a:r>
              <a:rPr lang="es-ES" dirty="0"/>
              <a:t> </a:t>
            </a:r>
            <a:r>
              <a:rPr lang="es-ES" dirty="0" err="1"/>
              <a:t>quins</a:t>
            </a:r>
            <a:r>
              <a:rPr lang="es-ES" dirty="0"/>
              <a:t> usos .</a:t>
            </a:r>
          </a:p>
          <a:p>
            <a:pPr algn="just"/>
            <a:r>
              <a:rPr lang="es-ES" dirty="0" smtClean="0"/>
              <a:t>. A Catalunya es va donar </a:t>
            </a:r>
            <a:r>
              <a:rPr lang="es-ES" dirty="0" err="1" smtClean="0"/>
              <a:t>aquesta</a:t>
            </a:r>
            <a:r>
              <a:rPr lang="es-ES" dirty="0" smtClean="0"/>
              <a:t> </a:t>
            </a:r>
            <a:r>
              <a:rPr lang="es-ES" dirty="0" err="1" smtClean="0"/>
              <a:t>situació</a:t>
            </a:r>
            <a:r>
              <a:rPr lang="es-ES" dirty="0" smtClean="0"/>
              <a:t> </a:t>
            </a:r>
            <a:r>
              <a:rPr lang="es-ES" dirty="0" err="1" smtClean="0"/>
              <a:t>durant</a:t>
            </a:r>
            <a:r>
              <a:rPr lang="es-ES" dirty="0" smtClean="0"/>
              <a:t> </a:t>
            </a:r>
            <a:r>
              <a:rPr lang="es-ES" dirty="0" err="1" smtClean="0"/>
              <a:t>molt</a:t>
            </a:r>
            <a:r>
              <a:rPr lang="es-ES" dirty="0" smtClean="0"/>
              <a:t> de </a:t>
            </a:r>
            <a:r>
              <a:rPr lang="es-ES" dirty="0" err="1" smtClean="0"/>
              <a:t>temps</a:t>
            </a:r>
            <a:r>
              <a:rPr lang="es-ES" dirty="0" smtClean="0"/>
              <a:t> (</a:t>
            </a:r>
            <a:r>
              <a:rPr lang="es-ES" dirty="0" err="1" smtClean="0"/>
              <a:t>segles</a:t>
            </a:r>
            <a:r>
              <a:rPr lang="es-ES" dirty="0" smtClean="0"/>
              <a:t> XVI, XVII, XVIII i bona </a:t>
            </a:r>
            <a:r>
              <a:rPr lang="es-ES" dirty="0" err="1" smtClean="0"/>
              <a:t>part</a:t>
            </a:r>
            <a:r>
              <a:rPr lang="es-ES" dirty="0" smtClean="0"/>
              <a:t> del XIX): el </a:t>
            </a:r>
            <a:r>
              <a:rPr lang="es-ES" dirty="0" err="1" smtClean="0"/>
              <a:t>castellà</a:t>
            </a:r>
            <a:r>
              <a:rPr lang="es-ES" dirty="0" smtClean="0"/>
              <a:t> es </a:t>
            </a:r>
            <a:r>
              <a:rPr lang="es-ES" dirty="0" err="1" smtClean="0"/>
              <a:t>considerava</a:t>
            </a:r>
            <a:r>
              <a:rPr lang="es-ES" dirty="0" smtClean="0"/>
              <a:t> la </a:t>
            </a:r>
            <a:r>
              <a:rPr lang="es-ES" dirty="0" err="1" smtClean="0"/>
              <a:t>llengua</a:t>
            </a:r>
            <a:r>
              <a:rPr lang="es-ES" dirty="0" smtClean="0"/>
              <a:t> de cultura i de </a:t>
            </a:r>
            <a:r>
              <a:rPr lang="es-ES" dirty="0" err="1" smtClean="0"/>
              <a:t>l’administració</a:t>
            </a:r>
            <a:r>
              <a:rPr lang="es-ES" dirty="0" smtClean="0"/>
              <a:t> i el </a:t>
            </a:r>
            <a:r>
              <a:rPr lang="es-ES" dirty="0" err="1" smtClean="0"/>
              <a:t>català</a:t>
            </a:r>
            <a:r>
              <a:rPr lang="es-ES" dirty="0" smtClean="0"/>
              <a:t> </a:t>
            </a:r>
            <a:r>
              <a:rPr lang="es-ES" dirty="0" err="1" smtClean="0"/>
              <a:t>seguia</a:t>
            </a:r>
            <a:r>
              <a:rPr lang="es-ES" dirty="0" smtClean="0"/>
              <a:t> ben </a:t>
            </a:r>
            <a:r>
              <a:rPr lang="es-ES" dirty="0" err="1" smtClean="0"/>
              <a:t>viu</a:t>
            </a:r>
            <a:r>
              <a:rPr lang="es-ES" dirty="0" smtClean="0"/>
              <a:t>, </a:t>
            </a:r>
            <a:r>
              <a:rPr lang="es-ES" dirty="0" err="1" smtClean="0"/>
              <a:t>però</a:t>
            </a:r>
            <a:r>
              <a:rPr lang="es-ES" dirty="0" smtClean="0"/>
              <a:t> </a:t>
            </a:r>
            <a:r>
              <a:rPr lang="es-ES" dirty="0" err="1" smtClean="0"/>
              <a:t>reduït</a:t>
            </a:r>
            <a:r>
              <a:rPr lang="es-ES" dirty="0" smtClean="0"/>
              <a:t> a usos </a:t>
            </a:r>
            <a:r>
              <a:rPr lang="es-ES" dirty="0" err="1" smtClean="0"/>
              <a:t>familiars</a:t>
            </a:r>
            <a:r>
              <a:rPr lang="es-ES" dirty="0" smtClean="0"/>
              <a:t>, </a:t>
            </a:r>
            <a:endParaRPr lang="es-ES" dirty="0" smtClean="0"/>
          </a:p>
          <a:p>
            <a:pPr algn="just"/>
            <a:endParaRPr lang="es-ES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929284" y="24594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8641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7265206" cy="468419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La </a:t>
            </a:r>
            <a:r>
              <a:rPr lang="es-ES" dirty="0" err="1" smtClean="0"/>
              <a:t>minoritzaci</a:t>
            </a:r>
            <a:r>
              <a:rPr lang="es-ES" dirty="0" err="1" smtClean="0"/>
              <a:t>ó</a:t>
            </a:r>
            <a:r>
              <a:rPr lang="es-ES" dirty="0" smtClean="0"/>
              <a:t> i l</a:t>
            </a:r>
            <a:r>
              <a:rPr lang="es-ES" dirty="0" smtClean="0"/>
              <a:t>a </a:t>
            </a:r>
            <a:r>
              <a:rPr lang="es-ES" dirty="0" err="1" smtClean="0"/>
              <a:t>substituci</a:t>
            </a:r>
            <a:r>
              <a:rPr lang="es-ES" dirty="0" err="1" smtClean="0"/>
              <a:t>ó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32488" y="1511050"/>
            <a:ext cx="7250890" cy="461352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sz="2800" dirty="0" smtClean="0"/>
              <a:t>La </a:t>
            </a:r>
            <a:r>
              <a:rPr lang="es-ES" sz="2800" b="1" dirty="0" err="1" smtClean="0"/>
              <a:t>minoritzaci</a:t>
            </a:r>
            <a:r>
              <a:rPr lang="es-ES" sz="2800" b="1" dirty="0" err="1" smtClean="0"/>
              <a:t>ó</a:t>
            </a:r>
            <a:r>
              <a:rPr lang="es-ES" sz="2800" b="1" dirty="0" smtClean="0"/>
              <a:t> </a:t>
            </a:r>
            <a:r>
              <a:rPr lang="es-ES" sz="2800" dirty="0" err="1" smtClean="0"/>
              <a:t>d’una</a:t>
            </a:r>
            <a:r>
              <a:rPr lang="es-ES" sz="2800" dirty="0" smtClean="0"/>
              <a:t> </a:t>
            </a:r>
            <a:r>
              <a:rPr lang="es-ES" sz="2800" dirty="0" err="1" smtClean="0"/>
              <a:t>llengua</a:t>
            </a:r>
            <a:r>
              <a:rPr lang="es-ES" sz="2800" dirty="0" smtClean="0"/>
              <a:t> </a:t>
            </a:r>
            <a:r>
              <a:rPr lang="es-ES" sz="2800" dirty="0" err="1" smtClean="0"/>
              <a:t>és</a:t>
            </a:r>
            <a:r>
              <a:rPr lang="es-ES" sz="2800" dirty="0" smtClean="0"/>
              <a:t> el </a:t>
            </a:r>
            <a:r>
              <a:rPr lang="es-ES" sz="2800" dirty="0" err="1" smtClean="0"/>
              <a:t>procés</a:t>
            </a:r>
            <a:r>
              <a:rPr lang="es-ES" sz="2800" dirty="0" smtClean="0"/>
              <a:t> de </a:t>
            </a:r>
            <a:r>
              <a:rPr lang="es-ES" sz="2800" dirty="0" err="1" smtClean="0"/>
              <a:t>disminució</a:t>
            </a:r>
            <a:r>
              <a:rPr lang="es-ES" sz="2800" dirty="0" smtClean="0"/>
              <a:t> del </a:t>
            </a:r>
            <a:r>
              <a:rPr lang="es-ES" sz="2800" dirty="0" err="1" smtClean="0"/>
              <a:t>seu</a:t>
            </a:r>
            <a:r>
              <a:rPr lang="es-ES" sz="2800" dirty="0" smtClean="0"/>
              <a:t> </a:t>
            </a:r>
            <a:r>
              <a:rPr lang="es-ES" sz="2800" dirty="0" err="1" smtClean="0"/>
              <a:t>ús</a:t>
            </a:r>
            <a:r>
              <a:rPr lang="es-ES" sz="2800" dirty="0" smtClean="0"/>
              <a:t> per </a:t>
            </a:r>
            <a:r>
              <a:rPr lang="es-ES" sz="2800" dirty="0" err="1" smtClean="0"/>
              <a:t>part</a:t>
            </a:r>
            <a:r>
              <a:rPr lang="es-ES" sz="2800" dirty="0" smtClean="0"/>
              <a:t> de la </a:t>
            </a:r>
            <a:r>
              <a:rPr lang="es-ES" sz="2800" dirty="0" err="1" smtClean="0"/>
              <a:t>comunitat</a:t>
            </a:r>
            <a:r>
              <a:rPr lang="es-ES" sz="2800" dirty="0" smtClean="0"/>
              <a:t> que la parla al </a:t>
            </a:r>
            <a:r>
              <a:rPr lang="es-ES" sz="2800" dirty="0" err="1" smtClean="0"/>
              <a:t>territori</a:t>
            </a:r>
            <a:r>
              <a:rPr lang="es-ES" sz="2800" dirty="0" smtClean="0"/>
              <a:t> que li </a:t>
            </a:r>
            <a:r>
              <a:rPr lang="es-ES" sz="2800" dirty="0" err="1" smtClean="0"/>
              <a:t>és</a:t>
            </a:r>
            <a:r>
              <a:rPr lang="es-ES" sz="2800" dirty="0"/>
              <a:t> </a:t>
            </a:r>
            <a:r>
              <a:rPr lang="es-ES" sz="2800" dirty="0" smtClean="0"/>
              <a:t>propi. No </a:t>
            </a:r>
            <a:r>
              <a:rPr lang="es-ES" sz="2800" dirty="0" err="1" smtClean="0"/>
              <a:t>s’ha</a:t>
            </a:r>
            <a:r>
              <a:rPr lang="es-ES" sz="2800" dirty="0" smtClean="0"/>
              <a:t> de </a:t>
            </a:r>
            <a:r>
              <a:rPr lang="es-ES" sz="2800" dirty="0" err="1" smtClean="0"/>
              <a:t>confondre</a:t>
            </a:r>
            <a:r>
              <a:rPr lang="es-ES" sz="2800" dirty="0" smtClean="0"/>
              <a:t> </a:t>
            </a:r>
            <a:r>
              <a:rPr lang="es-ES" sz="2800" dirty="0" err="1" smtClean="0"/>
              <a:t>llengua</a:t>
            </a:r>
            <a:r>
              <a:rPr lang="es-ES" sz="2800" dirty="0" smtClean="0"/>
              <a:t> </a:t>
            </a:r>
            <a:r>
              <a:rPr lang="es-ES" sz="2800" dirty="0" err="1" smtClean="0"/>
              <a:t>minoritzada</a:t>
            </a:r>
            <a:r>
              <a:rPr lang="es-ES" sz="2800" dirty="0" smtClean="0"/>
              <a:t> </a:t>
            </a:r>
            <a:r>
              <a:rPr lang="es-ES" sz="2800" dirty="0" err="1" smtClean="0"/>
              <a:t>amb</a:t>
            </a:r>
            <a:r>
              <a:rPr lang="es-ES" sz="2800" dirty="0" smtClean="0"/>
              <a:t> </a:t>
            </a:r>
            <a:r>
              <a:rPr lang="es-ES" sz="2800" dirty="0" err="1" smtClean="0"/>
              <a:t>llengua</a:t>
            </a:r>
            <a:r>
              <a:rPr lang="es-ES" sz="2800" dirty="0" smtClean="0"/>
              <a:t> </a:t>
            </a:r>
            <a:r>
              <a:rPr lang="es-ES" sz="2800" dirty="0" err="1" smtClean="0"/>
              <a:t>minoritària</a:t>
            </a:r>
            <a:r>
              <a:rPr lang="es-ES" sz="2800" dirty="0" smtClean="0"/>
              <a:t>.</a:t>
            </a:r>
          </a:p>
          <a:p>
            <a:pPr algn="just"/>
            <a:r>
              <a:rPr lang="es-ES" sz="2800" dirty="0" err="1" smtClean="0"/>
              <a:t>Aquesta</a:t>
            </a:r>
            <a:r>
              <a:rPr lang="es-ES" sz="2800" dirty="0" smtClean="0"/>
              <a:t> </a:t>
            </a:r>
            <a:r>
              <a:rPr lang="es-ES" sz="2800" dirty="0" err="1" smtClean="0"/>
              <a:t>disminució</a:t>
            </a:r>
            <a:r>
              <a:rPr lang="es-ES" sz="2800" dirty="0" smtClean="0"/>
              <a:t> del </a:t>
            </a:r>
            <a:r>
              <a:rPr lang="es-ES" sz="2800" dirty="0" err="1" smtClean="0"/>
              <a:t>seu</a:t>
            </a:r>
            <a:r>
              <a:rPr lang="es-ES" sz="2800" dirty="0" smtClean="0"/>
              <a:t> </a:t>
            </a:r>
            <a:r>
              <a:rPr lang="es-ES" sz="2800" dirty="0" err="1" smtClean="0"/>
              <a:t>ús</a:t>
            </a:r>
            <a:r>
              <a:rPr lang="es-ES" sz="2800" dirty="0" smtClean="0"/>
              <a:t> </a:t>
            </a:r>
            <a:r>
              <a:rPr lang="es-ES" sz="2800" dirty="0" err="1" smtClean="0"/>
              <a:t>pot</a:t>
            </a:r>
            <a:r>
              <a:rPr lang="es-ES" sz="2800" dirty="0" smtClean="0"/>
              <a:t> acabar </a:t>
            </a:r>
            <a:r>
              <a:rPr lang="es-ES" sz="2800" dirty="0" err="1" smtClean="0"/>
              <a:t>amb</a:t>
            </a:r>
            <a:r>
              <a:rPr lang="es-ES" sz="2800" dirty="0" smtClean="0"/>
              <a:t> la </a:t>
            </a:r>
            <a:r>
              <a:rPr lang="es-ES" sz="2800" b="1" dirty="0" err="1" smtClean="0"/>
              <a:t>substitució</a:t>
            </a:r>
            <a:r>
              <a:rPr lang="es-ES" sz="2800" b="1" dirty="0" smtClean="0"/>
              <a:t> </a:t>
            </a:r>
            <a:r>
              <a:rPr lang="es-ES" sz="2800" dirty="0" err="1" smtClean="0"/>
              <a:t>d’aquesta</a:t>
            </a:r>
            <a:r>
              <a:rPr lang="es-ES" sz="2800" dirty="0" smtClean="0"/>
              <a:t> </a:t>
            </a:r>
            <a:r>
              <a:rPr lang="es-ES" sz="2800" dirty="0" err="1" smtClean="0"/>
              <a:t>llengua</a:t>
            </a:r>
            <a:r>
              <a:rPr lang="es-ES" sz="2800" dirty="0" smtClean="0"/>
              <a:t> per </a:t>
            </a:r>
            <a:r>
              <a:rPr lang="es-ES" sz="2800" dirty="0" err="1" smtClean="0"/>
              <a:t>l’altra</a:t>
            </a:r>
            <a:r>
              <a:rPr lang="es-ES" sz="2800" dirty="0" smtClean="0"/>
              <a:t> que </a:t>
            </a:r>
            <a:r>
              <a:rPr lang="es-ES" sz="2800" dirty="0" err="1" smtClean="0"/>
              <a:t>s’ha</a:t>
            </a:r>
            <a:r>
              <a:rPr lang="es-ES" sz="2800" dirty="0" smtClean="0"/>
              <a:t> </a:t>
            </a:r>
            <a:r>
              <a:rPr lang="es-ES" sz="2800" dirty="0" err="1" smtClean="0"/>
              <a:t>anat</a:t>
            </a:r>
            <a:r>
              <a:rPr lang="es-ES" sz="2800" dirty="0" smtClean="0"/>
              <a:t> </a:t>
            </a:r>
            <a:r>
              <a:rPr lang="es-ES" sz="2800" dirty="0" err="1" smtClean="0"/>
              <a:t>imposant</a:t>
            </a:r>
            <a:r>
              <a:rPr lang="es-ES" sz="2800" dirty="0" smtClean="0"/>
              <a:t> per </a:t>
            </a:r>
            <a:r>
              <a:rPr lang="es-ES" sz="2800" dirty="0" err="1" smtClean="0"/>
              <a:t>motius</a:t>
            </a:r>
            <a:r>
              <a:rPr lang="es-ES" sz="2800" dirty="0" smtClean="0"/>
              <a:t> diversos (</a:t>
            </a:r>
            <a:r>
              <a:rPr lang="es-ES" sz="2800" dirty="0" err="1" smtClean="0"/>
              <a:t>prestigi</a:t>
            </a:r>
            <a:r>
              <a:rPr lang="es-ES" sz="2800" dirty="0" smtClean="0"/>
              <a:t>, nombre de </a:t>
            </a:r>
            <a:r>
              <a:rPr lang="es-ES" sz="2800" dirty="0" err="1" smtClean="0"/>
              <a:t>parlants</a:t>
            </a:r>
            <a:r>
              <a:rPr lang="es-ES" sz="2800" dirty="0" smtClean="0"/>
              <a:t>, </a:t>
            </a:r>
            <a:r>
              <a:rPr lang="es-ES" sz="2800" dirty="0" err="1" smtClean="0"/>
              <a:t>imposició</a:t>
            </a:r>
            <a:r>
              <a:rPr lang="mr-IN" sz="2800" dirty="0" smtClean="0"/>
              <a:t>…</a:t>
            </a:r>
            <a:r>
              <a:rPr lang="es-ES_tradnl" sz="2800" dirty="0" smtClean="0"/>
              <a:t>).</a:t>
            </a:r>
          </a:p>
          <a:p>
            <a:pPr algn="just"/>
            <a:r>
              <a:rPr lang="es-ES" sz="2800" dirty="0" smtClean="0"/>
              <a:t>El </a:t>
            </a:r>
            <a:r>
              <a:rPr lang="es-ES" sz="2800" dirty="0" err="1" smtClean="0"/>
              <a:t>bilingüisme</a:t>
            </a:r>
            <a:r>
              <a:rPr lang="es-ES" sz="2800" dirty="0" smtClean="0"/>
              <a:t> social </a:t>
            </a:r>
            <a:r>
              <a:rPr lang="es-ES" sz="2800" dirty="0" err="1" smtClean="0"/>
              <a:t>és</a:t>
            </a:r>
            <a:r>
              <a:rPr lang="es-ES" sz="2800" dirty="0" smtClean="0"/>
              <a:t> la fase de </a:t>
            </a:r>
            <a:r>
              <a:rPr lang="es-ES" sz="2800" dirty="0" err="1" smtClean="0"/>
              <a:t>transició</a:t>
            </a:r>
            <a:r>
              <a:rPr lang="es-ES" sz="2800" dirty="0" smtClean="0"/>
              <a:t> </a:t>
            </a:r>
            <a:r>
              <a:rPr lang="es-ES" sz="2800" dirty="0" err="1" smtClean="0"/>
              <a:t>cap</a:t>
            </a:r>
            <a:r>
              <a:rPr lang="es-ES" sz="2800" dirty="0" smtClean="0"/>
              <a:t> a </a:t>
            </a:r>
            <a:r>
              <a:rPr lang="es-ES" sz="2800" dirty="0" err="1" smtClean="0"/>
              <a:t>aquesta</a:t>
            </a:r>
            <a:r>
              <a:rPr lang="es-ES" sz="2800" dirty="0" smtClean="0"/>
              <a:t> </a:t>
            </a:r>
            <a:r>
              <a:rPr lang="es-ES" sz="2800" dirty="0" err="1" smtClean="0"/>
              <a:t>substitució</a:t>
            </a:r>
            <a:r>
              <a:rPr lang="es-ES" sz="2800" dirty="0" smtClean="0"/>
              <a:t> (o </a:t>
            </a:r>
            <a:r>
              <a:rPr lang="es-ES" sz="2800" dirty="0" err="1" smtClean="0"/>
              <a:t>cap</a:t>
            </a:r>
            <a:r>
              <a:rPr lang="es-ES" sz="2800" dirty="0" smtClean="0"/>
              <a:t> a la </a:t>
            </a:r>
            <a:r>
              <a:rPr lang="es-ES" sz="2800" dirty="0" err="1" smtClean="0"/>
              <a:t>normalització</a:t>
            </a:r>
            <a:r>
              <a:rPr lang="es-ES" sz="2800" dirty="0" smtClean="0"/>
              <a:t>, si </a:t>
            </a:r>
            <a:r>
              <a:rPr lang="es-ES" sz="2800" dirty="0" err="1" smtClean="0"/>
              <a:t>s’hi</a:t>
            </a:r>
            <a:r>
              <a:rPr lang="es-ES" sz="2800" dirty="0" smtClean="0"/>
              <a:t> posa </a:t>
            </a:r>
            <a:r>
              <a:rPr lang="es-ES" sz="2800" dirty="0" err="1" smtClean="0"/>
              <a:t>remei</a:t>
            </a:r>
            <a:r>
              <a:rPr lang="es-ES" sz="2800" dirty="0" smtClean="0"/>
              <a:t>). </a:t>
            </a:r>
            <a:r>
              <a:rPr lang="es-ES" sz="2800" dirty="0" err="1" smtClean="0"/>
              <a:t>Els</a:t>
            </a:r>
            <a:r>
              <a:rPr lang="es-ES" sz="2800" dirty="0" smtClean="0"/>
              <a:t> </a:t>
            </a:r>
            <a:r>
              <a:rPr lang="es-ES" sz="2800" dirty="0" err="1" smtClean="0"/>
              <a:t>individus</a:t>
            </a:r>
            <a:r>
              <a:rPr lang="es-ES" sz="2800" dirty="0" smtClean="0"/>
              <a:t> poden ser bilingües, les </a:t>
            </a:r>
            <a:r>
              <a:rPr lang="es-ES" sz="2800" dirty="0" err="1" smtClean="0"/>
              <a:t>societats</a:t>
            </a:r>
            <a:r>
              <a:rPr lang="es-ES" sz="2800" dirty="0" smtClean="0"/>
              <a:t>, no. </a:t>
            </a:r>
            <a:r>
              <a:rPr lang="es-ES" sz="2800" dirty="0" err="1" smtClean="0"/>
              <a:t>Aquests</a:t>
            </a:r>
            <a:r>
              <a:rPr lang="es-ES" sz="2800" dirty="0" smtClean="0"/>
              <a:t> </a:t>
            </a:r>
            <a:r>
              <a:rPr lang="es-ES" sz="2800" dirty="0" err="1" smtClean="0"/>
              <a:t>processos</a:t>
            </a:r>
            <a:r>
              <a:rPr lang="es-ES" sz="2800" dirty="0" smtClean="0"/>
              <a:t>, </a:t>
            </a:r>
            <a:r>
              <a:rPr lang="es-ES" sz="2800" dirty="0" err="1" smtClean="0"/>
              <a:t>lògicament</a:t>
            </a:r>
            <a:r>
              <a:rPr lang="es-ES" sz="2800" dirty="0" smtClean="0"/>
              <a:t>, poden durar </a:t>
            </a:r>
            <a:r>
              <a:rPr lang="es-ES" sz="2800" dirty="0" err="1" smtClean="0"/>
              <a:t>diverses</a:t>
            </a:r>
            <a:r>
              <a:rPr lang="es-ES" sz="2800" dirty="0" smtClean="0"/>
              <a:t> </a:t>
            </a:r>
            <a:r>
              <a:rPr lang="es-ES" sz="2800" dirty="0" err="1" smtClean="0"/>
              <a:t>generacions</a:t>
            </a:r>
            <a:r>
              <a:rPr lang="es-ES" sz="2800" dirty="0" smtClean="0"/>
              <a:t>.</a:t>
            </a:r>
          </a:p>
          <a:p>
            <a:pPr algn="just"/>
            <a:endParaRPr lang="es-ES_tradnl" sz="2800" dirty="0" smtClean="0"/>
          </a:p>
          <a:p>
            <a:pPr algn="just"/>
            <a:endParaRPr lang="es-ES" sz="2800" dirty="0" smtClean="0"/>
          </a:p>
          <a:p>
            <a:pPr algn="just"/>
            <a:endParaRPr lang="es-ES" sz="2800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929284" y="24594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8641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5248" y="624682"/>
            <a:ext cx="7749289" cy="709544"/>
          </a:xfrm>
        </p:spPr>
        <p:txBody>
          <a:bodyPr>
            <a:normAutofit/>
          </a:bodyPr>
          <a:lstStyle/>
          <a:p>
            <a:r>
              <a:rPr lang="es-ES" sz="3200" dirty="0"/>
              <a:t>L</a:t>
            </a:r>
            <a:r>
              <a:rPr lang="es-ES" sz="3200" dirty="0" smtClean="0"/>
              <a:t>a </a:t>
            </a:r>
            <a:r>
              <a:rPr lang="es-ES" sz="3200" dirty="0" err="1" smtClean="0"/>
              <a:t>normalització</a:t>
            </a:r>
            <a:r>
              <a:rPr lang="es-ES" sz="3200" dirty="0" smtClean="0"/>
              <a:t> lingüística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6410" y="1334226"/>
            <a:ext cx="7363432" cy="4870727"/>
          </a:xfrm>
        </p:spPr>
        <p:txBody>
          <a:bodyPr>
            <a:noAutofit/>
          </a:bodyPr>
          <a:lstStyle/>
          <a:p>
            <a:pPr algn="just"/>
            <a:r>
              <a:rPr lang="es-ES" sz="1800" dirty="0" smtClean="0"/>
              <a:t>Per tal </a:t>
            </a:r>
            <a:r>
              <a:rPr lang="es-ES" sz="1800" dirty="0" err="1" smtClean="0"/>
              <a:t>d’evitar</a:t>
            </a:r>
            <a:r>
              <a:rPr lang="es-ES" sz="1800" dirty="0" smtClean="0"/>
              <a:t> la </a:t>
            </a:r>
            <a:r>
              <a:rPr lang="es-ES" sz="1800" dirty="0" err="1" smtClean="0"/>
              <a:t>substitució</a:t>
            </a:r>
            <a:r>
              <a:rPr lang="es-ES" sz="1800" dirty="0" smtClean="0"/>
              <a:t> </a:t>
            </a:r>
            <a:r>
              <a:rPr lang="es-ES" sz="1800" dirty="0" err="1" smtClean="0"/>
              <a:t>d’una</a:t>
            </a:r>
            <a:r>
              <a:rPr lang="es-ES" sz="1800" dirty="0" smtClean="0"/>
              <a:t> </a:t>
            </a:r>
            <a:r>
              <a:rPr lang="es-ES" sz="1800" dirty="0" err="1" smtClean="0"/>
              <a:t>llengua</a:t>
            </a:r>
            <a:r>
              <a:rPr lang="es-ES" sz="1800" dirty="0" smtClean="0"/>
              <a:t> per una </a:t>
            </a:r>
            <a:r>
              <a:rPr lang="es-ES" sz="1800" dirty="0" err="1" smtClean="0"/>
              <a:t>altra</a:t>
            </a:r>
            <a:r>
              <a:rPr lang="es-ES" sz="1800" dirty="0" smtClean="0"/>
              <a:t> i </a:t>
            </a:r>
            <a:r>
              <a:rPr lang="es-ES" sz="1800" dirty="0" smtClean="0"/>
              <a:t>restaurar </a:t>
            </a:r>
            <a:r>
              <a:rPr lang="es-ES" sz="1800" dirty="0" err="1" smtClean="0"/>
              <a:t>l’equilibri</a:t>
            </a:r>
            <a:r>
              <a:rPr lang="es-ES" sz="1800" dirty="0" smtClean="0"/>
              <a:t> </a:t>
            </a:r>
            <a:r>
              <a:rPr lang="es-ES" sz="1800" dirty="0" err="1" smtClean="0"/>
              <a:t>lingüístic</a:t>
            </a:r>
            <a:r>
              <a:rPr lang="es-ES" sz="1800" dirty="0" smtClean="0"/>
              <a:t> en un </a:t>
            </a:r>
            <a:r>
              <a:rPr lang="es-ES" sz="1800" dirty="0" err="1" smtClean="0"/>
              <a:t>determinat</a:t>
            </a:r>
            <a:r>
              <a:rPr lang="es-ES" sz="1800" dirty="0" smtClean="0"/>
              <a:t> </a:t>
            </a:r>
            <a:r>
              <a:rPr lang="es-ES" sz="1800" dirty="0" err="1" smtClean="0"/>
              <a:t>territori</a:t>
            </a:r>
            <a:r>
              <a:rPr lang="es-ES" sz="1800" dirty="0" smtClean="0"/>
              <a:t> se sol </a:t>
            </a:r>
            <a:r>
              <a:rPr lang="es-ES" sz="1800" dirty="0" err="1" smtClean="0"/>
              <a:t>recórrer</a:t>
            </a:r>
            <a:r>
              <a:rPr lang="es-ES" sz="1800" dirty="0" smtClean="0"/>
              <a:t> al que </a:t>
            </a:r>
            <a:r>
              <a:rPr lang="es-ES" sz="1800" dirty="0" err="1" smtClean="0"/>
              <a:t>anomenem</a:t>
            </a:r>
            <a:r>
              <a:rPr lang="es-ES" sz="1800" dirty="0" smtClean="0"/>
              <a:t> </a:t>
            </a:r>
            <a:r>
              <a:rPr lang="es-ES" sz="1800" b="1" dirty="0" err="1" smtClean="0"/>
              <a:t>normalització</a:t>
            </a:r>
            <a:r>
              <a:rPr lang="es-ES" sz="1800" b="1" dirty="0" smtClean="0"/>
              <a:t> lingüística. </a:t>
            </a:r>
            <a:r>
              <a:rPr lang="es-ES" sz="1800" dirty="0" smtClean="0"/>
              <a:t>Es </a:t>
            </a:r>
            <a:r>
              <a:rPr lang="es-ES" sz="1800" dirty="0" err="1" smtClean="0"/>
              <a:t>tracta</a:t>
            </a:r>
            <a:r>
              <a:rPr lang="es-ES" sz="1800" dirty="0" smtClean="0"/>
              <a:t> </a:t>
            </a:r>
            <a:r>
              <a:rPr lang="es-ES" sz="1800" dirty="0" err="1" smtClean="0"/>
              <a:t>d’un</a:t>
            </a:r>
            <a:r>
              <a:rPr lang="es-ES" sz="1800" dirty="0" smtClean="0"/>
              <a:t> </a:t>
            </a:r>
            <a:r>
              <a:rPr lang="es-ES" sz="1800" dirty="0" err="1" smtClean="0"/>
              <a:t>procés</a:t>
            </a:r>
            <a:r>
              <a:rPr lang="es-ES" sz="1800" dirty="0" smtClean="0"/>
              <a:t> que té </a:t>
            </a:r>
            <a:r>
              <a:rPr lang="es-ES" sz="1800" dirty="0" err="1" smtClean="0"/>
              <a:t>com</a:t>
            </a:r>
            <a:r>
              <a:rPr lang="es-ES" sz="1800" dirty="0" smtClean="0"/>
              <a:t> a </a:t>
            </a:r>
            <a:r>
              <a:rPr lang="es-ES" sz="1800" dirty="0" err="1" smtClean="0"/>
              <a:t>objectiu</a:t>
            </a:r>
            <a:r>
              <a:rPr lang="es-ES" sz="1800" dirty="0" smtClean="0"/>
              <a:t> </a:t>
            </a:r>
            <a:r>
              <a:rPr lang="es-ES" sz="1800" dirty="0" err="1" smtClean="0"/>
              <a:t>estendre</a:t>
            </a:r>
            <a:r>
              <a:rPr lang="es-ES" sz="1800" dirty="0" smtClean="0"/>
              <a:t> el </a:t>
            </a:r>
            <a:r>
              <a:rPr lang="es-ES" sz="1800" dirty="0" err="1" smtClean="0"/>
              <a:t>coneixement</a:t>
            </a:r>
            <a:r>
              <a:rPr lang="es-ES" sz="1800" dirty="0" smtClean="0"/>
              <a:t> </a:t>
            </a:r>
            <a:r>
              <a:rPr lang="es-ES" sz="1800" dirty="0" smtClean="0"/>
              <a:t>i </a:t>
            </a:r>
            <a:r>
              <a:rPr lang="es-ES" sz="1800" dirty="0" err="1" smtClean="0"/>
              <a:t>l’ús</a:t>
            </a:r>
            <a:r>
              <a:rPr lang="es-ES" sz="1800" dirty="0" smtClean="0"/>
              <a:t> social de la </a:t>
            </a:r>
            <a:r>
              <a:rPr lang="es-ES" sz="1800" dirty="0" err="1" smtClean="0"/>
              <a:t>llengua</a:t>
            </a:r>
            <a:r>
              <a:rPr lang="es-ES" sz="1800" dirty="0" smtClean="0"/>
              <a:t> </a:t>
            </a:r>
            <a:r>
              <a:rPr lang="es-ES" sz="1800" dirty="0" err="1" smtClean="0"/>
              <a:t>minoritzada</a:t>
            </a:r>
            <a:r>
              <a:rPr lang="es-ES" sz="1800" dirty="0" smtClean="0"/>
              <a:t> en </a:t>
            </a:r>
            <a:r>
              <a:rPr lang="es-ES" sz="1800" dirty="0" err="1" smtClean="0"/>
              <a:t>aquest</a:t>
            </a:r>
            <a:r>
              <a:rPr lang="es-ES" sz="1800" dirty="0" smtClean="0"/>
              <a:t> </a:t>
            </a:r>
            <a:r>
              <a:rPr lang="es-ES" sz="1800" dirty="0" err="1" smtClean="0"/>
              <a:t>territori</a:t>
            </a:r>
            <a:r>
              <a:rPr lang="es-ES" sz="1800" dirty="0" smtClean="0"/>
              <a:t> i evitar-</a:t>
            </a:r>
            <a:r>
              <a:rPr lang="es-ES" sz="1800" dirty="0" err="1" smtClean="0"/>
              <a:t>ne</a:t>
            </a:r>
            <a:r>
              <a:rPr lang="es-ES" sz="1800" dirty="0" smtClean="0"/>
              <a:t> la </a:t>
            </a:r>
            <a:r>
              <a:rPr lang="es-ES" sz="1800" dirty="0" err="1" smtClean="0"/>
              <a:t>substitució</a:t>
            </a:r>
            <a:r>
              <a:rPr lang="es-ES" sz="1800" dirty="0" smtClean="0"/>
              <a:t>.</a:t>
            </a:r>
          </a:p>
          <a:p>
            <a:pPr algn="just"/>
            <a:r>
              <a:rPr lang="es-ES" sz="1800" dirty="0" err="1" smtClean="0"/>
              <a:t>Aquest</a:t>
            </a:r>
            <a:r>
              <a:rPr lang="es-ES" sz="1800" dirty="0" smtClean="0"/>
              <a:t> </a:t>
            </a:r>
            <a:r>
              <a:rPr lang="es-ES" sz="1800" dirty="0" err="1" smtClean="0"/>
              <a:t>procés</a:t>
            </a:r>
            <a:r>
              <a:rPr lang="es-ES" sz="1800" dirty="0" smtClean="0"/>
              <a:t> </a:t>
            </a:r>
            <a:r>
              <a:rPr lang="es-ES" sz="1800" dirty="0" err="1" smtClean="0"/>
              <a:t>inclou</a:t>
            </a:r>
            <a:r>
              <a:rPr lang="es-ES" sz="1800" dirty="0" smtClean="0"/>
              <a:t> tres </a:t>
            </a:r>
            <a:r>
              <a:rPr lang="es-ES" sz="1800" dirty="0" err="1" smtClean="0"/>
              <a:t>processos</a:t>
            </a:r>
            <a:r>
              <a:rPr lang="es-ES" sz="1800" dirty="0" smtClean="0"/>
              <a:t> </a:t>
            </a:r>
            <a:r>
              <a:rPr lang="es-ES" sz="1800" dirty="0" err="1" smtClean="0"/>
              <a:t>simultanis</a:t>
            </a:r>
            <a:r>
              <a:rPr lang="es-ES" sz="1800" dirty="0" smtClean="0"/>
              <a:t>:</a:t>
            </a:r>
          </a:p>
          <a:p>
            <a:pPr lvl="1" algn="just"/>
            <a:r>
              <a:rPr lang="es-ES" sz="1800" dirty="0" smtClean="0"/>
              <a:t>La </a:t>
            </a:r>
            <a:r>
              <a:rPr lang="es-ES" sz="1800" b="1" dirty="0" err="1" smtClean="0"/>
              <a:t>normativització</a:t>
            </a:r>
            <a:r>
              <a:rPr lang="es-ES" sz="1800" dirty="0" smtClean="0"/>
              <a:t>. </a:t>
            </a:r>
            <a:r>
              <a:rPr lang="es-ES" sz="1800" dirty="0" err="1" smtClean="0"/>
              <a:t>L’establiment</a:t>
            </a:r>
            <a:r>
              <a:rPr lang="es-ES" sz="1800" dirty="0"/>
              <a:t> </a:t>
            </a:r>
            <a:r>
              <a:rPr lang="es-ES" sz="1800" dirty="0" smtClean="0"/>
              <a:t>i </a:t>
            </a:r>
            <a:r>
              <a:rPr lang="es-ES" sz="1800" dirty="0" err="1" smtClean="0"/>
              <a:t>difusió</a:t>
            </a:r>
            <a:r>
              <a:rPr lang="es-ES" sz="1800" dirty="0" smtClean="0"/>
              <a:t> </a:t>
            </a:r>
            <a:r>
              <a:rPr lang="es-ES" sz="1800" dirty="0" err="1" smtClean="0"/>
              <a:t>d’una</a:t>
            </a:r>
            <a:r>
              <a:rPr lang="es-ES" sz="1800" dirty="0" smtClean="0"/>
              <a:t> normativa de la </a:t>
            </a:r>
            <a:r>
              <a:rPr lang="es-ES" sz="1800" dirty="0" err="1" smtClean="0"/>
              <a:t>llengua</a:t>
            </a:r>
            <a:r>
              <a:rPr lang="es-ES" sz="1800" dirty="0" smtClean="0"/>
              <a:t>.</a:t>
            </a:r>
          </a:p>
          <a:p>
            <a:pPr lvl="1" algn="just"/>
            <a:r>
              <a:rPr lang="es-ES" sz="1800" dirty="0" smtClean="0"/>
              <a:t>La </a:t>
            </a:r>
            <a:r>
              <a:rPr lang="es-ES" sz="1800" b="1" dirty="0" err="1" smtClean="0"/>
              <a:t>normalització</a:t>
            </a:r>
            <a:r>
              <a:rPr lang="es-ES" sz="1800" b="1" dirty="0" smtClean="0"/>
              <a:t> </a:t>
            </a:r>
            <a:r>
              <a:rPr lang="es-ES" sz="1800" dirty="0" err="1" smtClean="0"/>
              <a:t>pròpiament</a:t>
            </a:r>
            <a:r>
              <a:rPr lang="es-ES" sz="1800" dirty="0" smtClean="0"/>
              <a:t> dita, </a:t>
            </a:r>
            <a:r>
              <a:rPr lang="es-ES" sz="1800" dirty="0" err="1" smtClean="0"/>
              <a:t>és</a:t>
            </a:r>
            <a:r>
              <a:rPr lang="es-ES" sz="1800" dirty="0" smtClean="0"/>
              <a:t> a </a:t>
            </a:r>
            <a:r>
              <a:rPr lang="es-ES" sz="1800" dirty="0" err="1" smtClean="0"/>
              <a:t>dir</a:t>
            </a:r>
            <a:r>
              <a:rPr lang="es-ES" sz="1800" dirty="0" smtClean="0"/>
              <a:t>, la presa de </a:t>
            </a:r>
            <a:r>
              <a:rPr lang="es-ES" sz="1800" dirty="0" err="1" smtClean="0"/>
              <a:t>consciència</a:t>
            </a:r>
            <a:r>
              <a:rPr lang="es-ES" sz="1800" dirty="0" smtClean="0"/>
              <a:t> per </a:t>
            </a:r>
            <a:r>
              <a:rPr lang="es-ES" sz="1800" dirty="0" err="1" smtClean="0"/>
              <a:t>part</a:t>
            </a:r>
            <a:r>
              <a:rPr lang="es-ES" sz="1800" dirty="0" smtClean="0"/>
              <a:t> de la </a:t>
            </a:r>
            <a:r>
              <a:rPr lang="es-ES" sz="1800" dirty="0" err="1" smtClean="0"/>
              <a:t>comunitat</a:t>
            </a:r>
            <a:r>
              <a:rPr lang="es-ES" sz="1800" dirty="0" smtClean="0"/>
              <a:t> i el </a:t>
            </a:r>
            <a:r>
              <a:rPr lang="es-ES" sz="1800" dirty="0" err="1" smtClean="0"/>
              <a:t>foment</a:t>
            </a:r>
            <a:r>
              <a:rPr lang="es-ES" sz="1800" dirty="0" smtClean="0"/>
              <a:t> </a:t>
            </a:r>
            <a:r>
              <a:rPr lang="es-ES" sz="1800" dirty="0" err="1" smtClean="0"/>
              <a:t>d’actituds</a:t>
            </a:r>
            <a:r>
              <a:rPr lang="es-ES" sz="1800" dirty="0" smtClean="0"/>
              <a:t> que </a:t>
            </a:r>
            <a:r>
              <a:rPr lang="es-ES" sz="1800" dirty="0" err="1" smtClean="0"/>
              <a:t>afavoreixin</a:t>
            </a:r>
            <a:r>
              <a:rPr lang="es-ES" sz="1800" dirty="0" smtClean="0"/>
              <a:t> el </a:t>
            </a:r>
            <a:r>
              <a:rPr lang="es-ES" sz="1800" dirty="0" err="1" smtClean="0"/>
              <a:t>coneixement</a:t>
            </a:r>
            <a:r>
              <a:rPr lang="es-ES" sz="1800" dirty="0" smtClean="0"/>
              <a:t> i </a:t>
            </a:r>
            <a:r>
              <a:rPr lang="es-ES" sz="1800" dirty="0" err="1" smtClean="0"/>
              <a:t>l’ús</a:t>
            </a:r>
            <a:r>
              <a:rPr lang="es-ES" sz="1800" dirty="0" smtClean="0"/>
              <a:t> de la </a:t>
            </a:r>
            <a:r>
              <a:rPr lang="es-ES" sz="1800" dirty="0" err="1" smtClean="0"/>
              <a:t>llengua</a:t>
            </a:r>
            <a:r>
              <a:rPr lang="es-ES" sz="1800" dirty="0" smtClean="0"/>
              <a:t>.</a:t>
            </a:r>
          </a:p>
          <a:p>
            <a:pPr lvl="1" algn="just"/>
            <a:r>
              <a:rPr lang="es-ES" sz="1800" dirty="0" err="1" smtClean="0"/>
              <a:t>L’</a:t>
            </a:r>
            <a:r>
              <a:rPr lang="es-ES" sz="1800" b="1" dirty="0" err="1" smtClean="0"/>
              <a:t>extensió</a:t>
            </a:r>
            <a:r>
              <a:rPr lang="es-ES" sz="1800" b="1" dirty="0" smtClean="0"/>
              <a:t> de </a:t>
            </a:r>
            <a:r>
              <a:rPr lang="es-ES" sz="1800" b="1" dirty="0" err="1" smtClean="0"/>
              <a:t>l’ús</a:t>
            </a:r>
            <a:r>
              <a:rPr lang="es-ES" sz="1800" b="1" dirty="0" smtClean="0"/>
              <a:t> social de la </a:t>
            </a:r>
            <a:r>
              <a:rPr lang="es-ES" sz="1800" b="1" dirty="0" err="1" smtClean="0"/>
              <a:t>llengua</a:t>
            </a:r>
            <a:r>
              <a:rPr lang="es-ES" sz="1800" dirty="0" smtClean="0"/>
              <a:t>. Fomentar que la </a:t>
            </a:r>
            <a:r>
              <a:rPr lang="es-ES" sz="1800" dirty="0" err="1" smtClean="0"/>
              <a:t>llengua</a:t>
            </a:r>
            <a:r>
              <a:rPr lang="es-ES" sz="1800" dirty="0" smtClean="0"/>
              <a:t> </a:t>
            </a:r>
            <a:r>
              <a:rPr lang="es-ES" sz="1800" dirty="0" err="1" smtClean="0"/>
              <a:t>sigui</a:t>
            </a:r>
            <a:r>
              <a:rPr lang="es-ES" sz="1800" dirty="0" smtClean="0"/>
              <a:t> </a:t>
            </a:r>
            <a:r>
              <a:rPr lang="es-ES" sz="1800" dirty="0" err="1" smtClean="0"/>
              <a:t>present</a:t>
            </a:r>
            <a:r>
              <a:rPr lang="es-ES" sz="1800" dirty="0" smtClean="0"/>
              <a:t> en </a:t>
            </a:r>
            <a:r>
              <a:rPr lang="es-ES" sz="1800" dirty="0" err="1" smtClean="0"/>
              <a:t>tots</a:t>
            </a:r>
            <a:r>
              <a:rPr lang="es-ES" sz="1800" dirty="0" smtClean="0"/>
              <a:t> </a:t>
            </a:r>
            <a:r>
              <a:rPr lang="es-ES" sz="1800" dirty="0" err="1" smtClean="0"/>
              <a:t>els</a:t>
            </a:r>
            <a:r>
              <a:rPr lang="es-ES" sz="1800" dirty="0" smtClean="0"/>
              <a:t> </a:t>
            </a:r>
            <a:r>
              <a:rPr lang="es-ES" sz="1800" dirty="0" err="1" smtClean="0"/>
              <a:t>àmbits</a:t>
            </a:r>
            <a:r>
              <a:rPr lang="es-ES" sz="1800" dirty="0" smtClean="0"/>
              <a:t> de la vida del </a:t>
            </a:r>
            <a:r>
              <a:rPr lang="es-ES" sz="1800" dirty="0" err="1" smtClean="0"/>
              <a:t>parlant</a:t>
            </a:r>
            <a:r>
              <a:rPr lang="es-ES" sz="1800" dirty="0"/>
              <a:t>.</a:t>
            </a:r>
            <a:r>
              <a:rPr lang="es-ES" sz="1800" dirty="0" smtClean="0"/>
              <a:t> En </a:t>
            </a:r>
            <a:r>
              <a:rPr lang="es-ES" sz="1800" dirty="0" err="1" smtClean="0"/>
              <a:t>aquest</a:t>
            </a:r>
            <a:r>
              <a:rPr lang="es-ES" sz="1800" dirty="0" smtClean="0"/>
              <a:t> </a:t>
            </a:r>
            <a:r>
              <a:rPr lang="es-ES" sz="1800" dirty="0" err="1" smtClean="0"/>
              <a:t>punt</a:t>
            </a:r>
            <a:r>
              <a:rPr lang="es-ES" sz="1800" dirty="0"/>
              <a:t> </a:t>
            </a:r>
            <a:r>
              <a:rPr lang="es-ES" sz="1800" dirty="0" err="1" smtClean="0"/>
              <a:t>és</a:t>
            </a:r>
            <a:r>
              <a:rPr lang="es-ES" sz="1800" dirty="0" smtClean="0"/>
              <a:t> </a:t>
            </a:r>
            <a:r>
              <a:rPr lang="es-ES" sz="1800" dirty="0" err="1" smtClean="0"/>
              <a:t>on</a:t>
            </a:r>
            <a:r>
              <a:rPr lang="es-ES" sz="1800" dirty="0" smtClean="0"/>
              <a:t> encara el </a:t>
            </a:r>
            <a:r>
              <a:rPr lang="es-ES" sz="1800" dirty="0" err="1" smtClean="0"/>
              <a:t>procés</a:t>
            </a:r>
            <a:r>
              <a:rPr lang="es-ES" sz="1800" dirty="0" smtClean="0"/>
              <a:t> de </a:t>
            </a:r>
            <a:r>
              <a:rPr lang="es-ES" sz="1800" dirty="0" err="1" smtClean="0"/>
              <a:t>normalització</a:t>
            </a:r>
            <a:r>
              <a:rPr lang="es-ES" sz="1800" dirty="0" smtClean="0"/>
              <a:t> del </a:t>
            </a:r>
            <a:r>
              <a:rPr lang="es-ES" sz="1800" dirty="0" err="1" smtClean="0"/>
              <a:t>català</a:t>
            </a:r>
            <a:r>
              <a:rPr lang="es-ES" sz="1800" dirty="0" smtClean="0"/>
              <a:t> no </a:t>
            </a:r>
            <a:r>
              <a:rPr lang="es-ES" sz="1800" dirty="0" err="1" smtClean="0"/>
              <a:t>s’ha</a:t>
            </a:r>
            <a:r>
              <a:rPr lang="es-ES" sz="1800" dirty="0" smtClean="0"/>
              <a:t> </a:t>
            </a:r>
            <a:r>
              <a:rPr lang="es-ES" sz="1800" dirty="0" err="1" smtClean="0"/>
              <a:t>acabat</a:t>
            </a:r>
            <a:r>
              <a:rPr lang="es-ES" sz="1800" dirty="0" smtClean="0"/>
              <a:t> </a:t>
            </a:r>
            <a:r>
              <a:rPr lang="es-ES" sz="1800" dirty="0" err="1" smtClean="0"/>
              <a:t>d’assolir</a:t>
            </a:r>
            <a:r>
              <a:rPr lang="es-ES" sz="1800" dirty="0" smtClean="0"/>
              <a:t>. </a:t>
            </a:r>
            <a:r>
              <a:rPr lang="es-ES" sz="1800" dirty="0" err="1" smtClean="0"/>
              <a:t>Molta</a:t>
            </a:r>
            <a:r>
              <a:rPr lang="es-ES" sz="1800" dirty="0" smtClean="0"/>
              <a:t> </a:t>
            </a:r>
            <a:r>
              <a:rPr lang="es-ES" sz="1800" dirty="0" err="1" smtClean="0"/>
              <a:t>gent</a:t>
            </a:r>
            <a:r>
              <a:rPr lang="es-ES" sz="1800" dirty="0" smtClean="0"/>
              <a:t> </a:t>
            </a:r>
            <a:r>
              <a:rPr lang="es-ES" sz="1800" dirty="0" err="1" smtClean="0"/>
              <a:t>assegura</a:t>
            </a:r>
            <a:r>
              <a:rPr lang="es-ES" sz="1800" dirty="0" smtClean="0"/>
              <a:t> en les </a:t>
            </a:r>
            <a:r>
              <a:rPr lang="es-ES" sz="1800" dirty="0" err="1" smtClean="0"/>
              <a:t>enquestes</a:t>
            </a:r>
            <a:r>
              <a:rPr lang="es-ES" sz="1800" dirty="0" smtClean="0"/>
              <a:t> que </a:t>
            </a:r>
            <a:r>
              <a:rPr lang="es-ES" sz="1800" dirty="0" err="1" smtClean="0"/>
              <a:t>coneix</a:t>
            </a:r>
            <a:r>
              <a:rPr lang="es-ES" sz="1800" dirty="0" smtClean="0"/>
              <a:t> la </a:t>
            </a:r>
            <a:r>
              <a:rPr lang="es-ES" sz="1800" dirty="0" err="1" smtClean="0"/>
              <a:t>llengua</a:t>
            </a:r>
            <a:r>
              <a:rPr lang="es-ES" sz="1800" dirty="0" smtClean="0"/>
              <a:t>, </a:t>
            </a:r>
            <a:r>
              <a:rPr lang="es-ES" sz="1800" dirty="0" err="1" smtClean="0"/>
              <a:t>però</a:t>
            </a:r>
            <a:r>
              <a:rPr lang="es-ES" sz="1800" dirty="0" smtClean="0"/>
              <a:t> també </a:t>
            </a:r>
            <a:r>
              <a:rPr lang="es-ES" sz="1800" dirty="0" err="1" smtClean="0"/>
              <a:t>molta</a:t>
            </a:r>
            <a:r>
              <a:rPr lang="es-ES" sz="1800" dirty="0" smtClean="0"/>
              <a:t> </a:t>
            </a:r>
            <a:r>
              <a:rPr lang="es-ES" sz="1800" dirty="0" err="1" smtClean="0"/>
              <a:t>gent</a:t>
            </a:r>
            <a:r>
              <a:rPr lang="es-ES" sz="1800" dirty="0" smtClean="0"/>
              <a:t> declara que no la fa servir </a:t>
            </a:r>
            <a:r>
              <a:rPr lang="es-ES" sz="1800" dirty="0" err="1" smtClean="0"/>
              <a:t>habitualment</a:t>
            </a:r>
            <a:r>
              <a:rPr lang="es-ES" sz="1800" dirty="0" smtClean="0"/>
              <a:t>.</a:t>
            </a:r>
          </a:p>
          <a:p>
            <a:pPr marL="0" indent="0" algn="just">
              <a:buNone/>
            </a:pPr>
            <a:endParaRPr lang="es-ES" sz="1800" dirty="0" smtClean="0"/>
          </a:p>
          <a:p>
            <a:pPr algn="just"/>
            <a:endParaRPr lang="es-ES" sz="1800" dirty="0" smtClean="0"/>
          </a:p>
          <a:p>
            <a:pPr algn="just"/>
            <a:endParaRPr lang="es-ES" sz="1800" dirty="0" smtClean="0"/>
          </a:p>
          <a:p>
            <a:pPr algn="just"/>
            <a:endParaRPr lang="es-ES" sz="1800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1929284" y="24594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8641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arcador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Marcador.thmx</Template>
  <TotalTime>215</TotalTime>
  <Words>636</Words>
  <Application>Microsoft Macintosh PowerPoint</Application>
  <PresentationFormat>Presentación en pantalla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Marcador</vt:lpstr>
      <vt:lpstr>Sociolingüística</vt:lpstr>
      <vt:lpstr>La sociolingüística </vt:lpstr>
      <vt:lpstr>El bilingüisme</vt:lpstr>
      <vt:lpstr>La diglòssia</vt:lpstr>
      <vt:lpstr>La minorització i la substitució</vt:lpstr>
      <vt:lpstr>La normalització lingüística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Història de la llengua</dc:title>
  <dc:creator>Administrador</dc:creator>
  <cp:lastModifiedBy>Administrador</cp:lastModifiedBy>
  <cp:revision>62</cp:revision>
  <dcterms:created xsi:type="dcterms:W3CDTF">2019-04-02T16:25:39Z</dcterms:created>
  <dcterms:modified xsi:type="dcterms:W3CDTF">2019-04-18T16:19:30Z</dcterms:modified>
</cp:coreProperties>
</file>