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9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18/4/19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Història</a:t>
            </a:r>
            <a:r>
              <a:rPr lang="es-ES" dirty="0" smtClean="0"/>
              <a:t> de la </a:t>
            </a:r>
            <a:r>
              <a:rPr lang="es-ES" dirty="0" err="1" smtClean="0"/>
              <a:t>llengua</a:t>
            </a:r>
            <a:r>
              <a:rPr lang="es-ES" dirty="0" smtClean="0"/>
              <a:t> catalana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Tema 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8184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84256" y="1237382"/>
            <a:ext cx="7427740" cy="4678194"/>
          </a:xfrm>
        </p:spPr>
        <p:txBody>
          <a:bodyPr>
            <a:normAutofit fontScale="92500" lnSpcReduction="10000"/>
          </a:bodyPr>
          <a:lstStyle/>
          <a:p>
            <a:pPr lvl="1" algn="just"/>
            <a:r>
              <a:rPr lang="es-ES" b="1" dirty="0" smtClean="0"/>
              <a:t>El </a:t>
            </a:r>
            <a:r>
              <a:rPr lang="es-ES" b="1" dirty="0" err="1" smtClean="0"/>
              <a:t>moviment</a:t>
            </a:r>
            <a:r>
              <a:rPr lang="es-ES" b="1" dirty="0" smtClean="0"/>
              <a:t> de la Nova </a:t>
            </a:r>
            <a:r>
              <a:rPr lang="es-ES" b="1" dirty="0" err="1" smtClean="0"/>
              <a:t>Cançó</a:t>
            </a:r>
            <a:r>
              <a:rPr lang="es-ES" b="1" dirty="0" smtClean="0"/>
              <a:t>. </a:t>
            </a:r>
            <a:r>
              <a:rPr lang="es-ES" dirty="0" err="1" smtClean="0"/>
              <a:t>Neix</a:t>
            </a:r>
            <a:r>
              <a:rPr lang="es-ES" dirty="0" smtClean="0"/>
              <a:t> a </a:t>
            </a:r>
            <a:r>
              <a:rPr lang="es-ES" dirty="0" err="1" smtClean="0"/>
              <a:t>finals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anys</a:t>
            </a:r>
            <a:r>
              <a:rPr lang="es-ES" dirty="0" smtClean="0"/>
              <a:t> 50 i es </a:t>
            </a:r>
            <a:r>
              <a:rPr lang="es-ES" dirty="0" err="1" smtClean="0"/>
              <a:t>proposa</a:t>
            </a:r>
            <a:r>
              <a:rPr lang="es-ES" dirty="0" smtClean="0"/>
              <a:t> </a:t>
            </a:r>
            <a:r>
              <a:rPr lang="es-ES" dirty="0" err="1" smtClean="0"/>
              <a:t>difondre</a:t>
            </a:r>
            <a:r>
              <a:rPr lang="es-ES" dirty="0" smtClean="0"/>
              <a:t> la </a:t>
            </a:r>
            <a:r>
              <a:rPr lang="es-ES" dirty="0" err="1" smtClean="0"/>
              <a:t>cançó</a:t>
            </a:r>
            <a:r>
              <a:rPr lang="es-ES" dirty="0" smtClean="0"/>
              <a:t> en </a:t>
            </a:r>
            <a:r>
              <a:rPr lang="es-ES" dirty="0" err="1" smtClean="0"/>
              <a:t>català</a:t>
            </a:r>
            <a:r>
              <a:rPr lang="es-ES" dirty="0" smtClean="0"/>
              <a:t>.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cantautors</a:t>
            </a:r>
            <a:r>
              <a:rPr lang="es-ES" dirty="0" smtClean="0"/>
              <a:t>.</a:t>
            </a:r>
          </a:p>
          <a:p>
            <a:pPr lvl="1" algn="just"/>
            <a:r>
              <a:rPr lang="es-ES" dirty="0" err="1" smtClean="0"/>
              <a:t>Timids</a:t>
            </a:r>
            <a:r>
              <a:rPr lang="es-ES" dirty="0" smtClean="0"/>
              <a:t> </a:t>
            </a:r>
            <a:r>
              <a:rPr lang="es-ES" dirty="0" err="1" smtClean="0"/>
              <a:t>intents</a:t>
            </a:r>
            <a:r>
              <a:rPr lang="es-ES" dirty="0" smtClean="0"/>
              <a:t> de </a:t>
            </a:r>
            <a:r>
              <a:rPr lang="es-ES" dirty="0" err="1" smtClean="0"/>
              <a:t>creació</a:t>
            </a:r>
            <a:r>
              <a:rPr lang="es-ES" dirty="0" smtClean="0"/>
              <a:t> </a:t>
            </a:r>
            <a:r>
              <a:rPr lang="es-ES" dirty="0" err="1" smtClean="0"/>
              <a:t>d’escoles</a:t>
            </a:r>
            <a:r>
              <a:rPr lang="es-ES" dirty="0" smtClean="0"/>
              <a:t> catalanes.</a:t>
            </a:r>
          </a:p>
          <a:p>
            <a:pPr lvl="1" algn="just"/>
            <a:r>
              <a:rPr lang="es-ES" dirty="0" err="1" smtClean="0"/>
              <a:t>Intents</a:t>
            </a:r>
            <a:r>
              <a:rPr lang="es-ES" dirty="0" smtClean="0"/>
              <a:t> de </a:t>
            </a:r>
            <a:r>
              <a:rPr lang="es-ES" dirty="0" err="1" smtClean="0"/>
              <a:t>fer</a:t>
            </a:r>
            <a:r>
              <a:rPr lang="es-ES" dirty="0" smtClean="0"/>
              <a:t> </a:t>
            </a:r>
            <a:r>
              <a:rPr lang="es-ES" dirty="0" err="1" smtClean="0"/>
              <a:t>present</a:t>
            </a:r>
            <a:r>
              <a:rPr lang="es-ES" dirty="0" smtClean="0"/>
              <a:t> el </a:t>
            </a:r>
            <a:r>
              <a:rPr lang="es-ES" dirty="0" err="1" smtClean="0"/>
              <a:t>català</a:t>
            </a:r>
            <a:r>
              <a:rPr lang="es-ES" dirty="0" smtClean="0"/>
              <a:t> en </a:t>
            </a:r>
            <a:r>
              <a:rPr lang="es-ES" dirty="0" err="1" smtClean="0"/>
              <a:t>tots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àmbits</a:t>
            </a:r>
            <a:r>
              <a:rPr lang="es-ES" dirty="0" smtClean="0"/>
              <a:t> de la </a:t>
            </a:r>
            <a:r>
              <a:rPr lang="es-ES" dirty="0" err="1" smtClean="0"/>
              <a:t>societat</a:t>
            </a:r>
            <a:r>
              <a:rPr lang="es-ES" dirty="0" smtClean="0"/>
              <a:t> (</a:t>
            </a:r>
            <a:r>
              <a:rPr lang="es-ES" dirty="0" err="1" smtClean="0"/>
              <a:t>teatre</a:t>
            </a:r>
            <a:r>
              <a:rPr lang="es-ES" dirty="0" smtClean="0"/>
              <a:t>, cinema, </a:t>
            </a:r>
            <a:r>
              <a:rPr lang="es-ES" dirty="0" err="1" smtClean="0"/>
              <a:t>espectacles</a:t>
            </a:r>
            <a:r>
              <a:rPr lang="es-ES" dirty="0" smtClean="0"/>
              <a:t>, </a:t>
            </a:r>
            <a:r>
              <a:rPr lang="es-ES" dirty="0" err="1" smtClean="0"/>
              <a:t>televisió</a:t>
            </a:r>
            <a:endParaRPr lang="es-ES" dirty="0" smtClean="0"/>
          </a:p>
          <a:p>
            <a:pPr algn="just"/>
            <a:r>
              <a:rPr lang="es-ES" dirty="0" err="1" smtClean="0"/>
              <a:t>Tot</a:t>
            </a:r>
            <a:r>
              <a:rPr lang="es-ES" dirty="0" smtClean="0"/>
              <a:t> </a:t>
            </a:r>
            <a:r>
              <a:rPr lang="es-ES" dirty="0" err="1" smtClean="0"/>
              <a:t>aquest</a:t>
            </a:r>
            <a:r>
              <a:rPr lang="es-ES" dirty="0" smtClean="0"/>
              <a:t> </a:t>
            </a:r>
            <a:r>
              <a:rPr lang="es-ES" dirty="0" err="1" smtClean="0"/>
              <a:t>procés</a:t>
            </a:r>
            <a:r>
              <a:rPr lang="es-ES" dirty="0" smtClean="0"/>
              <a:t> </a:t>
            </a:r>
            <a:r>
              <a:rPr lang="es-ES" dirty="0" err="1" smtClean="0"/>
              <a:t>s’accelera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el </a:t>
            </a:r>
            <a:r>
              <a:rPr lang="es-ES" b="1" dirty="0" smtClean="0"/>
              <a:t>final del </a:t>
            </a:r>
            <a:r>
              <a:rPr lang="es-ES" b="1" dirty="0" err="1" smtClean="0"/>
              <a:t>franquisme</a:t>
            </a:r>
            <a:r>
              <a:rPr lang="es-ES" b="1" dirty="0" smtClean="0"/>
              <a:t> (1975) </a:t>
            </a:r>
            <a:r>
              <a:rPr lang="es-ES" dirty="0" smtClean="0"/>
              <a:t>i la </a:t>
            </a:r>
            <a:r>
              <a:rPr lang="es-ES" dirty="0" err="1" smtClean="0"/>
              <a:t>recuperació</a:t>
            </a:r>
            <a:r>
              <a:rPr lang="es-ES" dirty="0" smtClean="0"/>
              <a:t> </a:t>
            </a:r>
            <a:r>
              <a:rPr lang="es-ES" dirty="0" err="1" smtClean="0"/>
              <a:t>democràtica</a:t>
            </a:r>
            <a:r>
              <a:rPr lang="es-ES" dirty="0" smtClean="0"/>
              <a:t> i arriba </a:t>
            </a:r>
            <a:r>
              <a:rPr lang="es-ES" dirty="0" err="1" smtClean="0"/>
              <a:t>fins</a:t>
            </a:r>
            <a:r>
              <a:rPr lang="es-ES" dirty="0" smtClean="0"/>
              <a:t>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nostres</a:t>
            </a:r>
            <a:r>
              <a:rPr lang="es-ES" dirty="0" smtClean="0"/>
              <a:t> </a:t>
            </a:r>
            <a:r>
              <a:rPr lang="es-ES" dirty="0" err="1" smtClean="0"/>
              <a:t>dies</a:t>
            </a:r>
            <a:r>
              <a:rPr lang="es-ES" dirty="0" smtClean="0"/>
              <a:t>: </a:t>
            </a:r>
            <a:r>
              <a:rPr lang="es-ES" dirty="0" err="1" smtClean="0"/>
              <a:t>Estatut</a:t>
            </a:r>
            <a:r>
              <a:rPr lang="es-ES" dirty="0" smtClean="0"/>
              <a:t>, </a:t>
            </a:r>
            <a:r>
              <a:rPr lang="es-ES" dirty="0" err="1" smtClean="0"/>
              <a:t>llei</a:t>
            </a:r>
            <a:r>
              <a:rPr lang="es-ES" dirty="0" smtClean="0"/>
              <a:t> de </a:t>
            </a:r>
            <a:r>
              <a:rPr lang="es-ES" dirty="0" err="1" smtClean="0"/>
              <a:t>normalització</a:t>
            </a:r>
            <a:r>
              <a:rPr lang="es-ES" dirty="0" smtClean="0"/>
              <a:t> lingüística, </a:t>
            </a:r>
            <a:r>
              <a:rPr lang="es-ES" dirty="0" err="1" smtClean="0"/>
              <a:t>escola</a:t>
            </a:r>
            <a:r>
              <a:rPr lang="es-ES" dirty="0" smtClean="0"/>
              <a:t> catalana, el </a:t>
            </a:r>
            <a:r>
              <a:rPr lang="es-ES" dirty="0" err="1" smtClean="0"/>
              <a:t>català</a:t>
            </a:r>
            <a:r>
              <a:rPr lang="es-ES" dirty="0" smtClean="0"/>
              <a:t> a </a:t>
            </a:r>
            <a:r>
              <a:rPr lang="es-ES" dirty="0" err="1" smtClean="0"/>
              <a:t>l’administració</a:t>
            </a:r>
            <a:r>
              <a:rPr lang="es-ES" dirty="0" smtClean="0"/>
              <a:t>, </a:t>
            </a:r>
            <a:r>
              <a:rPr lang="es-ES" dirty="0" err="1" smtClean="0"/>
              <a:t>mitjans</a:t>
            </a:r>
            <a:r>
              <a:rPr lang="es-ES" dirty="0" smtClean="0"/>
              <a:t> de </a:t>
            </a:r>
            <a:r>
              <a:rPr lang="es-ES" dirty="0" err="1" smtClean="0"/>
              <a:t>comunicació</a:t>
            </a:r>
            <a:r>
              <a:rPr lang="es-ES" dirty="0" smtClean="0"/>
              <a:t> </a:t>
            </a:r>
            <a:r>
              <a:rPr lang="es-ES" dirty="0" err="1" smtClean="0"/>
              <a:t>públics</a:t>
            </a:r>
            <a:r>
              <a:rPr lang="es-ES" dirty="0" smtClean="0"/>
              <a:t> en </a:t>
            </a:r>
            <a:r>
              <a:rPr lang="es-ES" dirty="0" err="1" smtClean="0"/>
              <a:t>català,etc</a:t>
            </a:r>
            <a:r>
              <a:rPr lang="es-ES" dirty="0" smtClean="0"/>
              <a:t>. </a:t>
            </a:r>
          </a:p>
          <a:p>
            <a:pPr algn="just"/>
            <a:r>
              <a:rPr lang="es-ES" dirty="0" err="1" smtClean="0"/>
              <a:t>Però</a:t>
            </a:r>
            <a:r>
              <a:rPr lang="es-ES" dirty="0" smtClean="0"/>
              <a:t> encara </a:t>
            </a:r>
            <a:r>
              <a:rPr lang="es-ES" dirty="0" err="1" smtClean="0"/>
              <a:t>som</a:t>
            </a:r>
            <a:r>
              <a:rPr lang="es-ES" dirty="0" smtClean="0"/>
              <a:t> </a:t>
            </a:r>
            <a:r>
              <a:rPr lang="es-ES" dirty="0" err="1" smtClean="0"/>
              <a:t>lluny</a:t>
            </a:r>
            <a:r>
              <a:rPr lang="es-ES" dirty="0" smtClean="0"/>
              <a:t> de la plena </a:t>
            </a:r>
            <a:r>
              <a:rPr lang="es-ES" dirty="0" err="1" smtClean="0"/>
              <a:t>normalitat</a:t>
            </a:r>
            <a:r>
              <a:rPr lang="es-ES" dirty="0" smtClean="0"/>
              <a:t> de la </a:t>
            </a:r>
            <a:r>
              <a:rPr lang="es-ES" dirty="0" err="1" smtClean="0"/>
              <a:t>llengua</a:t>
            </a:r>
            <a:r>
              <a:rPr lang="es-ES" dirty="0" smtClean="0"/>
              <a:t> (manca de </a:t>
            </a:r>
            <a:r>
              <a:rPr lang="es-ES" dirty="0" err="1" smtClean="0"/>
              <a:t>presència</a:t>
            </a:r>
            <a:r>
              <a:rPr lang="es-ES" dirty="0" smtClean="0"/>
              <a:t> al cinema, al </a:t>
            </a:r>
            <a:r>
              <a:rPr lang="es-ES" dirty="0" err="1" smtClean="0"/>
              <a:t>món</a:t>
            </a:r>
            <a:r>
              <a:rPr lang="es-ES" dirty="0" smtClean="0"/>
              <a:t> de </a:t>
            </a:r>
            <a:r>
              <a:rPr lang="es-ES" dirty="0" err="1" smtClean="0"/>
              <a:t>l’oci</a:t>
            </a:r>
            <a:r>
              <a:rPr lang="es-ES" dirty="0" smtClean="0"/>
              <a:t> juvenil, a les </a:t>
            </a:r>
            <a:r>
              <a:rPr lang="es-ES" dirty="0" err="1" smtClean="0"/>
              <a:t>administracions</a:t>
            </a:r>
            <a:r>
              <a:rPr lang="es-ES" dirty="0" smtClean="0"/>
              <a:t> </a:t>
            </a:r>
            <a:r>
              <a:rPr lang="es-ES" dirty="0" err="1" smtClean="0"/>
              <a:t>estatals</a:t>
            </a:r>
            <a:r>
              <a:rPr lang="es-ES" dirty="0" smtClean="0"/>
              <a:t>, poca </a:t>
            </a:r>
            <a:r>
              <a:rPr lang="es-ES" dirty="0" err="1" smtClean="0"/>
              <a:t>presència</a:t>
            </a:r>
            <a:r>
              <a:rPr lang="es-ES" dirty="0" smtClean="0"/>
              <a:t> al </a:t>
            </a:r>
            <a:r>
              <a:rPr lang="es-ES" dirty="0" err="1" smtClean="0"/>
              <a:t>carrer</a:t>
            </a:r>
            <a:r>
              <a:rPr lang="es-ES" dirty="0" smtClean="0"/>
              <a:t> en </a:t>
            </a:r>
            <a:r>
              <a:rPr lang="es-ES" dirty="0" err="1" smtClean="0"/>
              <a:t>segons</a:t>
            </a:r>
            <a:r>
              <a:rPr lang="es-ES" dirty="0" smtClean="0"/>
              <a:t> </a:t>
            </a:r>
            <a:r>
              <a:rPr lang="es-ES" dirty="0" err="1" smtClean="0"/>
              <a:t>quines</a:t>
            </a:r>
            <a:r>
              <a:rPr lang="es-ES" dirty="0" smtClean="0"/>
              <a:t> comarques del país</a:t>
            </a:r>
            <a:r>
              <a:rPr lang="mr-IN" dirty="0" smtClean="0"/>
              <a:t>…</a:t>
            </a:r>
            <a:r>
              <a:rPr lang="es-ES_tradnl" smtClean="0"/>
              <a:t>)</a:t>
            </a:r>
            <a:endParaRPr lang="es-ES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093260" y="819825"/>
            <a:ext cx="1449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s-ES" dirty="0"/>
              <a:t>(</a:t>
            </a:r>
            <a:r>
              <a:rPr lang="es-ES" dirty="0" err="1"/>
              <a:t>continuació</a:t>
            </a:r>
            <a:r>
              <a:rPr lang="es-E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96552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6841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El </a:t>
            </a:r>
            <a:r>
              <a:rPr lang="es-ES" dirty="0" err="1" smtClean="0"/>
              <a:t>català</a:t>
            </a:r>
            <a:r>
              <a:rPr lang="es-ES" dirty="0" smtClean="0"/>
              <a:t>, </a:t>
            </a:r>
            <a:r>
              <a:rPr lang="es-ES" dirty="0" err="1" smtClean="0"/>
              <a:t>llengua</a:t>
            </a:r>
            <a:r>
              <a:rPr lang="es-ES" dirty="0" smtClean="0"/>
              <a:t> </a:t>
            </a:r>
            <a:r>
              <a:rPr lang="es-ES" dirty="0" err="1" smtClean="0"/>
              <a:t>romànica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21880" y="1511051"/>
            <a:ext cx="6437565" cy="4212018"/>
          </a:xfrm>
        </p:spPr>
        <p:txBody>
          <a:bodyPr/>
          <a:lstStyle/>
          <a:p>
            <a:pPr algn="just"/>
            <a:r>
              <a:rPr lang="es-ES" dirty="0"/>
              <a:t>El </a:t>
            </a:r>
            <a:r>
              <a:rPr lang="es-ES" dirty="0" err="1"/>
              <a:t>substrat</a:t>
            </a:r>
            <a:r>
              <a:rPr lang="es-ES" dirty="0"/>
              <a:t> </a:t>
            </a:r>
            <a:r>
              <a:rPr lang="es-ES" dirty="0" err="1"/>
              <a:t>iberobasc</a:t>
            </a:r>
            <a:r>
              <a:rPr lang="es-ES" dirty="0"/>
              <a:t>.</a:t>
            </a:r>
          </a:p>
          <a:p>
            <a:pPr algn="just"/>
            <a:r>
              <a:rPr lang="es-ES" dirty="0" smtClean="0"/>
              <a:t>Les </a:t>
            </a:r>
            <a:r>
              <a:rPr lang="es-ES" dirty="0" err="1" smtClean="0"/>
              <a:t>llengües</a:t>
            </a:r>
            <a:r>
              <a:rPr lang="es-ES" dirty="0" smtClean="0"/>
              <a:t> </a:t>
            </a:r>
            <a:r>
              <a:rPr lang="es-ES" dirty="0" err="1" smtClean="0"/>
              <a:t>romàniques</a:t>
            </a:r>
            <a:r>
              <a:rPr lang="es-ES" dirty="0" smtClean="0"/>
              <a:t> es van originar a partir del </a:t>
            </a:r>
            <a:r>
              <a:rPr lang="es-ES" dirty="0" err="1" smtClean="0"/>
              <a:t>llatí</a:t>
            </a:r>
            <a:r>
              <a:rPr lang="es-ES" dirty="0" smtClean="0"/>
              <a:t> vulgar.</a:t>
            </a:r>
          </a:p>
          <a:p>
            <a:pPr algn="just"/>
            <a:r>
              <a:rPr lang="es-ES" dirty="0" smtClean="0"/>
              <a:t>La </a:t>
            </a:r>
            <a:r>
              <a:rPr lang="es-ES" dirty="0" err="1" smtClean="0"/>
              <a:t>romanització</a:t>
            </a:r>
            <a:r>
              <a:rPr lang="es-ES" dirty="0" smtClean="0"/>
              <a:t> (s. III </a:t>
            </a:r>
            <a:r>
              <a:rPr lang="es-ES" dirty="0" err="1" smtClean="0"/>
              <a:t>abans</a:t>
            </a:r>
            <a:r>
              <a:rPr lang="es-ES" dirty="0" smtClean="0"/>
              <a:t> de </a:t>
            </a:r>
            <a:r>
              <a:rPr lang="es-ES" dirty="0" err="1" smtClean="0"/>
              <a:t>Crist</a:t>
            </a:r>
            <a:r>
              <a:rPr lang="es-ES" dirty="0" smtClean="0"/>
              <a:t>).</a:t>
            </a:r>
          </a:p>
          <a:p>
            <a:pPr algn="just"/>
            <a:r>
              <a:rPr lang="es-ES" dirty="0"/>
              <a:t>El </a:t>
            </a:r>
            <a:r>
              <a:rPr lang="es-ES" dirty="0" err="1"/>
              <a:t>superestrat</a:t>
            </a:r>
            <a:r>
              <a:rPr lang="es-ES" dirty="0"/>
              <a:t> </a:t>
            </a:r>
            <a:r>
              <a:rPr lang="es-ES" dirty="0" err="1"/>
              <a:t>germànic</a:t>
            </a:r>
            <a:r>
              <a:rPr lang="es-ES" dirty="0"/>
              <a:t> i </a:t>
            </a:r>
            <a:r>
              <a:rPr lang="es-ES" dirty="0" err="1"/>
              <a:t>àrab</a:t>
            </a:r>
            <a:r>
              <a:rPr lang="es-ES" dirty="0"/>
              <a:t>.</a:t>
            </a:r>
          </a:p>
          <a:p>
            <a:pPr algn="just"/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llengües</a:t>
            </a:r>
            <a:r>
              <a:rPr lang="es-ES" dirty="0" smtClean="0"/>
              <a:t> </a:t>
            </a:r>
            <a:r>
              <a:rPr lang="es-ES" dirty="0" err="1" smtClean="0"/>
              <a:t>romàniques</a:t>
            </a:r>
            <a:r>
              <a:rPr lang="es-ES" dirty="0" smtClean="0"/>
              <a:t>: </a:t>
            </a:r>
            <a:r>
              <a:rPr lang="es-ES" dirty="0" err="1" smtClean="0"/>
              <a:t>l’italià</a:t>
            </a:r>
            <a:r>
              <a:rPr lang="es-ES" dirty="0" smtClean="0"/>
              <a:t>, el </a:t>
            </a:r>
            <a:r>
              <a:rPr lang="es-ES" dirty="0" err="1" smtClean="0"/>
              <a:t>romanès</a:t>
            </a:r>
            <a:r>
              <a:rPr lang="es-ES" dirty="0" smtClean="0"/>
              <a:t>, el </a:t>
            </a:r>
            <a:r>
              <a:rPr lang="es-ES" dirty="0" err="1" smtClean="0"/>
              <a:t>gallec</a:t>
            </a:r>
            <a:r>
              <a:rPr lang="es-ES" dirty="0" smtClean="0"/>
              <a:t>/</a:t>
            </a:r>
            <a:r>
              <a:rPr lang="es-ES" dirty="0" err="1" smtClean="0"/>
              <a:t>portuguès</a:t>
            </a:r>
            <a:r>
              <a:rPr lang="es-ES" dirty="0" smtClean="0"/>
              <a:t>, el </a:t>
            </a:r>
            <a:r>
              <a:rPr lang="es-ES" dirty="0" err="1" smtClean="0"/>
              <a:t>castellà</a:t>
            </a:r>
            <a:r>
              <a:rPr lang="es-ES" dirty="0" smtClean="0"/>
              <a:t>, el </a:t>
            </a:r>
            <a:r>
              <a:rPr lang="es-ES" dirty="0" err="1" smtClean="0"/>
              <a:t>català</a:t>
            </a:r>
            <a:r>
              <a:rPr lang="es-ES" dirty="0" smtClean="0"/>
              <a:t>, </a:t>
            </a:r>
            <a:r>
              <a:rPr lang="es-ES" dirty="0" err="1" smtClean="0"/>
              <a:t>l’occità</a:t>
            </a:r>
            <a:r>
              <a:rPr lang="es-ES" dirty="0" smtClean="0"/>
              <a:t>, el </a:t>
            </a:r>
            <a:r>
              <a:rPr lang="es-ES" dirty="0" err="1" smtClean="0"/>
              <a:t>francès</a:t>
            </a:r>
            <a:r>
              <a:rPr lang="es-ES" dirty="0" smtClean="0"/>
              <a:t> i el </a:t>
            </a:r>
            <a:r>
              <a:rPr lang="es-ES" dirty="0" err="1" smtClean="0"/>
              <a:t>retoromànic</a:t>
            </a:r>
            <a:r>
              <a:rPr lang="es-ES" dirty="0" smtClean="0"/>
              <a:t>.</a:t>
            </a:r>
          </a:p>
          <a:p>
            <a:pPr algn="just"/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primers</a:t>
            </a:r>
            <a:r>
              <a:rPr lang="es-ES" dirty="0" smtClean="0"/>
              <a:t> textos en </a:t>
            </a:r>
            <a:r>
              <a:rPr lang="es-ES" dirty="0" err="1" smtClean="0"/>
              <a:t>català</a:t>
            </a:r>
            <a:r>
              <a:rPr lang="es-ES" dirty="0" smtClean="0"/>
              <a:t> (</a:t>
            </a:r>
            <a:r>
              <a:rPr lang="es-ES" dirty="0" err="1" smtClean="0"/>
              <a:t>finals</a:t>
            </a:r>
            <a:r>
              <a:rPr lang="es-ES" dirty="0" smtClean="0"/>
              <a:t> del XII i </a:t>
            </a:r>
            <a:r>
              <a:rPr lang="es-ES" dirty="0" err="1" smtClean="0"/>
              <a:t>principi</a:t>
            </a:r>
            <a:r>
              <a:rPr lang="es-ES" dirty="0" smtClean="0"/>
              <a:t> del XIII): les </a:t>
            </a:r>
            <a:r>
              <a:rPr lang="es-ES" i="1" dirty="0" err="1" smtClean="0"/>
              <a:t>Homilies</a:t>
            </a:r>
            <a:r>
              <a:rPr lang="es-ES" i="1" dirty="0" smtClean="0"/>
              <a:t> </a:t>
            </a:r>
            <a:r>
              <a:rPr lang="es-ES" i="1" dirty="0" err="1" smtClean="0"/>
              <a:t>d’Organyà</a:t>
            </a:r>
            <a:r>
              <a:rPr lang="es-ES" i="1" dirty="0" smtClean="0"/>
              <a:t>.</a:t>
            </a:r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4081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68419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L’edat</a:t>
            </a:r>
            <a:r>
              <a:rPr lang="es-ES" dirty="0" smtClean="0"/>
              <a:t> </a:t>
            </a:r>
            <a:r>
              <a:rPr lang="es-ES" dirty="0" err="1" smtClean="0"/>
              <a:t>mitjana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21880" y="1511051"/>
            <a:ext cx="6437565" cy="4212018"/>
          </a:xfrm>
        </p:spPr>
        <p:txBody>
          <a:bodyPr>
            <a:noAutofit/>
          </a:bodyPr>
          <a:lstStyle/>
          <a:p>
            <a:pPr algn="just"/>
            <a:r>
              <a:rPr lang="es-ES" sz="2800" dirty="0" err="1" smtClean="0"/>
              <a:t>Ramon</a:t>
            </a:r>
            <a:r>
              <a:rPr lang="es-ES" sz="2800" dirty="0" smtClean="0"/>
              <a:t> </a:t>
            </a:r>
            <a:r>
              <a:rPr lang="es-ES" sz="2800" dirty="0" err="1" smtClean="0"/>
              <a:t>Llull</a:t>
            </a:r>
            <a:r>
              <a:rPr lang="es-ES" sz="2800" dirty="0" smtClean="0"/>
              <a:t>  (1232/35- 1316). Pare del </a:t>
            </a:r>
            <a:r>
              <a:rPr lang="es-ES" sz="2800" dirty="0" err="1" smtClean="0"/>
              <a:t>català</a:t>
            </a:r>
            <a:r>
              <a:rPr lang="es-ES" sz="2800" dirty="0" smtClean="0"/>
              <a:t> </a:t>
            </a:r>
            <a:r>
              <a:rPr lang="es-ES" sz="2800" dirty="0" err="1" smtClean="0"/>
              <a:t>literari</a:t>
            </a:r>
            <a:r>
              <a:rPr lang="es-ES" sz="2800" dirty="0" smtClean="0"/>
              <a:t>: </a:t>
            </a:r>
            <a:r>
              <a:rPr lang="es-ES" sz="2800" dirty="0" err="1" smtClean="0"/>
              <a:t>ús</a:t>
            </a:r>
            <a:r>
              <a:rPr lang="es-ES" sz="2800" dirty="0" smtClean="0"/>
              <a:t> de la </a:t>
            </a:r>
            <a:r>
              <a:rPr lang="es-ES" sz="2800" dirty="0" err="1" smtClean="0"/>
              <a:t>llengua</a:t>
            </a:r>
            <a:r>
              <a:rPr lang="es-ES" sz="2800" dirty="0" smtClean="0"/>
              <a:t> </a:t>
            </a:r>
            <a:r>
              <a:rPr lang="es-ES" sz="2800" dirty="0" err="1" smtClean="0"/>
              <a:t>romanç</a:t>
            </a:r>
            <a:r>
              <a:rPr lang="es-ES" sz="2800" dirty="0" smtClean="0"/>
              <a:t> (</a:t>
            </a:r>
            <a:r>
              <a:rPr lang="es-ES" sz="2800" dirty="0" err="1" smtClean="0"/>
              <a:t>català</a:t>
            </a:r>
            <a:r>
              <a:rPr lang="es-ES" sz="2800" dirty="0" smtClean="0"/>
              <a:t>) per </a:t>
            </a:r>
            <a:r>
              <a:rPr lang="es-ES" sz="2800" dirty="0" err="1" smtClean="0"/>
              <a:t>tractar</a:t>
            </a:r>
            <a:r>
              <a:rPr lang="es-ES" sz="2800" dirty="0" smtClean="0"/>
              <a:t> de </a:t>
            </a:r>
            <a:r>
              <a:rPr lang="es-ES" sz="2800" dirty="0" err="1" smtClean="0"/>
              <a:t>qualsevol</a:t>
            </a:r>
            <a:r>
              <a:rPr lang="es-ES" sz="2800" dirty="0" smtClean="0"/>
              <a:t> tema, </a:t>
            </a:r>
            <a:r>
              <a:rPr lang="es-ES" sz="2800" dirty="0" err="1" smtClean="0"/>
              <a:t>creació</a:t>
            </a:r>
            <a:r>
              <a:rPr lang="es-ES" sz="2800" dirty="0" smtClean="0"/>
              <a:t> </a:t>
            </a:r>
            <a:r>
              <a:rPr lang="es-ES" sz="2800" dirty="0" err="1" smtClean="0"/>
              <a:t>lèxica</a:t>
            </a:r>
            <a:r>
              <a:rPr lang="es-ES" sz="2800" dirty="0" smtClean="0"/>
              <a:t>  a partir del </a:t>
            </a:r>
            <a:r>
              <a:rPr lang="es-ES" sz="2800" dirty="0" err="1" smtClean="0"/>
              <a:t>llatí</a:t>
            </a:r>
            <a:r>
              <a:rPr lang="es-ES" sz="2800" dirty="0" smtClean="0"/>
              <a:t>, </a:t>
            </a:r>
            <a:r>
              <a:rPr lang="es-ES" sz="2800" dirty="0" err="1" smtClean="0"/>
              <a:t>sintaxi</a:t>
            </a:r>
            <a:r>
              <a:rPr lang="es-ES" sz="2800" dirty="0" smtClean="0"/>
              <a:t> </a:t>
            </a:r>
            <a:r>
              <a:rPr lang="es-ES" sz="2800" dirty="0" err="1" smtClean="0"/>
              <a:t>més</a:t>
            </a:r>
            <a:r>
              <a:rPr lang="es-ES" sz="2800" dirty="0" smtClean="0"/>
              <a:t> elaborada</a:t>
            </a:r>
            <a:r>
              <a:rPr lang="mr-IN" sz="2800" dirty="0" smtClean="0"/>
              <a:t>…</a:t>
            </a:r>
            <a:endParaRPr lang="es-ES" sz="2800" dirty="0"/>
          </a:p>
          <a:p>
            <a:pPr algn="just"/>
            <a:r>
              <a:rPr lang="es-ES" sz="2800" dirty="0" smtClean="0"/>
              <a:t>El </a:t>
            </a:r>
            <a:r>
              <a:rPr lang="es-ES" sz="2800" dirty="0" err="1" smtClean="0"/>
              <a:t>segle</a:t>
            </a:r>
            <a:r>
              <a:rPr lang="es-ES" sz="2800" dirty="0" smtClean="0"/>
              <a:t> XV. Esplendor </a:t>
            </a:r>
            <a:r>
              <a:rPr lang="es-ES" sz="2800" dirty="0" err="1" smtClean="0"/>
              <a:t>literària</a:t>
            </a:r>
            <a:r>
              <a:rPr lang="es-ES" sz="2800" dirty="0" smtClean="0"/>
              <a:t>: </a:t>
            </a:r>
            <a:r>
              <a:rPr lang="es-ES" sz="2800" dirty="0" err="1" smtClean="0"/>
              <a:t>Joanot</a:t>
            </a:r>
            <a:r>
              <a:rPr lang="es-ES" sz="2800" dirty="0" smtClean="0"/>
              <a:t> </a:t>
            </a:r>
            <a:r>
              <a:rPr lang="es-ES" sz="2800" dirty="0" err="1" smtClean="0"/>
              <a:t>Martorell</a:t>
            </a:r>
            <a:r>
              <a:rPr lang="es-ES" sz="2800" dirty="0" smtClean="0"/>
              <a:t>, </a:t>
            </a:r>
            <a:r>
              <a:rPr lang="es-ES" sz="2800" dirty="0" err="1" smtClean="0"/>
              <a:t>Ausiàs</a:t>
            </a:r>
            <a:r>
              <a:rPr lang="es-ES" sz="2800" dirty="0" smtClean="0"/>
              <a:t> </a:t>
            </a:r>
            <a:r>
              <a:rPr lang="es-ES" sz="2800" dirty="0" err="1" smtClean="0"/>
              <a:t>March</a:t>
            </a:r>
            <a:r>
              <a:rPr lang="mr-IN" sz="2800" dirty="0" smtClean="0"/>
              <a:t>…</a:t>
            </a:r>
            <a:endParaRPr lang="es-ES_tradnl" sz="2800" dirty="0"/>
          </a:p>
          <a:p>
            <a:pPr algn="just"/>
            <a:r>
              <a:rPr lang="es-ES_tradnl" sz="2800" dirty="0" smtClean="0"/>
              <a:t>La </a:t>
            </a:r>
            <a:r>
              <a:rPr lang="es-ES_tradnl" sz="2800" dirty="0" err="1" smtClean="0"/>
              <a:t>llengua</a:t>
            </a:r>
            <a:r>
              <a:rPr lang="es-ES_tradnl" sz="2800" dirty="0" smtClean="0"/>
              <a:t> de la </a:t>
            </a:r>
            <a:r>
              <a:rPr lang="es-ES_tradnl" sz="2800" dirty="0" err="1" smtClean="0"/>
              <a:t>Cancelleria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Reial</a:t>
            </a:r>
            <a:r>
              <a:rPr lang="es-ES_tradnl" sz="2800" dirty="0" smtClean="0"/>
              <a:t>: prosa unificada.</a:t>
            </a:r>
          </a:p>
          <a:p>
            <a:pPr algn="just"/>
            <a:endParaRPr lang="es-ES" sz="2800" dirty="0" smtClean="0"/>
          </a:p>
          <a:p>
            <a:pPr algn="just"/>
            <a:endParaRPr lang="es-ES" sz="28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1953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104432" cy="1014969"/>
          </a:xfrm>
        </p:spPr>
        <p:txBody>
          <a:bodyPr>
            <a:noAutofit/>
          </a:bodyPr>
          <a:lstStyle/>
          <a:p>
            <a:r>
              <a:rPr lang="es-ES" sz="3600" dirty="0" smtClean="0"/>
              <a:t>La </a:t>
            </a:r>
            <a:r>
              <a:rPr lang="es-ES" sz="3600" dirty="0" err="1"/>
              <a:t>D</a:t>
            </a:r>
            <a:r>
              <a:rPr lang="es-ES" sz="3600" dirty="0" err="1" smtClean="0"/>
              <a:t>ecadència</a:t>
            </a:r>
            <a:r>
              <a:rPr lang="es-ES" sz="3600" dirty="0" smtClean="0"/>
              <a:t>: </a:t>
            </a:r>
            <a:r>
              <a:rPr lang="es-ES" sz="3600" dirty="0" err="1" smtClean="0"/>
              <a:t>segles</a:t>
            </a:r>
            <a:r>
              <a:rPr lang="es-ES" sz="3600" dirty="0" smtClean="0"/>
              <a:t> XVI, XVII i XVIII</a:t>
            </a:r>
            <a:endParaRPr lang="es-E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2488" y="2041526"/>
            <a:ext cx="7266968" cy="3986602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1412: </a:t>
            </a:r>
            <a:r>
              <a:rPr lang="es-ES" dirty="0" err="1" smtClean="0"/>
              <a:t>entronització</a:t>
            </a:r>
            <a:r>
              <a:rPr lang="es-ES" dirty="0" smtClean="0"/>
              <a:t> de la </a:t>
            </a:r>
            <a:r>
              <a:rPr lang="es-ES" dirty="0" err="1" smtClean="0"/>
              <a:t>dinastia</a:t>
            </a:r>
            <a:r>
              <a:rPr lang="es-ES" dirty="0" smtClean="0"/>
              <a:t> castellana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Trastàmara</a:t>
            </a:r>
            <a:r>
              <a:rPr lang="es-ES" dirty="0" smtClean="0"/>
              <a:t>. </a:t>
            </a:r>
            <a:r>
              <a:rPr lang="es-ES" dirty="0" err="1" smtClean="0"/>
              <a:t>Castellanització</a:t>
            </a:r>
            <a:r>
              <a:rPr lang="es-ES" dirty="0" smtClean="0"/>
              <a:t> de la </a:t>
            </a:r>
            <a:r>
              <a:rPr lang="es-ES" dirty="0" err="1" smtClean="0"/>
              <a:t>cort</a:t>
            </a:r>
            <a:r>
              <a:rPr lang="es-ES" dirty="0" smtClean="0"/>
              <a:t>.</a:t>
            </a:r>
          </a:p>
          <a:p>
            <a:pPr algn="just"/>
            <a:r>
              <a:rPr lang="es-ES" dirty="0" err="1" smtClean="0"/>
              <a:t>Manteniment</a:t>
            </a:r>
            <a:r>
              <a:rPr lang="es-ES" dirty="0" smtClean="0"/>
              <a:t> del </a:t>
            </a:r>
            <a:r>
              <a:rPr lang="es-ES" dirty="0" err="1" smtClean="0"/>
              <a:t>català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a </a:t>
            </a:r>
            <a:r>
              <a:rPr lang="es-ES" dirty="0" err="1" smtClean="0"/>
              <a:t>llengua</a:t>
            </a:r>
            <a:r>
              <a:rPr lang="es-ES" dirty="0" smtClean="0"/>
              <a:t> </a:t>
            </a:r>
            <a:r>
              <a:rPr lang="es-ES" dirty="0" err="1" smtClean="0"/>
              <a:t>d’ús</a:t>
            </a:r>
            <a:r>
              <a:rPr lang="es-ES" dirty="0" smtClean="0"/>
              <a:t> </a:t>
            </a:r>
            <a:r>
              <a:rPr lang="es-ES" dirty="0" err="1" smtClean="0"/>
              <a:t>quotidià</a:t>
            </a:r>
            <a:r>
              <a:rPr lang="es-ES" dirty="0" smtClean="0"/>
              <a:t>.</a:t>
            </a:r>
          </a:p>
          <a:p>
            <a:pPr algn="just"/>
            <a:r>
              <a:rPr lang="es-ES" dirty="0" err="1" smtClean="0"/>
              <a:t>Progressiva</a:t>
            </a:r>
            <a:r>
              <a:rPr lang="es-ES" dirty="0" smtClean="0"/>
              <a:t> </a:t>
            </a:r>
            <a:r>
              <a:rPr lang="es-ES" dirty="0" err="1" smtClean="0"/>
              <a:t>introducció</a:t>
            </a:r>
            <a:r>
              <a:rPr lang="es-ES" dirty="0" smtClean="0"/>
              <a:t> del </a:t>
            </a:r>
            <a:r>
              <a:rPr lang="es-ES" dirty="0" err="1" smtClean="0"/>
              <a:t>castellà</a:t>
            </a:r>
            <a:r>
              <a:rPr lang="es-ES" dirty="0" smtClean="0"/>
              <a:t>, </a:t>
            </a:r>
            <a:r>
              <a:rPr lang="es-ES" dirty="0" err="1" smtClean="0"/>
              <a:t>sobretot</a:t>
            </a:r>
            <a:r>
              <a:rPr lang="es-ES" dirty="0" smtClean="0"/>
              <a:t> </a:t>
            </a:r>
            <a:r>
              <a:rPr lang="es-ES" dirty="0" err="1" smtClean="0"/>
              <a:t>pel</a:t>
            </a:r>
            <a:r>
              <a:rPr lang="es-ES" dirty="0" smtClean="0"/>
              <a:t> que fa a usos </a:t>
            </a:r>
            <a:r>
              <a:rPr lang="es-ES" dirty="0" err="1" smtClean="0"/>
              <a:t>cultes</a:t>
            </a:r>
            <a:r>
              <a:rPr lang="es-ES" dirty="0" smtClean="0"/>
              <a:t>. (DIGLÒSSIA).</a:t>
            </a:r>
          </a:p>
          <a:p>
            <a:pPr algn="just"/>
            <a:r>
              <a:rPr lang="es-ES" dirty="0" smtClean="0"/>
              <a:t>1714; Guerra de </a:t>
            </a:r>
            <a:r>
              <a:rPr lang="es-ES" dirty="0" err="1" smtClean="0"/>
              <a:t>Successió</a:t>
            </a:r>
            <a:r>
              <a:rPr lang="es-ES" dirty="0" smtClean="0"/>
              <a:t>. </a:t>
            </a:r>
            <a:r>
              <a:rPr lang="es-ES" dirty="0" err="1" smtClean="0"/>
              <a:t>Victòria</a:t>
            </a:r>
            <a:r>
              <a:rPr lang="es-ES" dirty="0" smtClean="0"/>
              <a:t> de </a:t>
            </a:r>
            <a:r>
              <a:rPr lang="es-ES" dirty="0" err="1" smtClean="0"/>
              <a:t>Felip</a:t>
            </a:r>
            <a:r>
              <a:rPr lang="es-ES" dirty="0" smtClean="0"/>
              <a:t> V. </a:t>
            </a:r>
            <a:r>
              <a:rPr lang="es-ES" dirty="0" err="1" smtClean="0"/>
              <a:t>Decret</a:t>
            </a:r>
            <a:r>
              <a:rPr lang="es-ES" dirty="0" smtClean="0"/>
              <a:t> de Nova Planta. </a:t>
            </a:r>
            <a:r>
              <a:rPr lang="es-ES" dirty="0" err="1" smtClean="0"/>
              <a:t>Unificació</a:t>
            </a:r>
            <a:r>
              <a:rPr lang="es-ES" dirty="0" smtClean="0"/>
              <a:t> i </a:t>
            </a:r>
            <a:r>
              <a:rPr lang="es-ES" dirty="0" err="1" smtClean="0"/>
              <a:t>prohibició</a:t>
            </a:r>
            <a:r>
              <a:rPr lang="es-ES" dirty="0" smtClean="0"/>
              <a:t> del </a:t>
            </a:r>
            <a:r>
              <a:rPr lang="es-ES" dirty="0" err="1" smtClean="0"/>
              <a:t>català</a:t>
            </a:r>
            <a:r>
              <a:rPr lang="es-ES" dirty="0" smtClean="0"/>
              <a:t> en usos </a:t>
            </a:r>
            <a:r>
              <a:rPr lang="es-ES" dirty="0" err="1" smtClean="0"/>
              <a:t>formals</a:t>
            </a:r>
            <a:r>
              <a:rPr lang="es-ES" dirty="0" smtClean="0"/>
              <a:t>, </a:t>
            </a:r>
            <a:r>
              <a:rPr lang="es-ES" dirty="0" err="1" smtClean="0"/>
              <a:t>tot</a:t>
            </a:r>
            <a:r>
              <a:rPr lang="es-ES" dirty="0" smtClean="0"/>
              <a:t> i que </a:t>
            </a:r>
            <a:r>
              <a:rPr lang="es-ES" dirty="0" err="1" smtClean="0"/>
              <a:t>continuava</a:t>
            </a:r>
            <a:r>
              <a:rPr lang="es-ES" dirty="0" smtClean="0"/>
              <a:t> </a:t>
            </a:r>
            <a:r>
              <a:rPr lang="es-ES" dirty="0" err="1" smtClean="0"/>
              <a:t>sent</a:t>
            </a:r>
            <a:r>
              <a:rPr lang="es-ES" dirty="0" smtClean="0"/>
              <a:t> la </a:t>
            </a:r>
            <a:r>
              <a:rPr lang="es-ES" dirty="0" err="1" smtClean="0"/>
              <a:t>llengua</a:t>
            </a:r>
            <a:r>
              <a:rPr lang="es-ES" dirty="0" smtClean="0"/>
              <a:t> </a:t>
            </a:r>
            <a:r>
              <a:rPr lang="es-ES" dirty="0" err="1" smtClean="0"/>
              <a:t>d’ús</a:t>
            </a:r>
            <a:r>
              <a:rPr lang="es-ES" dirty="0" smtClean="0"/>
              <a:t> familiar. </a:t>
            </a:r>
            <a:r>
              <a:rPr lang="es-ES" dirty="0" err="1" smtClean="0"/>
              <a:t>Diglòssia</a:t>
            </a:r>
            <a:r>
              <a:rPr lang="es-ES" dirty="0" smtClean="0"/>
              <a:t> encara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accentuada</a:t>
            </a:r>
            <a:r>
              <a:rPr lang="es-ES" dirty="0" smtClean="0"/>
              <a:t>.</a:t>
            </a:r>
          </a:p>
          <a:p>
            <a:pPr algn="just"/>
            <a:endParaRPr lang="es-ES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864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6841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La </a:t>
            </a:r>
            <a:r>
              <a:rPr lang="es-ES" dirty="0" err="1" smtClean="0"/>
              <a:t>Renaixença</a:t>
            </a:r>
            <a:r>
              <a:rPr lang="es-ES" dirty="0" smtClean="0"/>
              <a:t>. </a:t>
            </a:r>
            <a:r>
              <a:rPr lang="es-ES" dirty="0" err="1" smtClean="0"/>
              <a:t>Segle</a:t>
            </a:r>
            <a:r>
              <a:rPr lang="es-ES" dirty="0" smtClean="0"/>
              <a:t> XIX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21880" y="1511051"/>
            <a:ext cx="6437565" cy="4212018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/>
              <a:t>La </a:t>
            </a:r>
            <a:r>
              <a:rPr lang="es-ES" sz="2800" dirty="0" err="1" smtClean="0"/>
              <a:t>Renaixença</a:t>
            </a:r>
            <a:r>
              <a:rPr lang="es-ES" sz="2800" dirty="0" smtClean="0"/>
              <a:t> </a:t>
            </a:r>
            <a:r>
              <a:rPr lang="es-ES" sz="2800" dirty="0" err="1" smtClean="0"/>
              <a:t>és</a:t>
            </a:r>
            <a:r>
              <a:rPr lang="es-ES" sz="2800" dirty="0" smtClean="0"/>
              <a:t> un </a:t>
            </a:r>
            <a:r>
              <a:rPr lang="es-ES" sz="2800" dirty="0" err="1" smtClean="0"/>
              <a:t>moviment</a:t>
            </a:r>
            <a:r>
              <a:rPr lang="es-ES" sz="2800" dirty="0" smtClean="0"/>
              <a:t> </a:t>
            </a:r>
            <a:r>
              <a:rPr lang="es-ES" sz="2800" dirty="0" err="1" smtClean="0"/>
              <a:t>polític</a:t>
            </a:r>
            <a:r>
              <a:rPr lang="es-ES" sz="2800" dirty="0" smtClean="0"/>
              <a:t> i cultural que, entre </a:t>
            </a:r>
            <a:r>
              <a:rPr lang="es-ES" sz="2800" dirty="0" err="1" smtClean="0"/>
              <a:t>altres</a:t>
            </a:r>
            <a:r>
              <a:rPr lang="es-ES" sz="2800" dirty="0" smtClean="0"/>
              <a:t> coses,  </a:t>
            </a:r>
            <a:r>
              <a:rPr lang="es-ES" sz="2800" dirty="0" err="1" smtClean="0"/>
              <a:t>promou</a:t>
            </a:r>
            <a:r>
              <a:rPr lang="es-ES" sz="2800" dirty="0" smtClean="0"/>
              <a:t> </a:t>
            </a:r>
            <a:r>
              <a:rPr lang="es-ES" sz="2800" dirty="0" err="1" smtClean="0"/>
              <a:t>l’ús</a:t>
            </a:r>
            <a:r>
              <a:rPr lang="es-ES" sz="2800" dirty="0" smtClean="0"/>
              <a:t> de la </a:t>
            </a:r>
            <a:r>
              <a:rPr lang="es-ES" sz="2800" dirty="0" err="1" smtClean="0"/>
              <a:t>llengua</a:t>
            </a:r>
            <a:r>
              <a:rPr lang="es-ES" sz="2800" dirty="0" smtClean="0"/>
              <a:t> catalana per a usos </a:t>
            </a:r>
            <a:r>
              <a:rPr lang="es-ES" sz="2800" dirty="0" err="1" smtClean="0"/>
              <a:t>cultes</a:t>
            </a:r>
            <a:r>
              <a:rPr lang="es-ES" sz="2800" dirty="0" smtClean="0"/>
              <a:t>. Data </a:t>
            </a:r>
            <a:r>
              <a:rPr lang="es-ES" sz="2800" dirty="0" err="1" smtClean="0"/>
              <a:t>d’inici</a:t>
            </a:r>
            <a:r>
              <a:rPr lang="es-ES" sz="2800" dirty="0" smtClean="0"/>
              <a:t>: 1833 (data de </a:t>
            </a:r>
            <a:r>
              <a:rPr lang="es-ES" sz="2800" dirty="0" err="1" smtClean="0"/>
              <a:t>publicació</a:t>
            </a:r>
            <a:r>
              <a:rPr lang="es-ES" sz="2800" dirty="0" smtClean="0"/>
              <a:t> de </a:t>
            </a:r>
            <a:r>
              <a:rPr lang="es-ES" sz="2800" dirty="0" err="1" smtClean="0"/>
              <a:t>l’</a:t>
            </a:r>
            <a:r>
              <a:rPr lang="es-ES" sz="2800" i="1" dirty="0" err="1" smtClean="0"/>
              <a:t>Oda</a:t>
            </a:r>
            <a:r>
              <a:rPr lang="es-ES" sz="2800" i="1" dirty="0" smtClean="0"/>
              <a:t> a la </a:t>
            </a:r>
            <a:r>
              <a:rPr lang="es-ES" sz="2800" i="1" dirty="0" err="1" smtClean="0"/>
              <a:t>pàtria</a:t>
            </a:r>
            <a:r>
              <a:rPr lang="es-ES" sz="2800" i="1" dirty="0" smtClean="0"/>
              <a:t>, </a:t>
            </a:r>
            <a:r>
              <a:rPr lang="es-ES" sz="2800" dirty="0" smtClean="0"/>
              <a:t>de </a:t>
            </a:r>
            <a:r>
              <a:rPr lang="es-ES" sz="2800" dirty="0" err="1" smtClean="0"/>
              <a:t>Bonaventura</a:t>
            </a:r>
            <a:r>
              <a:rPr lang="es-ES" sz="2800" dirty="0" smtClean="0"/>
              <a:t> Carles </a:t>
            </a:r>
            <a:r>
              <a:rPr lang="es-ES" sz="2800" dirty="0" err="1" smtClean="0"/>
              <a:t>Aribau</a:t>
            </a:r>
            <a:r>
              <a:rPr lang="es-ES" sz="2800" dirty="0" smtClean="0"/>
              <a:t>).</a:t>
            </a:r>
          </a:p>
          <a:p>
            <a:pPr algn="just"/>
            <a:r>
              <a:rPr lang="es-ES" sz="2800" dirty="0" err="1" smtClean="0"/>
              <a:t>Els</a:t>
            </a:r>
            <a:r>
              <a:rPr lang="es-ES" sz="2800" dirty="0" smtClean="0"/>
              <a:t> </a:t>
            </a:r>
            <a:r>
              <a:rPr lang="es-ES" sz="2800" dirty="0" err="1" smtClean="0"/>
              <a:t>Jocs</a:t>
            </a:r>
            <a:r>
              <a:rPr lang="es-ES" sz="2800" dirty="0" smtClean="0"/>
              <a:t> </a:t>
            </a:r>
            <a:r>
              <a:rPr lang="es-ES" sz="2800" dirty="0" err="1" smtClean="0"/>
              <a:t>Florals</a:t>
            </a:r>
            <a:r>
              <a:rPr lang="es-ES" sz="2800" dirty="0" smtClean="0"/>
              <a:t> (1859).</a:t>
            </a:r>
          </a:p>
          <a:p>
            <a:pPr algn="just"/>
            <a:r>
              <a:rPr lang="es-ES" sz="2800" dirty="0" err="1" smtClean="0"/>
              <a:t>Catalanisme</a:t>
            </a:r>
            <a:r>
              <a:rPr lang="es-ES" sz="2800" dirty="0" smtClean="0"/>
              <a:t> </a:t>
            </a:r>
            <a:r>
              <a:rPr lang="es-ES" sz="2800" dirty="0" err="1" smtClean="0"/>
              <a:t>polític</a:t>
            </a:r>
            <a:r>
              <a:rPr lang="es-ES" sz="2800" dirty="0" smtClean="0"/>
              <a:t>.</a:t>
            </a:r>
          </a:p>
          <a:p>
            <a:pPr algn="just"/>
            <a:r>
              <a:rPr lang="es-ES" sz="2800" dirty="0" err="1" smtClean="0"/>
              <a:t>Jacint</a:t>
            </a:r>
            <a:r>
              <a:rPr lang="es-ES" sz="2800" dirty="0" smtClean="0"/>
              <a:t> </a:t>
            </a:r>
            <a:r>
              <a:rPr lang="es-ES" sz="2800" dirty="0" err="1" smtClean="0"/>
              <a:t>Verdaguer</a:t>
            </a:r>
            <a:r>
              <a:rPr lang="es-ES" sz="2800" dirty="0" smtClean="0"/>
              <a:t>.</a:t>
            </a:r>
          </a:p>
          <a:p>
            <a:pPr algn="just"/>
            <a:endParaRPr lang="es-ES_tradnl" sz="2800" dirty="0" smtClean="0"/>
          </a:p>
          <a:p>
            <a:pPr algn="just"/>
            <a:endParaRPr lang="es-ES" sz="2800" dirty="0" smtClean="0"/>
          </a:p>
          <a:p>
            <a:pPr algn="just"/>
            <a:endParaRPr lang="es-ES" sz="28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864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90244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La </a:t>
            </a:r>
            <a:r>
              <a:rPr lang="es-ES" dirty="0" err="1" smtClean="0"/>
              <a:t>llengua</a:t>
            </a:r>
            <a:r>
              <a:rPr lang="es-ES" dirty="0" smtClean="0"/>
              <a:t> catalana entre 1890 i 1939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6410" y="1993301"/>
            <a:ext cx="7363432" cy="4212018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Etapa de </a:t>
            </a:r>
            <a:r>
              <a:rPr lang="es-ES" dirty="0" err="1" smtClean="0"/>
              <a:t>forta</a:t>
            </a:r>
            <a:r>
              <a:rPr lang="es-ES" dirty="0" smtClean="0"/>
              <a:t> </a:t>
            </a:r>
            <a:r>
              <a:rPr lang="es-ES" dirty="0" err="1" smtClean="0"/>
              <a:t>recuperació</a:t>
            </a:r>
            <a:r>
              <a:rPr lang="es-ES" dirty="0" smtClean="0"/>
              <a:t> política i cultural. </a:t>
            </a:r>
          </a:p>
          <a:p>
            <a:pPr algn="just"/>
            <a:r>
              <a:rPr lang="es-ES" dirty="0" smtClean="0"/>
              <a:t>La </a:t>
            </a:r>
            <a:r>
              <a:rPr lang="es-ES" dirty="0" err="1" smtClean="0"/>
              <a:t>Mancomunitat</a:t>
            </a:r>
            <a:r>
              <a:rPr lang="es-ES" dirty="0" smtClean="0"/>
              <a:t> </a:t>
            </a:r>
            <a:r>
              <a:rPr lang="es-ES" dirty="0" err="1" smtClean="0"/>
              <a:t>d’Enric</a:t>
            </a:r>
            <a:r>
              <a:rPr lang="es-ES" dirty="0" smtClean="0"/>
              <a:t> Prat de la Riba (1914-1923).</a:t>
            </a:r>
          </a:p>
          <a:p>
            <a:pPr algn="just"/>
            <a:r>
              <a:rPr lang="es-ES" dirty="0" smtClean="0"/>
              <a:t>La Generalitat de Catalunya </a:t>
            </a:r>
            <a:r>
              <a:rPr lang="es-ES" dirty="0" err="1" smtClean="0"/>
              <a:t>dins</a:t>
            </a:r>
            <a:r>
              <a:rPr lang="es-ES" dirty="0" smtClean="0"/>
              <a:t> la II República </a:t>
            </a:r>
            <a:r>
              <a:rPr lang="es-ES" dirty="0" err="1" smtClean="0"/>
              <a:t>espanyola</a:t>
            </a:r>
            <a:r>
              <a:rPr lang="es-ES" dirty="0" smtClean="0"/>
              <a:t> (1931-1939). </a:t>
            </a:r>
          </a:p>
          <a:p>
            <a:pPr algn="just"/>
            <a:r>
              <a:rPr lang="es-ES" dirty="0" err="1" smtClean="0"/>
              <a:t>Normativització</a:t>
            </a:r>
            <a:r>
              <a:rPr lang="es-ES" dirty="0" smtClean="0"/>
              <a:t> de la </a:t>
            </a:r>
            <a:r>
              <a:rPr lang="es-ES" dirty="0" err="1" smtClean="0"/>
              <a:t>llengua</a:t>
            </a:r>
            <a:r>
              <a:rPr lang="es-ES" dirty="0" smtClean="0"/>
              <a:t>: </a:t>
            </a:r>
            <a:r>
              <a:rPr lang="es-ES" dirty="0" err="1" smtClean="0"/>
              <a:t>l’IEC</a:t>
            </a:r>
            <a:r>
              <a:rPr lang="es-ES" dirty="0" smtClean="0"/>
              <a:t> (</a:t>
            </a:r>
            <a:r>
              <a:rPr lang="es-ES" dirty="0" err="1" smtClean="0"/>
              <a:t>Institut</a:t>
            </a:r>
            <a:r>
              <a:rPr lang="es-ES" dirty="0" smtClean="0"/>
              <a:t> </a:t>
            </a:r>
            <a:r>
              <a:rPr lang="es-ES" dirty="0" err="1" smtClean="0"/>
              <a:t>d’Estudis</a:t>
            </a:r>
            <a:r>
              <a:rPr lang="es-ES" dirty="0" smtClean="0"/>
              <a:t> </a:t>
            </a:r>
            <a:r>
              <a:rPr lang="es-ES" dirty="0" err="1" smtClean="0"/>
              <a:t>Catalans</a:t>
            </a:r>
            <a:r>
              <a:rPr lang="es-ES" dirty="0" smtClean="0"/>
              <a:t>) i la tasca de </a:t>
            </a:r>
            <a:r>
              <a:rPr lang="es-ES" b="1" dirty="0" err="1" smtClean="0"/>
              <a:t>Pompeu</a:t>
            </a:r>
            <a:r>
              <a:rPr lang="es-ES" b="1" dirty="0" smtClean="0"/>
              <a:t> </a:t>
            </a:r>
            <a:r>
              <a:rPr lang="es-ES" b="1" dirty="0" err="1" smtClean="0"/>
              <a:t>Fabra</a:t>
            </a:r>
            <a:r>
              <a:rPr lang="es-ES" dirty="0" smtClean="0"/>
              <a:t>. </a:t>
            </a:r>
          </a:p>
          <a:p>
            <a:pPr algn="just"/>
            <a:r>
              <a:rPr lang="es-ES" dirty="0" smtClean="0"/>
              <a:t>1913: </a:t>
            </a:r>
            <a:r>
              <a:rPr lang="es-ES" dirty="0" err="1"/>
              <a:t>p</a:t>
            </a:r>
            <a:r>
              <a:rPr lang="es-ES" dirty="0" err="1" smtClean="0"/>
              <a:t>ublicació</a:t>
            </a:r>
            <a:r>
              <a:rPr lang="es-ES" dirty="0" smtClean="0"/>
              <a:t> de les </a:t>
            </a:r>
            <a:r>
              <a:rPr lang="es-ES" i="1" dirty="0" smtClean="0"/>
              <a:t>Normes </a:t>
            </a:r>
            <a:r>
              <a:rPr lang="es-ES" i="1" dirty="0" err="1" smtClean="0"/>
              <a:t>ortogràfiques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1918: </a:t>
            </a:r>
            <a:r>
              <a:rPr lang="es-ES" dirty="0" err="1" smtClean="0"/>
              <a:t>publicació</a:t>
            </a:r>
            <a:r>
              <a:rPr lang="es-ES" dirty="0" smtClean="0"/>
              <a:t> de la </a:t>
            </a:r>
            <a:r>
              <a:rPr lang="es-ES" i="1" dirty="0" err="1" smtClean="0"/>
              <a:t>Gramàtica</a:t>
            </a:r>
            <a:r>
              <a:rPr lang="es-ES" i="1" dirty="0" smtClean="0"/>
              <a:t> catalana.</a:t>
            </a:r>
          </a:p>
          <a:p>
            <a:pPr algn="just"/>
            <a:r>
              <a:rPr lang="es-ES" dirty="0" smtClean="0"/>
              <a:t>1932: </a:t>
            </a:r>
            <a:r>
              <a:rPr lang="es-ES" dirty="0" err="1" smtClean="0"/>
              <a:t>Publicació</a:t>
            </a:r>
            <a:r>
              <a:rPr lang="es-ES" dirty="0" smtClean="0"/>
              <a:t> del </a:t>
            </a:r>
            <a:r>
              <a:rPr lang="es-ES" i="1" dirty="0" err="1" smtClean="0"/>
              <a:t>Diccionari</a:t>
            </a:r>
            <a:r>
              <a:rPr lang="es-ES" i="1" dirty="0" smtClean="0"/>
              <a:t> general de la </a:t>
            </a:r>
            <a:r>
              <a:rPr lang="es-ES" i="1" dirty="0" err="1" smtClean="0"/>
              <a:t>llengua</a:t>
            </a:r>
            <a:r>
              <a:rPr lang="es-ES" i="1" dirty="0" smtClean="0"/>
              <a:t> catalana.</a:t>
            </a:r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pic>
        <p:nvPicPr>
          <p:cNvPr id="5" name="Marcador de contenido 3"/>
          <p:cNvPicPr>
            <a:picLocks noChangeAspect="1"/>
          </p:cNvPicPr>
          <p:nvPr/>
        </p:nvPicPr>
        <p:blipFill>
          <a:blip r:embed="rId2"/>
          <a:srcRect t="14648" b="14648"/>
          <a:stretch>
            <a:fillRect/>
          </a:stretch>
        </p:blipFill>
        <p:spPr>
          <a:xfrm>
            <a:off x="6962050" y="1401114"/>
            <a:ext cx="1317792" cy="785087"/>
          </a:xfrm>
          <a:prstGeom prst="rect">
            <a:avLst/>
          </a:prstGeom>
          <a:ln>
            <a:solidFill>
              <a:schemeClr val="tx1">
                <a:alpha val="77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66864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6410" y="1358141"/>
            <a:ext cx="7363432" cy="4461011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L</a:t>
            </a:r>
            <a:r>
              <a:rPr lang="es-ES" b="1" dirty="0" smtClean="0"/>
              <a:t>a </a:t>
            </a:r>
            <a:r>
              <a:rPr lang="es-ES" b="1" dirty="0" err="1" smtClean="0"/>
              <a:t>normalització</a:t>
            </a:r>
            <a:r>
              <a:rPr lang="es-ES" b="1" dirty="0" smtClean="0"/>
              <a:t> social del </a:t>
            </a:r>
            <a:r>
              <a:rPr lang="es-ES" b="1" dirty="0" err="1" smtClean="0"/>
              <a:t>català</a:t>
            </a:r>
            <a:r>
              <a:rPr lang="es-ES" dirty="0" smtClean="0"/>
              <a:t>. Des de la </a:t>
            </a:r>
            <a:r>
              <a:rPr lang="es-ES" dirty="0" err="1" smtClean="0"/>
              <a:t>darrera</a:t>
            </a:r>
            <a:r>
              <a:rPr lang="es-ES" dirty="0" smtClean="0"/>
              <a:t> </a:t>
            </a:r>
            <a:r>
              <a:rPr lang="es-ES" dirty="0" err="1" smtClean="0"/>
              <a:t>dècada</a:t>
            </a:r>
            <a:r>
              <a:rPr lang="es-ES" dirty="0" smtClean="0"/>
              <a:t> del s. XIX </a:t>
            </a:r>
            <a:r>
              <a:rPr lang="es-ES" dirty="0" err="1" smtClean="0"/>
              <a:t>fins</a:t>
            </a:r>
            <a:r>
              <a:rPr lang="es-ES" dirty="0" smtClean="0"/>
              <a:t> a la </a:t>
            </a:r>
            <a:r>
              <a:rPr lang="es-ES" dirty="0" err="1" smtClean="0"/>
              <a:t>desfeta</a:t>
            </a:r>
            <a:r>
              <a:rPr lang="es-ES" dirty="0" smtClean="0"/>
              <a:t> republicana del 1939, la </a:t>
            </a:r>
            <a:r>
              <a:rPr lang="es-ES" dirty="0" err="1" smtClean="0"/>
              <a:t>llengua</a:t>
            </a:r>
            <a:r>
              <a:rPr lang="es-ES" dirty="0" smtClean="0"/>
              <a:t> </a:t>
            </a:r>
            <a:r>
              <a:rPr lang="es-ES" dirty="0" err="1" smtClean="0"/>
              <a:t>viu</a:t>
            </a:r>
            <a:r>
              <a:rPr lang="es-ES" dirty="0" smtClean="0"/>
              <a:t> un </a:t>
            </a:r>
            <a:r>
              <a:rPr lang="es-ES" dirty="0" err="1" smtClean="0"/>
              <a:t>procés</a:t>
            </a:r>
            <a:r>
              <a:rPr lang="es-ES" dirty="0" smtClean="0"/>
              <a:t> de </a:t>
            </a:r>
            <a:r>
              <a:rPr lang="es-ES" dirty="0" err="1" smtClean="0"/>
              <a:t>superació</a:t>
            </a:r>
            <a:r>
              <a:rPr lang="es-ES" dirty="0" smtClean="0"/>
              <a:t> de la </a:t>
            </a:r>
            <a:r>
              <a:rPr lang="es-ES" dirty="0" err="1" smtClean="0"/>
              <a:t>situació</a:t>
            </a:r>
            <a:r>
              <a:rPr lang="es-ES" dirty="0" smtClean="0"/>
              <a:t> </a:t>
            </a:r>
            <a:r>
              <a:rPr lang="es-ES" dirty="0" err="1" smtClean="0"/>
              <a:t>diglòssica</a:t>
            </a:r>
            <a:r>
              <a:rPr lang="es-ES" dirty="0" smtClean="0"/>
              <a:t>, </a:t>
            </a:r>
            <a:r>
              <a:rPr lang="es-ES" dirty="0" err="1" smtClean="0"/>
              <a:t>ja</a:t>
            </a:r>
            <a:r>
              <a:rPr lang="es-ES" dirty="0" smtClean="0"/>
              <a:t> que el </a:t>
            </a:r>
            <a:r>
              <a:rPr lang="es-ES" dirty="0" err="1" smtClean="0"/>
              <a:t>seu</a:t>
            </a:r>
            <a:r>
              <a:rPr lang="es-ES" dirty="0" smtClean="0"/>
              <a:t> </a:t>
            </a:r>
            <a:r>
              <a:rPr lang="es-ES" dirty="0" err="1" smtClean="0"/>
              <a:t>ús</a:t>
            </a:r>
            <a:r>
              <a:rPr lang="es-ES" dirty="0" smtClean="0"/>
              <a:t> social es va </a:t>
            </a:r>
            <a:r>
              <a:rPr lang="es-ES" dirty="0" err="1" smtClean="0"/>
              <a:t>estenent</a:t>
            </a:r>
            <a:r>
              <a:rPr lang="es-ES" dirty="0" smtClean="0"/>
              <a:t> a diversos </a:t>
            </a:r>
            <a:r>
              <a:rPr lang="es-ES" dirty="0" err="1" smtClean="0"/>
              <a:t>àmbits</a:t>
            </a:r>
            <a:r>
              <a:rPr lang="es-ES" dirty="0" smtClean="0"/>
              <a:t>:</a:t>
            </a:r>
          </a:p>
          <a:p>
            <a:pPr lvl="1" algn="just"/>
            <a:r>
              <a:rPr lang="es-ES" dirty="0" err="1" smtClean="0"/>
              <a:t>Normalitat</a:t>
            </a:r>
            <a:r>
              <a:rPr lang="es-ES" dirty="0" smtClean="0"/>
              <a:t> de la literatura culta.</a:t>
            </a:r>
          </a:p>
          <a:p>
            <a:pPr lvl="1" algn="just"/>
            <a:r>
              <a:rPr lang="es-ES" dirty="0" err="1" smtClean="0"/>
              <a:t>Augment</a:t>
            </a:r>
            <a:r>
              <a:rPr lang="es-ES" dirty="0" smtClean="0"/>
              <a:t> de la </a:t>
            </a:r>
            <a:r>
              <a:rPr lang="es-ES" dirty="0" err="1" smtClean="0"/>
              <a:t>presència</a:t>
            </a:r>
            <a:r>
              <a:rPr lang="es-ES" dirty="0" smtClean="0"/>
              <a:t> del </a:t>
            </a:r>
            <a:r>
              <a:rPr lang="es-ES" dirty="0" err="1" smtClean="0"/>
              <a:t>català</a:t>
            </a:r>
            <a:r>
              <a:rPr lang="es-ES" dirty="0" smtClean="0"/>
              <a:t> a la </a:t>
            </a:r>
            <a:r>
              <a:rPr lang="es-ES" dirty="0" err="1" smtClean="0"/>
              <a:t>premsa</a:t>
            </a:r>
            <a:r>
              <a:rPr lang="es-ES" dirty="0" smtClean="0"/>
              <a:t>: </a:t>
            </a:r>
            <a:r>
              <a:rPr lang="es-ES" i="1" dirty="0" smtClean="0"/>
              <a:t>La </a:t>
            </a:r>
            <a:r>
              <a:rPr lang="es-ES" i="1" dirty="0" err="1" smtClean="0"/>
              <a:t>Veu</a:t>
            </a:r>
            <a:r>
              <a:rPr lang="es-ES" i="1" dirty="0" smtClean="0"/>
              <a:t> de Catalunya, La </a:t>
            </a:r>
            <a:r>
              <a:rPr lang="es-ES" i="1" dirty="0" err="1" smtClean="0"/>
              <a:t>publicitat</a:t>
            </a:r>
            <a:r>
              <a:rPr lang="es-ES" i="1" dirty="0" smtClean="0"/>
              <a:t>, La </a:t>
            </a:r>
            <a:r>
              <a:rPr lang="es-ES" i="1" dirty="0" err="1" smtClean="0"/>
              <a:t>humanitat</a:t>
            </a:r>
            <a:r>
              <a:rPr lang="es-ES" i="1" dirty="0" smtClean="0"/>
              <a:t>, En </a:t>
            </a:r>
            <a:r>
              <a:rPr lang="es-ES" i="1" dirty="0" err="1" smtClean="0"/>
              <a:t>Patufet</a:t>
            </a:r>
            <a:r>
              <a:rPr lang="es-ES" i="1" dirty="0"/>
              <a:t> </a:t>
            </a:r>
            <a:r>
              <a:rPr lang="es-ES" dirty="0" smtClean="0"/>
              <a:t>(revista infantil).</a:t>
            </a:r>
          </a:p>
          <a:p>
            <a:pPr lvl="1" algn="just"/>
            <a:r>
              <a:rPr lang="es-ES" dirty="0" err="1" smtClean="0"/>
              <a:t>Presència</a:t>
            </a:r>
            <a:r>
              <a:rPr lang="es-ES" dirty="0" smtClean="0"/>
              <a:t> parcial de la </a:t>
            </a:r>
            <a:r>
              <a:rPr lang="es-ES" dirty="0" err="1" smtClean="0"/>
              <a:t>llengua</a:t>
            </a:r>
            <a:r>
              <a:rPr lang="es-ES" dirty="0" smtClean="0"/>
              <a:t> catalana al sistema </a:t>
            </a:r>
            <a:r>
              <a:rPr lang="es-ES" dirty="0" err="1" smtClean="0"/>
              <a:t>educatiu</a:t>
            </a:r>
            <a:endParaRPr lang="es-ES" dirty="0" smtClean="0"/>
          </a:p>
          <a:p>
            <a:pPr lvl="1" algn="just"/>
            <a:endParaRPr lang="es-ES" dirty="0" smtClean="0"/>
          </a:p>
          <a:p>
            <a:pPr algn="just"/>
            <a:endParaRPr lang="es-ES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085222" y="900595"/>
            <a:ext cx="1688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(</a:t>
            </a:r>
            <a:r>
              <a:rPr lang="es-ES" dirty="0" err="1" smtClean="0"/>
              <a:t>continuació</a:t>
            </a:r>
            <a:r>
              <a:rPr lang="es-ES" dirty="0" smtClean="0"/>
              <a:t>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0928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233051" cy="950669"/>
          </a:xfrm>
        </p:spPr>
        <p:txBody>
          <a:bodyPr>
            <a:normAutofit/>
          </a:bodyPr>
          <a:lstStyle/>
          <a:p>
            <a:r>
              <a:rPr lang="es-ES" sz="3200" dirty="0" smtClean="0"/>
              <a:t>El </a:t>
            </a:r>
            <a:r>
              <a:rPr lang="es-ES" sz="3600" dirty="0" err="1" smtClean="0"/>
              <a:t>franquisme</a:t>
            </a:r>
            <a:r>
              <a:rPr lang="es-ES" sz="3200" dirty="0" smtClean="0"/>
              <a:t> i la </a:t>
            </a:r>
            <a:r>
              <a:rPr lang="es-ES" sz="3200" dirty="0" err="1" smtClean="0"/>
              <a:t>seva</a:t>
            </a:r>
            <a:r>
              <a:rPr lang="es-ES" sz="3200" dirty="0" smtClean="0"/>
              <a:t> </a:t>
            </a:r>
            <a:r>
              <a:rPr lang="es-ES" sz="3200" dirty="0" err="1" smtClean="0"/>
              <a:t>superació</a:t>
            </a:r>
            <a:endParaRPr lang="es-ES" sz="3200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916410" y="1752175"/>
            <a:ext cx="7411664" cy="4517078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El </a:t>
            </a:r>
            <a:r>
              <a:rPr lang="es-ES" b="1" dirty="0" err="1"/>
              <a:t>franquisme</a:t>
            </a:r>
            <a:r>
              <a:rPr lang="es-ES" dirty="0"/>
              <a:t> (1939-1975)</a:t>
            </a:r>
            <a:r>
              <a:rPr lang="es-ES" dirty="0" smtClean="0"/>
              <a:t>: </a:t>
            </a:r>
            <a:r>
              <a:rPr lang="es-ES" dirty="0" err="1" smtClean="0"/>
              <a:t>intent</a:t>
            </a:r>
            <a:r>
              <a:rPr lang="es-ES" dirty="0" smtClean="0"/>
              <a:t> </a:t>
            </a:r>
            <a:r>
              <a:rPr lang="es-ES" dirty="0" err="1"/>
              <a:t>d’eliminació</a:t>
            </a:r>
            <a:r>
              <a:rPr lang="es-ES" dirty="0"/>
              <a:t> </a:t>
            </a:r>
            <a:r>
              <a:rPr lang="es-ES" dirty="0" err="1"/>
              <a:t>sistemàtica</a:t>
            </a:r>
            <a:r>
              <a:rPr lang="es-ES" dirty="0"/>
              <a:t> de la </a:t>
            </a:r>
            <a:r>
              <a:rPr lang="es-ES" dirty="0" err="1"/>
              <a:t>llengua</a:t>
            </a:r>
            <a:r>
              <a:rPr lang="es-ES" dirty="0"/>
              <a:t> i la cultura catalanes.</a:t>
            </a:r>
          </a:p>
          <a:p>
            <a:pPr algn="just"/>
            <a:r>
              <a:rPr lang="es-ES" dirty="0" err="1"/>
              <a:t>Fortes</a:t>
            </a:r>
            <a:r>
              <a:rPr lang="es-ES" dirty="0"/>
              <a:t> </a:t>
            </a:r>
            <a:r>
              <a:rPr lang="es-ES" dirty="0" err="1"/>
              <a:t>onades</a:t>
            </a:r>
            <a:r>
              <a:rPr lang="es-ES" dirty="0"/>
              <a:t> </a:t>
            </a:r>
            <a:r>
              <a:rPr lang="es-ES" dirty="0" err="1"/>
              <a:t>migratòries</a:t>
            </a:r>
            <a:r>
              <a:rPr lang="es-ES" dirty="0"/>
              <a:t>, que afecten </a:t>
            </a:r>
            <a:r>
              <a:rPr lang="es-ES" dirty="0" err="1"/>
              <a:t>l’equilibri</a:t>
            </a:r>
            <a:r>
              <a:rPr lang="es-ES" dirty="0"/>
              <a:t> </a:t>
            </a:r>
            <a:r>
              <a:rPr lang="es-ES" dirty="0" err="1"/>
              <a:t>lingüístic</a:t>
            </a:r>
            <a:r>
              <a:rPr lang="es-ES" dirty="0"/>
              <a:t>.</a:t>
            </a:r>
          </a:p>
          <a:p>
            <a:pPr algn="just"/>
            <a:r>
              <a:rPr lang="es-ES" dirty="0" err="1"/>
              <a:t>Etapes</a:t>
            </a:r>
            <a:r>
              <a:rPr lang="es-ES" dirty="0"/>
              <a:t>:</a:t>
            </a:r>
          </a:p>
          <a:p>
            <a:pPr lvl="1" algn="just"/>
            <a:r>
              <a:rPr lang="es-ES" dirty="0"/>
              <a:t>La postguerra (1939-1959). </a:t>
            </a:r>
            <a:r>
              <a:rPr lang="es-ES" dirty="0" err="1"/>
              <a:t>Anys</a:t>
            </a:r>
            <a:r>
              <a:rPr lang="es-ES" dirty="0"/>
              <a:t> de </a:t>
            </a:r>
            <a:r>
              <a:rPr lang="es-ES" dirty="0" err="1"/>
              <a:t>penúria</a:t>
            </a:r>
            <a:r>
              <a:rPr lang="es-ES" dirty="0"/>
              <a:t> </a:t>
            </a:r>
            <a:r>
              <a:rPr lang="es-ES" dirty="0" err="1"/>
              <a:t>econòmica</a:t>
            </a:r>
            <a:r>
              <a:rPr lang="es-ES" dirty="0"/>
              <a:t> i de </a:t>
            </a:r>
            <a:r>
              <a:rPr lang="es-ES" dirty="0" err="1"/>
              <a:t>consolidació</a:t>
            </a:r>
            <a:r>
              <a:rPr lang="es-ES" dirty="0"/>
              <a:t> interior i internacional </a:t>
            </a:r>
            <a:r>
              <a:rPr lang="es-ES" dirty="0" smtClean="0"/>
              <a:t>de </a:t>
            </a:r>
            <a:r>
              <a:rPr lang="es-ES" dirty="0"/>
              <a:t>la dictadura. </a:t>
            </a:r>
            <a:r>
              <a:rPr lang="es-ES" dirty="0" err="1"/>
              <a:t>Persecució</a:t>
            </a:r>
            <a:r>
              <a:rPr lang="es-ES" dirty="0" smtClean="0"/>
              <a:t>, </a:t>
            </a:r>
            <a:r>
              <a:rPr lang="es-ES" dirty="0" err="1" smtClean="0"/>
              <a:t>exili</a:t>
            </a:r>
            <a:r>
              <a:rPr lang="es-ES" dirty="0"/>
              <a:t>, </a:t>
            </a:r>
            <a:r>
              <a:rPr lang="es-ES" dirty="0" err="1"/>
              <a:t>repressió</a:t>
            </a:r>
            <a:r>
              <a:rPr lang="es-ES" dirty="0"/>
              <a:t> i censura.</a:t>
            </a:r>
          </a:p>
          <a:p>
            <a:pPr lvl="1" algn="just"/>
            <a:r>
              <a:rPr lang="es-ES" dirty="0"/>
              <a:t>El </a:t>
            </a:r>
            <a:r>
              <a:rPr lang="es-ES" i="1" dirty="0"/>
              <a:t>desarrollismo </a:t>
            </a:r>
            <a:r>
              <a:rPr lang="es-ES" dirty="0"/>
              <a:t>(1960-1969). Gran </a:t>
            </a:r>
            <a:r>
              <a:rPr lang="es-ES" dirty="0" err="1"/>
              <a:t>desenvolupament</a:t>
            </a:r>
            <a:r>
              <a:rPr lang="es-ES" dirty="0"/>
              <a:t> </a:t>
            </a:r>
            <a:r>
              <a:rPr lang="es-ES" dirty="0" err="1"/>
              <a:t>econòmic</a:t>
            </a:r>
            <a:r>
              <a:rPr lang="es-ES" dirty="0"/>
              <a:t>. </a:t>
            </a:r>
            <a:r>
              <a:rPr lang="es-ES" dirty="0" err="1"/>
              <a:t>Contunua</a:t>
            </a:r>
            <a:r>
              <a:rPr lang="es-ES" dirty="0"/>
              <a:t> </a:t>
            </a:r>
            <a:r>
              <a:rPr lang="es-ES" dirty="0" err="1"/>
              <a:t>l’autoritarisme</a:t>
            </a:r>
            <a:r>
              <a:rPr lang="es-ES" dirty="0"/>
              <a:t> del </a:t>
            </a:r>
            <a:r>
              <a:rPr lang="es-ES" dirty="0" err="1"/>
              <a:t>règim</a:t>
            </a:r>
            <a:r>
              <a:rPr lang="es-ES" dirty="0"/>
              <a:t>. </a:t>
            </a:r>
            <a:r>
              <a:rPr lang="es-ES" dirty="0" err="1"/>
              <a:t>Certa</a:t>
            </a:r>
            <a:r>
              <a:rPr lang="es-ES" dirty="0"/>
              <a:t> obertura.</a:t>
            </a:r>
          </a:p>
          <a:p>
            <a:pPr lvl="1" algn="just"/>
            <a:r>
              <a:rPr lang="es-ES" dirty="0"/>
              <a:t>La </a:t>
            </a:r>
            <a:r>
              <a:rPr lang="es-ES" dirty="0" err="1"/>
              <a:t>crisi</a:t>
            </a:r>
            <a:r>
              <a:rPr lang="es-ES" dirty="0"/>
              <a:t> de la dictadura (1970-1975)</a:t>
            </a:r>
            <a:r>
              <a:rPr lang="es-ES" dirty="0" smtClean="0"/>
              <a:t>.</a:t>
            </a:r>
            <a:r>
              <a:rPr lang="es-ES" dirty="0" err="1" smtClean="0"/>
              <a:t>Moviments</a:t>
            </a:r>
            <a:r>
              <a:rPr lang="es-ES" dirty="0" smtClean="0"/>
              <a:t> </a:t>
            </a:r>
            <a:r>
              <a:rPr lang="es-ES" dirty="0" err="1"/>
              <a:t>d’oposició</a:t>
            </a:r>
            <a:r>
              <a:rPr lang="es-ES" dirty="0"/>
              <a:t>.</a:t>
            </a:r>
          </a:p>
          <a:p>
            <a:pPr marL="365760" lvl="1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2204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0332" y="1205626"/>
            <a:ext cx="7315200" cy="4854651"/>
          </a:xfrm>
        </p:spPr>
        <p:txBody>
          <a:bodyPr/>
          <a:lstStyle/>
          <a:p>
            <a:pPr algn="just"/>
            <a:r>
              <a:rPr lang="es-ES" dirty="0" smtClean="0"/>
              <a:t>La </a:t>
            </a:r>
            <a:r>
              <a:rPr lang="es-ES" dirty="0" err="1" smtClean="0"/>
              <a:t>resistència</a:t>
            </a:r>
            <a:r>
              <a:rPr lang="es-ES" dirty="0" smtClean="0"/>
              <a:t> lingüística i cultural. </a:t>
            </a:r>
            <a:r>
              <a:rPr lang="es-ES" dirty="0" err="1" smtClean="0"/>
              <a:t>Malgrat</a:t>
            </a:r>
            <a:r>
              <a:rPr lang="es-ES" dirty="0" smtClean="0"/>
              <a:t> la </a:t>
            </a:r>
            <a:r>
              <a:rPr lang="es-ES" dirty="0" err="1" smtClean="0"/>
              <a:t>repressió</a:t>
            </a:r>
            <a:r>
              <a:rPr lang="es-ES" dirty="0" smtClean="0"/>
              <a:t> franquista hi va </a:t>
            </a:r>
            <a:r>
              <a:rPr lang="es-ES" dirty="0" err="1" smtClean="0"/>
              <a:t>haver</a:t>
            </a:r>
            <a:r>
              <a:rPr lang="es-ES" dirty="0" smtClean="0"/>
              <a:t>,</a:t>
            </a:r>
            <a:r>
              <a:rPr lang="es-ES" dirty="0"/>
              <a:t> </a:t>
            </a:r>
            <a:r>
              <a:rPr lang="es-ES" dirty="0" err="1" smtClean="0"/>
              <a:t>tant</a:t>
            </a:r>
            <a:r>
              <a:rPr lang="es-ES" dirty="0" smtClean="0"/>
              <a:t> a </a:t>
            </a:r>
            <a:r>
              <a:rPr lang="es-ES" dirty="0" err="1" smtClean="0"/>
              <a:t>l’interior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a </a:t>
            </a:r>
            <a:r>
              <a:rPr lang="es-ES" dirty="0" err="1" smtClean="0"/>
              <a:t>l’exterior</a:t>
            </a:r>
            <a:r>
              <a:rPr lang="es-ES" dirty="0" smtClean="0"/>
              <a:t>, </a:t>
            </a:r>
            <a:r>
              <a:rPr lang="es-ES" dirty="0" err="1" smtClean="0"/>
              <a:t>moltes</a:t>
            </a:r>
            <a:r>
              <a:rPr lang="es-ES" dirty="0" smtClean="0"/>
              <a:t> </a:t>
            </a:r>
            <a:r>
              <a:rPr lang="es-ES" dirty="0" err="1" smtClean="0"/>
              <a:t>iniciatives</a:t>
            </a:r>
            <a:r>
              <a:rPr lang="es-ES" dirty="0" smtClean="0"/>
              <a:t> </a:t>
            </a:r>
            <a:r>
              <a:rPr lang="es-ES" dirty="0" err="1" smtClean="0"/>
              <a:t>encaminades</a:t>
            </a:r>
            <a:r>
              <a:rPr lang="es-ES" dirty="0" smtClean="0"/>
              <a:t> a la </a:t>
            </a:r>
            <a:r>
              <a:rPr lang="es-ES" dirty="0" err="1" smtClean="0"/>
              <a:t>supervivència</a:t>
            </a:r>
            <a:r>
              <a:rPr lang="es-ES" dirty="0" smtClean="0"/>
              <a:t> de la </a:t>
            </a:r>
            <a:r>
              <a:rPr lang="es-ES" dirty="0" err="1" smtClean="0"/>
              <a:t>llengua</a:t>
            </a:r>
            <a:r>
              <a:rPr lang="es-ES" dirty="0" smtClean="0"/>
              <a:t> i la cultura catalanes. </a:t>
            </a:r>
            <a:r>
              <a:rPr lang="es-ES" dirty="0" err="1" smtClean="0"/>
              <a:t>Algunes</a:t>
            </a:r>
            <a:r>
              <a:rPr lang="es-ES" dirty="0" smtClean="0"/>
              <a:t> han </a:t>
            </a:r>
            <a:r>
              <a:rPr lang="es-ES" dirty="0" err="1" smtClean="0"/>
              <a:t>perdurat</a:t>
            </a:r>
            <a:r>
              <a:rPr lang="es-ES" dirty="0" smtClean="0"/>
              <a:t> </a:t>
            </a:r>
            <a:r>
              <a:rPr lang="es-ES" dirty="0" err="1" smtClean="0"/>
              <a:t>fins</a:t>
            </a:r>
            <a:r>
              <a:rPr lang="es-ES" dirty="0" smtClean="0"/>
              <a:t>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nostres</a:t>
            </a:r>
            <a:r>
              <a:rPr lang="es-ES" dirty="0" smtClean="0"/>
              <a:t> </a:t>
            </a:r>
            <a:r>
              <a:rPr lang="es-ES" dirty="0" err="1" smtClean="0"/>
              <a:t>dies</a:t>
            </a:r>
            <a:r>
              <a:rPr lang="es-ES" dirty="0"/>
              <a:t>:</a:t>
            </a:r>
            <a:endParaRPr lang="es-ES" dirty="0" smtClean="0"/>
          </a:p>
          <a:p>
            <a:pPr lvl="1" algn="just"/>
            <a:r>
              <a:rPr lang="es-ES" b="1" dirty="0" err="1" smtClean="0"/>
              <a:t>Empreses</a:t>
            </a:r>
            <a:r>
              <a:rPr lang="es-ES" b="1" dirty="0" smtClean="0"/>
              <a:t> </a:t>
            </a:r>
            <a:r>
              <a:rPr lang="es-ES" b="1" dirty="0" err="1" smtClean="0"/>
              <a:t>editorials</a:t>
            </a:r>
            <a:r>
              <a:rPr lang="es-ES" dirty="0" smtClean="0"/>
              <a:t>: </a:t>
            </a:r>
            <a:r>
              <a:rPr lang="es-ES" dirty="0" err="1" smtClean="0"/>
              <a:t>publicació</a:t>
            </a:r>
            <a:r>
              <a:rPr lang="es-ES" dirty="0" smtClean="0"/>
              <a:t> i </a:t>
            </a:r>
            <a:r>
              <a:rPr lang="es-ES" dirty="0" err="1" smtClean="0"/>
              <a:t>traducció</a:t>
            </a:r>
            <a:r>
              <a:rPr lang="es-ES" dirty="0" smtClean="0"/>
              <a:t> </a:t>
            </a:r>
            <a:r>
              <a:rPr lang="es-ES" dirty="0" err="1" smtClean="0"/>
              <a:t>d’obres</a:t>
            </a:r>
            <a:r>
              <a:rPr lang="es-ES" dirty="0" smtClean="0"/>
              <a:t> </a:t>
            </a:r>
            <a:r>
              <a:rPr lang="es-ES" dirty="0" err="1" smtClean="0"/>
              <a:t>literàries</a:t>
            </a:r>
            <a:r>
              <a:rPr lang="es-ES" dirty="0" smtClean="0"/>
              <a:t>, sota control de la censura. </a:t>
            </a:r>
            <a:r>
              <a:rPr lang="es-ES" dirty="0" err="1" smtClean="0"/>
              <a:t>Edicions</a:t>
            </a:r>
            <a:r>
              <a:rPr lang="es-ES" dirty="0" smtClean="0"/>
              <a:t> 62 (1962).</a:t>
            </a:r>
          </a:p>
          <a:p>
            <a:pPr lvl="1" algn="just"/>
            <a:r>
              <a:rPr lang="es-ES" b="1" dirty="0" err="1" smtClean="0"/>
              <a:t>Fundació</a:t>
            </a:r>
            <a:r>
              <a:rPr lang="es-ES" b="1" dirty="0" smtClean="0"/>
              <a:t> </a:t>
            </a:r>
            <a:r>
              <a:rPr lang="es-ES" b="1" dirty="0" err="1" smtClean="0"/>
              <a:t>d’entitats</a:t>
            </a:r>
            <a:r>
              <a:rPr lang="es-ES" b="1" dirty="0" smtClean="0"/>
              <a:t> </a:t>
            </a:r>
            <a:r>
              <a:rPr lang="es-ES" b="1" dirty="0" err="1" smtClean="0"/>
              <a:t>culturals</a:t>
            </a:r>
            <a:r>
              <a:rPr lang="es-ES" b="1" dirty="0" smtClean="0"/>
              <a:t> </a:t>
            </a:r>
            <a:r>
              <a:rPr lang="es-ES" b="1" dirty="0" err="1" smtClean="0"/>
              <a:t>privades</a:t>
            </a:r>
            <a:r>
              <a:rPr lang="es-ES" dirty="0" smtClean="0"/>
              <a:t>: </a:t>
            </a:r>
            <a:r>
              <a:rPr lang="es-ES" dirty="0" err="1" smtClean="0"/>
              <a:t>Òmnium</a:t>
            </a:r>
            <a:r>
              <a:rPr lang="es-ES" dirty="0" smtClean="0"/>
              <a:t> Cultural (1961), Obra Cultural Balear (OCB) (1962) i </a:t>
            </a:r>
            <a:r>
              <a:rPr lang="es-ES" dirty="0" err="1" smtClean="0"/>
              <a:t>Acció</a:t>
            </a:r>
            <a:r>
              <a:rPr lang="es-ES" dirty="0" smtClean="0"/>
              <a:t> Cultural del País </a:t>
            </a:r>
            <a:r>
              <a:rPr lang="es-ES" dirty="0" err="1" smtClean="0"/>
              <a:t>Valencià</a:t>
            </a:r>
            <a:r>
              <a:rPr lang="es-ES" dirty="0" smtClean="0"/>
              <a:t> (ACPV) (1978).</a:t>
            </a:r>
          </a:p>
          <a:p>
            <a:pPr lvl="1" algn="just"/>
            <a:r>
              <a:rPr lang="es-ES" b="1" dirty="0" err="1" smtClean="0"/>
              <a:t>Publicació</a:t>
            </a:r>
            <a:r>
              <a:rPr lang="es-ES" b="1" dirty="0" smtClean="0"/>
              <a:t> de revistes en </a:t>
            </a:r>
            <a:r>
              <a:rPr lang="es-ES" b="1" dirty="0" err="1" smtClean="0"/>
              <a:t>català</a:t>
            </a:r>
            <a:r>
              <a:rPr lang="es-ES" dirty="0" smtClean="0"/>
              <a:t>: </a:t>
            </a:r>
            <a:r>
              <a:rPr lang="es-ES" i="1" dirty="0" smtClean="0"/>
              <a:t>Serra </a:t>
            </a:r>
            <a:r>
              <a:rPr lang="es-ES" i="1" dirty="0" err="1" smtClean="0"/>
              <a:t>d’Or</a:t>
            </a:r>
            <a:r>
              <a:rPr lang="es-ES" i="1" dirty="0" smtClean="0"/>
              <a:t> </a:t>
            </a:r>
            <a:r>
              <a:rPr lang="es-ES" dirty="0" smtClean="0"/>
              <a:t>(1959), vinculada a Montserrat; </a:t>
            </a:r>
            <a:r>
              <a:rPr lang="es-ES" i="1" dirty="0" err="1" smtClean="0"/>
              <a:t>Cavall</a:t>
            </a:r>
            <a:r>
              <a:rPr lang="es-ES" i="1" dirty="0" smtClean="0"/>
              <a:t> Fort, </a:t>
            </a:r>
            <a:r>
              <a:rPr lang="es-ES" dirty="0" smtClean="0"/>
              <a:t>infantil</a:t>
            </a:r>
            <a:r>
              <a:rPr lang="es-ES" i="1" dirty="0" smtClean="0"/>
              <a:t> </a:t>
            </a:r>
            <a:r>
              <a:rPr lang="es-ES" dirty="0" smtClean="0"/>
              <a:t>(1961)...</a:t>
            </a:r>
          </a:p>
          <a:p>
            <a:pPr lvl="1" algn="just"/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186495" y="739450"/>
            <a:ext cx="14492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s-ES" dirty="0" smtClean="0"/>
              <a:t>(</a:t>
            </a:r>
            <a:r>
              <a:rPr lang="es-ES" dirty="0" err="1"/>
              <a:t>c</a:t>
            </a:r>
            <a:r>
              <a:rPr lang="es-ES" dirty="0" err="1" smtClean="0"/>
              <a:t>ontinuació</a:t>
            </a:r>
            <a:r>
              <a:rPr lang="es-ES" dirty="0" smtClean="0"/>
              <a:t>)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9755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arcador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Marcador.thmx</Template>
  <TotalTime>144</TotalTime>
  <Words>862</Words>
  <Application>Microsoft Macintosh PowerPoint</Application>
  <PresentationFormat>Presentación en pantalla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Marcador</vt:lpstr>
      <vt:lpstr>Història de la llengua catalana</vt:lpstr>
      <vt:lpstr>El català, llengua romànica</vt:lpstr>
      <vt:lpstr>L’edat mitjana</vt:lpstr>
      <vt:lpstr>La Decadència: segles XVI, XVII i XVIII</vt:lpstr>
      <vt:lpstr>La Renaixença. Segle XIX</vt:lpstr>
      <vt:lpstr>La llengua catalana entre 1890 i 1939</vt:lpstr>
      <vt:lpstr>Presentación de PowerPoint</vt:lpstr>
      <vt:lpstr>El franquisme i la seva superació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Història de la llengua</dc:title>
  <dc:creator>Administrador</dc:creator>
  <cp:lastModifiedBy>Administrador</cp:lastModifiedBy>
  <cp:revision>33</cp:revision>
  <dcterms:created xsi:type="dcterms:W3CDTF">2019-04-02T16:25:39Z</dcterms:created>
  <dcterms:modified xsi:type="dcterms:W3CDTF">2019-04-18T14:52:42Z</dcterms:modified>
</cp:coreProperties>
</file>