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62" r:id="rId3"/>
    <p:sldId id="263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Énfasi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6" autoAdjust="0"/>
  </p:normalViewPr>
  <p:slideViewPr>
    <p:cSldViewPr snapToGrid="0" snapToObjects="1">
      <p:cViewPr>
        <p:scale>
          <a:sx n="195" d="100"/>
          <a:sy n="195" d="100"/>
        </p:scale>
        <p:origin x="1936" y="2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0D9C9-57FB-3B4C-BEC0-8EBEBF27A037}" type="datetimeFigureOut">
              <a:rPr lang="es-ES" smtClean="0"/>
              <a:t>11/2/19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06486-8774-5E4C-BFA1-87DC21EFE4C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613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6486-8774-5E4C-BFA1-87DC21EFE4C6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786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tos, imagen y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858" y="244158"/>
            <a:ext cx="8466042" cy="1339850"/>
          </a:xfrm>
        </p:spPr>
        <p:txBody>
          <a:bodyPr>
            <a:normAutofit/>
          </a:bodyPr>
          <a:lstStyle/>
          <a:p>
            <a:r>
              <a:rPr lang="es-ES" sz="3200" dirty="0">
                <a:latin typeface="American Typewriter"/>
                <a:cs typeface="American Typewriter"/>
              </a:rPr>
              <a:t>6</a:t>
            </a:r>
            <a:r>
              <a:rPr lang="es-ES" sz="3200" dirty="0" smtClean="0">
                <a:latin typeface="American Typewriter"/>
                <a:cs typeface="American Typewriter"/>
              </a:rPr>
              <a:t>. </a:t>
            </a:r>
            <a:r>
              <a:rPr lang="es-ES" sz="3200" dirty="0" err="1" smtClean="0">
                <a:latin typeface="American Typewriter"/>
                <a:cs typeface="American Typewriter"/>
              </a:rPr>
              <a:t>Fonètica</a:t>
            </a:r>
            <a:r>
              <a:rPr lang="es-ES" sz="3200" dirty="0" smtClean="0">
                <a:latin typeface="American Typewriter"/>
                <a:cs typeface="American Typewriter"/>
              </a:rPr>
              <a:t>. </a:t>
            </a:r>
            <a:r>
              <a:rPr lang="es-ES" sz="3200" dirty="0" err="1" smtClean="0">
                <a:latin typeface="American Typewriter"/>
                <a:cs typeface="American Typewriter"/>
              </a:rPr>
              <a:t>Els</a:t>
            </a:r>
            <a:r>
              <a:rPr lang="es-ES" sz="3200" dirty="0" smtClean="0">
                <a:latin typeface="American Typewriter"/>
                <a:cs typeface="American Typewriter"/>
              </a:rPr>
              <a:t> </a:t>
            </a:r>
            <a:r>
              <a:rPr lang="es-ES" sz="3200" dirty="0" err="1" smtClean="0">
                <a:latin typeface="American Typewriter"/>
                <a:cs typeface="American Typewriter"/>
              </a:rPr>
              <a:t>sons</a:t>
            </a:r>
            <a:r>
              <a:rPr lang="es-ES" sz="3200" dirty="0" smtClean="0">
                <a:latin typeface="American Typewriter"/>
                <a:cs typeface="American Typewriter"/>
              </a:rPr>
              <a:t> </a:t>
            </a:r>
            <a:r>
              <a:rPr lang="es-ES" sz="3200" dirty="0" err="1" smtClean="0">
                <a:latin typeface="American Typewriter"/>
                <a:cs typeface="American Typewriter"/>
              </a:rPr>
              <a:t>consonàntics</a:t>
            </a:r>
            <a:r>
              <a:rPr lang="es-ES" sz="3200" dirty="0" smtClean="0">
                <a:latin typeface="American Typewriter"/>
                <a:cs typeface="American Typewriter"/>
              </a:rPr>
              <a:t>.</a:t>
            </a:r>
            <a:endParaRPr lang="es-ES" sz="3200" dirty="0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5857" y="1778000"/>
            <a:ext cx="8328073" cy="4584700"/>
          </a:xfrm>
        </p:spPr>
        <p:txBody>
          <a:bodyPr>
            <a:noAutofit/>
          </a:bodyPr>
          <a:lstStyle/>
          <a:p>
            <a:pPr algn="just">
              <a:buAutoNum type="arabicPeriod"/>
            </a:pPr>
            <a:r>
              <a:rPr lang="es-ES_tradnl" sz="1600" dirty="0" smtClean="0">
                <a:latin typeface="Lucida Grande"/>
                <a:cs typeface="Lucida Grande"/>
              </a:rPr>
              <a:t>A </a:t>
            </a:r>
            <a:r>
              <a:rPr lang="es-ES_tradnl" sz="1600" dirty="0" err="1" smtClean="0">
                <a:latin typeface="Lucida Grande"/>
                <a:cs typeface="Lucida Grande"/>
              </a:rPr>
              <a:t>l’hora</a:t>
            </a:r>
            <a:r>
              <a:rPr lang="es-ES_tradnl" sz="1600" dirty="0" smtClean="0">
                <a:latin typeface="Lucida Grande"/>
                <a:cs typeface="Lucida Grande"/>
              </a:rPr>
              <a:t> </a:t>
            </a:r>
            <a:r>
              <a:rPr lang="es-ES_tradnl" sz="1600" dirty="0" err="1" smtClean="0">
                <a:latin typeface="Lucida Grande"/>
                <a:cs typeface="Lucida Grande"/>
              </a:rPr>
              <a:t>d’emetre</a:t>
            </a:r>
            <a:r>
              <a:rPr lang="es-ES_tradnl" sz="1600" dirty="0" smtClean="0">
                <a:latin typeface="Lucida Grande"/>
                <a:cs typeface="Lucida Grande"/>
              </a:rPr>
              <a:t> </a:t>
            </a:r>
            <a:r>
              <a:rPr lang="es-ES_tradnl" sz="1600" dirty="0" err="1" smtClean="0">
                <a:latin typeface="Lucida Grande"/>
                <a:cs typeface="Lucida Grande"/>
              </a:rPr>
              <a:t>els</a:t>
            </a:r>
            <a:r>
              <a:rPr lang="es-ES_tradnl" sz="1600" dirty="0" smtClean="0">
                <a:latin typeface="Lucida Grande"/>
                <a:cs typeface="Lucida Grande"/>
              </a:rPr>
              <a:t> </a:t>
            </a:r>
            <a:r>
              <a:rPr lang="es-ES_tradnl" sz="1600" dirty="0" err="1" smtClean="0">
                <a:latin typeface="Lucida Grande"/>
                <a:cs typeface="Lucida Grande"/>
              </a:rPr>
              <a:t>sons</a:t>
            </a:r>
            <a:r>
              <a:rPr lang="es-ES_tradnl" sz="1600" dirty="0" smtClean="0">
                <a:latin typeface="Lucida Grande"/>
                <a:cs typeface="Lucida Grande"/>
              </a:rPr>
              <a:t> </a:t>
            </a:r>
            <a:r>
              <a:rPr lang="es-ES_tradnl" sz="1600" dirty="0" err="1" smtClean="0">
                <a:latin typeface="Lucida Grande"/>
                <a:cs typeface="Lucida Grande"/>
              </a:rPr>
              <a:t>consonàntics</a:t>
            </a:r>
            <a:r>
              <a:rPr lang="es-ES_tradnl" sz="1600" dirty="0" smtClean="0">
                <a:latin typeface="Lucida Grande"/>
                <a:cs typeface="Lucida Grande"/>
              </a:rPr>
              <a:t> hi </a:t>
            </a:r>
            <a:r>
              <a:rPr lang="es-ES_tradnl" sz="1600" dirty="0" err="1" smtClean="0">
                <a:latin typeface="Lucida Grande"/>
                <a:cs typeface="Lucida Grande"/>
              </a:rPr>
              <a:t>intervenen</a:t>
            </a:r>
            <a:r>
              <a:rPr lang="es-ES_tradnl" sz="1600" dirty="0" smtClean="0">
                <a:latin typeface="Lucida Grande"/>
                <a:cs typeface="Lucida Grande"/>
              </a:rPr>
              <a:t> tres </a:t>
            </a:r>
            <a:r>
              <a:rPr lang="es-ES_tradnl" sz="1600" dirty="0" err="1" smtClean="0">
                <a:latin typeface="Lucida Grande"/>
                <a:cs typeface="Lucida Grande"/>
              </a:rPr>
              <a:t>factors</a:t>
            </a:r>
            <a:r>
              <a:rPr lang="es-ES_tradnl" sz="1600" dirty="0" smtClean="0">
                <a:latin typeface="Lucida Grande"/>
                <a:cs typeface="Lucida Grande"/>
              </a:rPr>
              <a:t>:</a:t>
            </a:r>
          </a:p>
          <a:p>
            <a:pPr algn="just">
              <a:buAutoNum type="arabicPeriod"/>
            </a:pPr>
            <a:endParaRPr lang="es-ES_tradnl" sz="1600" dirty="0" smtClean="0">
              <a:latin typeface="Lucida Grande"/>
              <a:cs typeface="Lucida Grande"/>
            </a:endParaRPr>
          </a:p>
          <a:p>
            <a:pPr lvl="1" algn="just">
              <a:buAutoNum type="arabicPeriod"/>
            </a:pPr>
            <a:r>
              <a:rPr lang="es-ES_tradnl" sz="1600" dirty="0" smtClean="0">
                <a:latin typeface="Lucida Grande"/>
                <a:cs typeface="Lucida Grande"/>
              </a:rPr>
              <a:t>La </a:t>
            </a:r>
            <a:r>
              <a:rPr lang="es-ES_tradnl" sz="1600" b="1" dirty="0" err="1" smtClean="0">
                <a:latin typeface="Lucida Grande"/>
                <a:cs typeface="Lucida Grande"/>
              </a:rPr>
              <a:t>sonoritat</a:t>
            </a:r>
            <a:r>
              <a:rPr lang="es-ES_tradnl" sz="1600" dirty="0" smtClean="0">
                <a:latin typeface="Lucida Grande"/>
                <a:cs typeface="Lucida Grande"/>
              </a:rPr>
              <a:t>. Les </a:t>
            </a:r>
            <a:r>
              <a:rPr lang="es-ES" sz="1600" dirty="0" err="1" smtClean="0">
                <a:latin typeface="Lucida Grande"/>
                <a:cs typeface="Lucida Grande"/>
              </a:rPr>
              <a:t>consonants</a:t>
            </a:r>
            <a:r>
              <a:rPr lang="es-ES" sz="1600" dirty="0">
                <a:latin typeface="Lucida Grande"/>
                <a:cs typeface="Lucida Grande"/>
              </a:rPr>
              <a:t> </a:t>
            </a:r>
            <a:r>
              <a:rPr lang="es-ES" sz="1600" dirty="0" smtClean="0">
                <a:latin typeface="Lucida Grande"/>
                <a:cs typeface="Lucida Grande"/>
              </a:rPr>
              <a:t>poden ser </a:t>
            </a:r>
            <a:r>
              <a:rPr lang="es-ES" sz="1600" dirty="0" err="1" smtClean="0">
                <a:latin typeface="Lucida Grande"/>
                <a:cs typeface="Lucida Grande"/>
              </a:rPr>
              <a:t>sordes</a:t>
            </a:r>
            <a:r>
              <a:rPr lang="es-ES" sz="1600" dirty="0" smtClean="0">
                <a:latin typeface="Lucida Grande"/>
                <a:cs typeface="Lucida Grande"/>
              </a:rPr>
              <a:t> o </a:t>
            </a:r>
            <a:r>
              <a:rPr lang="es-ES" sz="1600" dirty="0" err="1" smtClean="0">
                <a:latin typeface="Lucida Grande"/>
                <a:cs typeface="Lucida Grande"/>
              </a:rPr>
              <a:t>sonores</a:t>
            </a:r>
            <a:r>
              <a:rPr lang="es-ES" sz="1600" dirty="0" smtClean="0">
                <a:latin typeface="Lucida Grande"/>
                <a:cs typeface="Lucida Grande"/>
              </a:rPr>
              <a:t>. </a:t>
            </a:r>
            <a:r>
              <a:rPr lang="es-ES" sz="1600" dirty="0" err="1" smtClean="0">
                <a:latin typeface="Lucida Grande"/>
                <a:cs typeface="Lucida Grande"/>
              </a:rPr>
              <a:t>Aquest</a:t>
            </a:r>
            <a:r>
              <a:rPr lang="es-ES" sz="1600" dirty="0" smtClean="0">
                <a:latin typeface="Lucida Grande"/>
                <a:cs typeface="Lucida Grande"/>
              </a:rPr>
              <a:t> factor </a:t>
            </a:r>
            <a:r>
              <a:rPr lang="es-ES" sz="1600" dirty="0" err="1" smtClean="0">
                <a:latin typeface="Lucida Grande"/>
                <a:cs typeface="Lucida Grande"/>
              </a:rPr>
              <a:t>és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fonamental</a:t>
            </a:r>
            <a:r>
              <a:rPr lang="es-ES" sz="1600" dirty="0" smtClean="0">
                <a:latin typeface="Lucida Grande"/>
                <a:cs typeface="Lucida Grande"/>
              </a:rPr>
              <a:t> a </a:t>
            </a:r>
            <a:r>
              <a:rPr lang="es-ES" sz="1600" dirty="0" err="1" smtClean="0">
                <a:latin typeface="Lucida Grande"/>
                <a:cs typeface="Lucida Grande"/>
              </a:rPr>
              <a:t>l’hora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dels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fenòmens</a:t>
            </a:r>
            <a:r>
              <a:rPr lang="es-ES" sz="1600" dirty="0" smtClean="0">
                <a:latin typeface="Lucida Grande"/>
                <a:cs typeface="Lucida Grande"/>
              </a:rPr>
              <a:t> de contacte.</a:t>
            </a:r>
          </a:p>
          <a:p>
            <a:pPr lvl="1" algn="just">
              <a:buAutoNum type="arabicPeriod"/>
            </a:pPr>
            <a:r>
              <a:rPr lang="es-ES" sz="1600" dirty="0" smtClean="0">
                <a:latin typeface="Lucida Grande"/>
                <a:cs typeface="Lucida Grande"/>
              </a:rPr>
              <a:t>El </a:t>
            </a:r>
            <a:r>
              <a:rPr lang="es-ES" sz="1600" b="1" dirty="0" err="1" smtClean="0">
                <a:latin typeface="Lucida Grande"/>
                <a:cs typeface="Lucida Grande"/>
              </a:rPr>
              <a:t>mode</a:t>
            </a:r>
            <a:r>
              <a:rPr lang="es-ES" sz="1600" b="1" dirty="0" smtClean="0">
                <a:latin typeface="Lucida Grande"/>
                <a:cs typeface="Lucida Grande"/>
              </a:rPr>
              <a:t> </a:t>
            </a:r>
            <a:r>
              <a:rPr lang="es-ES" sz="1600" b="1" dirty="0" err="1" smtClean="0">
                <a:latin typeface="Lucida Grande"/>
                <a:cs typeface="Lucida Grande"/>
              </a:rPr>
              <a:t>d’articulació</a:t>
            </a:r>
            <a:r>
              <a:rPr lang="es-ES" sz="1600" dirty="0" smtClean="0">
                <a:latin typeface="Lucida Grande"/>
                <a:cs typeface="Lucida Grande"/>
              </a:rPr>
              <a:t>. </a:t>
            </a:r>
            <a:r>
              <a:rPr lang="es-ES" sz="1600" dirty="0" err="1" smtClean="0">
                <a:latin typeface="Lucida Grande"/>
                <a:cs typeface="Lucida Grande"/>
              </a:rPr>
              <a:t>És</a:t>
            </a:r>
            <a:r>
              <a:rPr lang="es-ES" sz="1600" dirty="0" smtClean="0">
                <a:latin typeface="Lucida Grande"/>
                <a:cs typeface="Lucida Grande"/>
              </a:rPr>
              <a:t> el </a:t>
            </a:r>
            <a:r>
              <a:rPr lang="es-ES" sz="1600" dirty="0" err="1" smtClean="0">
                <a:latin typeface="Lucida Grande"/>
                <a:cs typeface="Lucida Grande"/>
              </a:rPr>
              <a:t>grau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d’obertura</a:t>
            </a:r>
            <a:r>
              <a:rPr lang="es-ES" sz="1600" dirty="0" smtClean="0">
                <a:latin typeface="Lucida Grande"/>
                <a:cs typeface="Lucida Grande"/>
              </a:rPr>
              <a:t>, el </a:t>
            </a:r>
            <a:r>
              <a:rPr lang="es-ES" sz="1600" dirty="0" err="1" smtClean="0">
                <a:latin typeface="Lucida Grande"/>
                <a:cs typeface="Lucida Grande"/>
              </a:rPr>
              <a:t>tipus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d’impediment</a:t>
            </a:r>
            <a:r>
              <a:rPr lang="es-ES" sz="1600" dirty="0" smtClean="0">
                <a:latin typeface="Lucida Grande"/>
                <a:cs typeface="Lucida Grande"/>
              </a:rPr>
              <a:t> que </a:t>
            </a:r>
            <a:r>
              <a:rPr lang="es-ES" sz="1600" dirty="0" err="1" smtClean="0">
                <a:latin typeface="Lucida Grande"/>
                <a:cs typeface="Lucida Grande"/>
              </a:rPr>
              <a:t>troba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l’aire</a:t>
            </a:r>
            <a:r>
              <a:rPr lang="es-ES" sz="1600" dirty="0" smtClean="0">
                <a:latin typeface="Lucida Grande"/>
                <a:cs typeface="Lucida Grande"/>
              </a:rPr>
              <a:t> en ser </a:t>
            </a:r>
            <a:r>
              <a:rPr lang="es-ES" sz="1600" dirty="0" err="1" smtClean="0">
                <a:latin typeface="Lucida Grande"/>
                <a:cs typeface="Lucida Grande"/>
              </a:rPr>
              <a:t>expulsat</a:t>
            </a:r>
            <a:r>
              <a:rPr lang="es-ES" sz="1600" dirty="0" smtClean="0">
                <a:latin typeface="Lucida Grande"/>
                <a:cs typeface="Lucida Grande"/>
              </a:rPr>
              <a:t>. Des </a:t>
            </a:r>
            <a:r>
              <a:rPr lang="es-ES" sz="1600" dirty="0" err="1" smtClean="0">
                <a:latin typeface="Lucida Grande"/>
                <a:cs typeface="Lucida Grande"/>
              </a:rPr>
              <a:t>d’aquest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punt</a:t>
            </a:r>
            <a:r>
              <a:rPr lang="es-ES" sz="1600" dirty="0" smtClean="0">
                <a:latin typeface="Lucida Grande"/>
                <a:cs typeface="Lucida Grande"/>
              </a:rPr>
              <a:t> de vista, les </a:t>
            </a:r>
            <a:r>
              <a:rPr lang="es-ES" sz="1600" dirty="0" err="1" smtClean="0">
                <a:latin typeface="Lucida Grande"/>
                <a:cs typeface="Lucida Grande"/>
              </a:rPr>
              <a:t>consonants</a:t>
            </a:r>
            <a:r>
              <a:rPr lang="es-ES" sz="1600" dirty="0" smtClean="0">
                <a:latin typeface="Lucida Grande"/>
                <a:cs typeface="Lucida Grande"/>
              </a:rPr>
              <a:t> poden ser: </a:t>
            </a:r>
            <a:r>
              <a:rPr lang="es-ES" sz="1600" dirty="0" err="1" smtClean="0">
                <a:latin typeface="Lucida Grande"/>
                <a:cs typeface="Lucida Grande"/>
              </a:rPr>
              <a:t>oclusives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nasals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fricatives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africades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aproximants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bategants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vibrants</a:t>
            </a:r>
            <a:r>
              <a:rPr lang="es-ES" sz="1600" dirty="0" smtClean="0">
                <a:latin typeface="Lucida Grande"/>
                <a:cs typeface="Lucida Grande"/>
              </a:rPr>
              <a:t> i </a:t>
            </a:r>
            <a:r>
              <a:rPr lang="es-ES" sz="1600" dirty="0" err="1" smtClean="0">
                <a:latin typeface="Lucida Grande"/>
                <a:cs typeface="Lucida Grande"/>
              </a:rPr>
              <a:t>laterals</a:t>
            </a:r>
            <a:r>
              <a:rPr lang="es-ES" sz="1600" dirty="0" smtClean="0">
                <a:latin typeface="Lucida Grande"/>
                <a:cs typeface="Lucida Grande"/>
              </a:rPr>
              <a:t>.</a:t>
            </a:r>
          </a:p>
          <a:p>
            <a:pPr lvl="1" algn="just">
              <a:buAutoNum type="arabicPeriod"/>
            </a:pPr>
            <a:r>
              <a:rPr lang="es-ES" sz="1600" dirty="0" smtClean="0">
                <a:latin typeface="Lucida Grande"/>
                <a:cs typeface="Lucida Grande"/>
              </a:rPr>
              <a:t>El </a:t>
            </a:r>
            <a:r>
              <a:rPr lang="es-ES" sz="1600" b="1" dirty="0" err="1" smtClean="0">
                <a:latin typeface="Lucida Grande"/>
                <a:cs typeface="Lucida Grande"/>
              </a:rPr>
              <a:t>punt</a:t>
            </a:r>
            <a:r>
              <a:rPr lang="es-ES" sz="1600" b="1" dirty="0" smtClean="0">
                <a:latin typeface="Lucida Grande"/>
                <a:cs typeface="Lucida Grande"/>
              </a:rPr>
              <a:t> </a:t>
            </a:r>
            <a:r>
              <a:rPr lang="es-ES" sz="1600" b="1" dirty="0" err="1" smtClean="0">
                <a:latin typeface="Lucida Grande"/>
                <a:cs typeface="Lucida Grande"/>
              </a:rPr>
              <a:t>d’articulació</a:t>
            </a:r>
            <a:r>
              <a:rPr lang="es-ES" sz="1600" dirty="0" smtClean="0">
                <a:latin typeface="Lucida Grande"/>
                <a:cs typeface="Lucida Grande"/>
              </a:rPr>
              <a:t>. </a:t>
            </a:r>
            <a:r>
              <a:rPr lang="es-ES" sz="1600" dirty="0" err="1" smtClean="0">
                <a:latin typeface="Lucida Grande"/>
                <a:cs typeface="Lucida Grande"/>
              </a:rPr>
              <a:t>Segons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els</a:t>
            </a:r>
            <a:r>
              <a:rPr lang="es-ES" sz="1600" dirty="0" smtClean="0">
                <a:latin typeface="Lucida Grande"/>
                <a:cs typeface="Lucida Grande"/>
              </a:rPr>
              <a:t> </a:t>
            </a:r>
            <a:r>
              <a:rPr lang="es-ES" sz="1600" dirty="0" err="1" smtClean="0">
                <a:latin typeface="Lucida Grande"/>
                <a:cs typeface="Lucida Grande"/>
              </a:rPr>
              <a:t>òrgans</a:t>
            </a:r>
            <a:r>
              <a:rPr lang="es-ES" sz="1600" dirty="0" smtClean="0">
                <a:latin typeface="Lucida Grande"/>
                <a:cs typeface="Lucida Grande"/>
              </a:rPr>
              <a:t> que </a:t>
            </a:r>
            <a:r>
              <a:rPr lang="es-ES" sz="1600" dirty="0" err="1" smtClean="0">
                <a:latin typeface="Lucida Grande"/>
                <a:cs typeface="Lucida Grande"/>
              </a:rPr>
              <a:t>intervenen</a:t>
            </a:r>
            <a:r>
              <a:rPr lang="es-ES" sz="1600" dirty="0" smtClean="0">
                <a:latin typeface="Lucida Grande"/>
                <a:cs typeface="Lucida Grande"/>
              </a:rPr>
              <a:t> en la </a:t>
            </a:r>
            <a:r>
              <a:rPr lang="es-ES" sz="1600" dirty="0" err="1" smtClean="0">
                <a:latin typeface="Lucida Grande"/>
                <a:cs typeface="Lucida Grande"/>
              </a:rPr>
              <a:t>pronunciació</a:t>
            </a:r>
            <a:r>
              <a:rPr lang="es-ES" sz="1600" dirty="0" smtClean="0">
                <a:latin typeface="Lucida Grande"/>
                <a:cs typeface="Lucida Grande"/>
              </a:rPr>
              <a:t>, les </a:t>
            </a:r>
            <a:r>
              <a:rPr lang="es-ES" sz="1600" dirty="0" err="1" smtClean="0">
                <a:latin typeface="Lucida Grande"/>
                <a:cs typeface="Lucida Grande"/>
              </a:rPr>
              <a:t>consonants</a:t>
            </a:r>
            <a:r>
              <a:rPr lang="es-ES" sz="1600" dirty="0" smtClean="0">
                <a:latin typeface="Lucida Grande"/>
                <a:cs typeface="Lucida Grande"/>
              </a:rPr>
              <a:t> poden ser: </a:t>
            </a:r>
            <a:r>
              <a:rPr lang="es-ES" sz="1600" dirty="0" err="1" smtClean="0">
                <a:latin typeface="Lucida Grande"/>
                <a:cs typeface="Lucida Grande"/>
              </a:rPr>
              <a:t>bilabials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labiodentals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dentals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alveolars</a:t>
            </a:r>
            <a:r>
              <a:rPr lang="es-ES" sz="1600" dirty="0" smtClean="0">
                <a:latin typeface="Lucida Grande"/>
                <a:cs typeface="Lucida Grande"/>
              </a:rPr>
              <a:t>, </a:t>
            </a:r>
            <a:r>
              <a:rPr lang="es-ES" sz="1600" dirty="0" err="1" smtClean="0">
                <a:latin typeface="Lucida Grande"/>
                <a:cs typeface="Lucida Grande"/>
              </a:rPr>
              <a:t>palatals</a:t>
            </a:r>
            <a:r>
              <a:rPr lang="es-ES" sz="1600" dirty="0">
                <a:latin typeface="Lucida Grande"/>
                <a:cs typeface="Lucida Grande"/>
              </a:rPr>
              <a:t> </a:t>
            </a:r>
            <a:r>
              <a:rPr lang="es-ES" sz="1600" dirty="0" smtClean="0">
                <a:latin typeface="Lucida Grande"/>
                <a:cs typeface="Lucida Grande"/>
              </a:rPr>
              <a:t>i </a:t>
            </a:r>
            <a:r>
              <a:rPr lang="es-ES" sz="1600" dirty="0" err="1" smtClean="0">
                <a:latin typeface="Lucida Grande"/>
                <a:cs typeface="Lucida Grande"/>
              </a:rPr>
              <a:t>velars</a:t>
            </a:r>
            <a:r>
              <a:rPr lang="es-ES" sz="1600" dirty="0" smtClean="0">
                <a:latin typeface="Lucida Grande"/>
                <a:cs typeface="Lucida Grande"/>
              </a:rPr>
              <a:t>.</a:t>
            </a:r>
          </a:p>
          <a:p>
            <a:pPr lvl="1" algn="just">
              <a:buAutoNum type="arabicPeriod"/>
            </a:pPr>
            <a:endParaRPr lang="es-ES" sz="1600" dirty="0" smtClean="0">
              <a:latin typeface="Lucida Grande"/>
              <a:cs typeface="Lucida Grande"/>
            </a:endParaRPr>
          </a:p>
          <a:p>
            <a:pPr marL="350838" lvl="1" indent="0" algn="just">
              <a:buNone/>
            </a:pPr>
            <a:endParaRPr lang="es-ES" sz="1600" dirty="0" smtClean="0">
              <a:latin typeface="Lucida Grande"/>
              <a:cs typeface="Lucida Grande"/>
            </a:endParaRPr>
          </a:p>
          <a:p>
            <a:pPr marL="350838" lvl="1" indent="0" algn="just">
              <a:buNone/>
            </a:pPr>
            <a:endParaRPr lang="es-ES" sz="1600" dirty="0" smtClean="0">
              <a:latin typeface="Lucida Grande"/>
              <a:cs typeface="Lucida Grande"/>
            </a:endParaRPr>
          </a:p>
          <a:p>
            <a:pPr lvl="1" algn="just">
              <a:buFont typeface="Arial" pitchFamily="34" charset="0"/>
              <a:buAutoNum type="arabicPeriod"/>
            </a:pPr>
            <a:endParaRPr lang="es-ES" sz="1600" dirty="0">
              <a:latin typeface="Lucida Grande"/>
              <a:cs typeface="Lucida Grande"/>
            </a:endParaRPr>
          </a:p>
          <a:p>
            <a:pPr lvl="1" algn="just">
              <a:buFont typeface="Arial" pitchFamily="34" charset="0"/>
              <a:buAutoNum type="arabicPeriod"/>
            </a:pPr>
            <a:endParaRPr lang="es-ES_tradnl" sz="1600" dirty="0" smtClean="0">
              <a:latin typeface="Lucida Grande"/>
              <a:cs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999194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761067"/>
            <a:ext cx="7950200" cy="43941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400" dirty="0" smtClean="0">
                <a:latin typeface="Lucida Grande"/>
                <a:cs typeface="Lucida Grande"/>
              </a:rPr>
              <a:t> 2</a:t>
            </a:r>
            <a:r>
              <a:rPr lang="es-ES" sz="1200" dirty="0" smtClean="0">
                <a:latin typeface="Lucida Grande"/>
                <a:cs typeface="Lucida Grande"/>
              </a:rPr>
              <a:t>. </a:t>
            </a:r>
            <a:r>
              <a:rPr lang="es-ES" sz="1200" dirty="0" err="1" smtClean="0">
                <a:latin typeface="Lucida Grande"/>
                <a:cs typeface="Lucida Grande"/>
              </a:rPr>
              <a:t>Aquest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solidFill>
                  <a:schemeClr val="tx1"/>
                </a:solidFill>
                <a:latin typeface="Lucida Grande"/>
                <a:cs typeface="Lucida Grande"/>
              </a:rPr>
              <a:t>quadre</a:t>
            </a:r>
            <a:r>
              <a:rPr lang="es-ES" sz="1200" dirty="0" smtClean="0">
                <a:solidFill>
                  <a:schemeClr val="tx1"/>
                </a:solidFill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és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fonamental</a:t>
            </a:r>
            <a:r>
              <a:rPr lang="es-ES" sz="1200" dirty="0" smtClean="0">
                <a:latin typeface="Lucida Grande"/>
                <a:cs typeface="Lucida Grande"/>
              </a:rPr>
              <a:t> per </a:t>
            </a:r>
            <a:r>
              <a:rPr lang="es-ES" sz="1200" dirty="0" err="1" smtClean="0">
                <a:latin typeface="Lucida Grande"/>
                <a:cs typeface="Lucida Grande"/>
              </a:rPr>
              <a:t>entendre</a:t>
            </a:r>
            <a:r>
              <a:rPr lang="es-ES" sz="1200" dirty="0" smtClean="0">
                <a:latin typeface="Lucida Grande"/>
                <a:cs typeface="Lucida Grande"/>
              </a:rPr>
              <a:t> </a:t>
            </a:r>
            <a:r>
              <a:rPr lang="es-ES" sz="1200" dirty="0" err="1" smtClean="0">
                <a:latin typeface="Lucida Grande"/>
                <a:cs typeface="Lucida Grande"/>
              </a:rPr>
              <a:t>tot</a:t>
            </a:r>
            <a:r>
              <a:rPr lang="es-ES" sz="1200" dirty="0" smtClean="0">
                <a:latin typeface="Lucida Grande"/>
                <a:cs typeface="Lucida Grande"/>
              </a:rPr>
              <a:t> el sistema </a:t>
            </a:r>
            <a:r>
              <a:rPr lang="es-ES" sz="1200" dirty="0" err="1" smtClean="0">
                <a:latin typeface="Lucida Grande"/>
                <a:cs typeface="Lucida Grande"/>
              </a:rPr>
              <a:t>consonàntic</a:t>
            </a:r>
            <a:r>
              <a:rPr lang="es-ES" sz="1200" dirty="0" smtClean="0">
                <a:latin typeface="Lucida Grande"/>
                <a:cs typeface="Lucida Grande"/>
              </a:rPr>
              <a:t>. </a:t>
            </a:r>
            <a:endParaRPr lang="es-ES_tradnl" sz="1400" dirty="0">
              <a:latin typeface="Lucida Grande"/>
              <a:cs typeface="Lucida Grande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451408"/>
              </p:ext>
            </p:extLst>
          </p:nvPr>
        </p:nvGraphicFramePr>
        <p:xfrm>
          <a:off x="395624" y="2234738"/>
          <a:ext cx="8415866" cy="404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6266"/>
                <a:gridCol w="524933"/>
                <a:gridCol w="618067"/>
                <a:gridCol w="541867"/>
                <a:gridCol w="584200"/>
                <a:gridCol w="601133"/>
                <a:gridCol w="609600"/>
                <a:gridCol w="533401"/>
                <a:gridCol w="618066"/>
                <a:gridCol w="635000"/>
                <a:gridCol w="609600"/>
                <a:gridCol w="508000"/>
                <a:gridCol w="575733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 gridSpan="1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Segons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el </a:t>
                      </a:r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lloc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d’articulació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i la </a:t>
                      </a:r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sonoritat</a:t>
                      </a:r>
                      <a:endParaRPr lang="es-ES" sz="1200" b="1" dirty="0" smtClean="0">
                        <a:latin typeface="Lucida Grande"/>
                        <a:cs typeface="Lucida Grande"/>
                      </a:endParaRPr>
                    </a:p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259080">
                <a:tc rowSpan="2">
                  <a:txBody>
                    <a:bodyPr/>
                    <a:lstStyle/>
                    <a:p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Segons</a:t>
                      </a:r>
                      <a:r>
                        <a:rPr lang="es-ES" sz="1200" b="1" baseline="0" dirty="0" smtClean="0">
                          <a:latin typeface="Lucida Grande"/>
                          <a:cs typeface="Lucida Grande"/>
                        </a:rPr>
                        <a:t> el </a:t>
                      </a:r>
                      <a:r>
                        <a:rPr lang="es-ES" sz="1200" b="1" baseline="0" dirty="0" err="1" smtClean="0">
                          <a:latin typeface="Lucida Grande"/>
                          <a:cs typeface="Lucida Grande"/>
                        </a:rPr>
                        <a:t>mode</a:t>
                      </a:r>
                      <a:endParaRPr lang="es-ES" sz="1200" b="1" baseline="0" dirty="0" smtClean="0">
                        <a:latin typeface="Lucida Grande"/>
                        <a:cs typeface="Lucida Grande"/>
                      </a:endParaRPr>
                    </a:p>
                    <a:p>
                      <a:pPr algn="l"/>
                      <a:r>
                        <a:rPr lang="es-ES" sz="1200" b="1" baseline="0" dirty="0" err="1" smtClean="0">
                          <a:latin typeface="Lucida Grande"/>
                          <a:cs typeface="Lucida Grande"/>
                        </a:rPr>
                        <a:t>d’articulació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0BCC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bilabials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labiodentals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4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dentals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alveolars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palatals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velars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sordes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sonores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sordes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sonores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sordes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sonores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sordes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sonores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sordes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sonores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sordes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 err="1" smtClean="0">
                          <a:latin typeface="Lucida Grande"/>
                          <a:cs typeface="Lucida Grande"/>
                        </a:rPr>
                        <a:t>sonores</a:t>
                      </a:r>
                      <a:endParaRPr lang="es-ES" sz="8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oclusives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[p]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[b]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[t]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[d]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[k]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[g]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nasals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[m]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ɱ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[n]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ɲ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ŋ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fricatives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[f]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[v]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[s]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[z]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ʃ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ʒ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africades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ts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dz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tʃ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</a:p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dʒ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</a:p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aproximants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l-GR" sz="1200" dirty="0" smtClean="0">
                          <a:latin typeface="Lucida Grande"/>
                          <a:cs typeface="Lucida Grande"/>
                        </a:rPr>
                        <a:t>β</a:t>
                      </a:r>
                      <a:r>
                        <a:rPr lang="es-ES_tradnl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is-IS" sz="1200" dirty="0" smtClean="0">
                          <a:latin typeface="Lucida Grande"/>
                          <a:cs typeface="Lucida Grande"/>
                        </a:rPr>
                        <a:t>ð]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ɣ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bategants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ɾ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vibrants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[r]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laterals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[l]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200" dirty="0" err="1" smtClean="0">
                          <a:latin typeface="Lucida Grande"/>
                          <a:cs typeface="Lucida Grande"/>
                        </a:rPr>
                        <a:t>ʎ</a:t>
                      </a:r>
                      <a:r>
                        <a:rPr lang="es-ES" sz="12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446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3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  <a:r>
              <a:rPr lang="es-ES_tradnl" sz="1400" dirty="0" err="1" smtClean="0">
                <a:latin typeface="Lucida Grande"/>
                <a:cs typeface="Lucida Grande"/>
              </a:rPr>
              <a:t>Inventari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dels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sons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consonàntics</a:t>
            </a:r>
            <a:r>
              <a:rPr lang="es-ES_tradnl" sz="1400" dirty="0" smtClean="0">
                <a:latin typeface="Lucida Grande"/>
                <a:cs typeface="Lucida Grande"/>
              </a:rPr>
              <a:t> (I). </a:t>
            </a:r>
          </a:p>
          <a:p>
            <a:pPr marL="0" indent="0" algn="just">
              <a:buNone/>
            </a:pPr>
            <a:endParaRPr lang="es-ES_tradnl" sz="1400" dirty="0" smtClean="0">
              <a:latin typeface="Lucida Grande"/>
              <a:cs typeface="Lucida Grande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266142"/>
              </p:ext>
            </p:extLst>
          </p:nvPr>
        </p:nvGraphicFramePr>
        <p:xfrm>
          <a:off x="338667" y="2359121"/>
          <a:ext cx="8360833" cy="39036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7151"/>
                <a:gridCol w="508000"/>
                <a:gridCol w="762000"/>
                <a:gridCol w="6713682"/>
              </a:tblGrid>
              <a:tr h="370840">
                <a:tc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AFI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Trets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Grafies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que representen</a:t>
                      </a:r>
                      <a:r>
                        <a:rPr lang="es-ES" sz="1200" b="1" baseline="0" dirty="0" smtClean="0">
                          <a:latin typeface="Lucida Grande"/>
                          <a:cs typeface="Lucida Grande"/>
                        </a:rPr>
                        <a:t> el so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</a:tr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oclusives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[p]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bilabial</a:t>
                      </a: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p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: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pit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rap, sopa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b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: 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tub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)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sil·laba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sorda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dissabte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789632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[b]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bilabial 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b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: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que no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sigui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les de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l’aproximant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l-GR" sz="1000" dirty="0" smtClean="0">
                          <a:latin typeface="Lucida Grande"/>
                          <a:cs typeface="Lucida Grande"/>
                        </a:rPr>
                        <a:t>β</a:t>
                      </a:r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r>
                        <a:rPr lang="es-ES_tradnl" sz="100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_tradnl" sz="1000" i="1" baseline="0" dirty="0" smtClean="0">
                          <a:latin typeface="Lucida Grande"/>
                          <a:cs typeface="Lucida Grande"/>
                        </a:rPr>
                        <a:t>boca, </a:t>
                      </a:r>
                      <a:r>
                        <a:rPr lang="es-ES_tradnl" sz="1000" i="1" baseline="0" dirty="0" err="1" smtClean="0">
                          <a:latin typeface="Lucida Grande"/>
                          <a:cs typeface="Lucida Grande"/>
                        </a:rPr>
                        <a:t>tomba</a:t>
                      </a:r>
                      <a:r>
                        <a:rPr lang="es-ES_tradnl" sz="100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r>
                        <a:rPr lang="es-ES_tradnl" sz="1000" i="1" baseline="0" dirty="0" smtClean="0">
                          <a:latin typeface="Lucida Grande"/>
                          <a:cs typeface="Lucida Grande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_tradnl" sz="100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_tradnl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1" i="0" baseline="0" dirty="0" smtClean="0">
                          <a:latin typeface="Lucida Grande"/>
                          <a:cs typeface="Lucida Grande"/>
                        </a:rPr>
                        <a:t>v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: en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els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mateixos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casos que la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1" i="0" baseline="0" dirty="0" smtClean="0">
                          <a:latin typeface="Lucida Grande"/>
                          <a:cs typeface="Lucida Grande"/>
                        </a:rPr>
                        <a:t>b 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en la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majoria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parlars</a:t>
                      </a:r>
                      <a:endParaRPr lang="es-ES_tradnl" sz="1000" b="0" i="0" baseline="0" dirty="0" smtClean="0">
                        <a:latin typeface="Lucida Grande"/>
                        <a:cs typeface="Lucida Grande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1" i="0" baseline="0" dirty="0" smtClean="0">
                          <a:latin typeface="Lucida Grande"/>
                          <a:cs typeface="Lucida Grande"/>
                        </a:rPr>
                        <a:t>p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: a final de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sonora (</a:t>
                      </a:r>
                      <a:r>
                        <a:rPr lang="es-ES_tradnl" sz="1000" b="0" i="1" baseline="0" dirty="0" err="1" smtClean="0">
                          <a:latin typeface="Lucida Grande"/>
                          <a:cs typeface="Lucida Grande"/>
                        </a:rPr>
                        <a:t>tap</a:t>
                      </a:r>
                      <a:r>
                        <a:rPr lang="es-ES_tradnl" sz="1000" b="0" i="1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_tradnl" sz="1000" b="0" i="1" baseline="0" dirty="0" err="1" smtClean="0">
                          <a:latin typeface="Lucida Grande"/>
                          <a:cs typeface="Lucida Grande"/>
                        </a:rPr>
                        <a:t>bassa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[t]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dental 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t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dirty="0" err="1" smtClean="0">
                          <a:latin typeface="Lucida Grande"/>
                          <a:cs typeface="Lucida Grande"/>
                        </a:rPr>
                        <a:t>dit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dirty="0" err="1" smtClean="0">
                          <a:latin typeface="Lucida Grande"/>
                          <a:cs typeface="Lucida Grande"/>
                        </a:rPr>
                        <a:t>tancar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, pota</a:t>
                      </a:r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d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multitud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i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síl·laba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sorda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adstrat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[d]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dental 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i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d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que no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sigui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aproximant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dau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andana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i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sonora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multitud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d’estels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sonora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tot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gent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[k]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velar 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c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: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que no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sigui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aproximant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casa, vaca, </a:t>
                      </a:r>
                      <a:r>
                        <a:rPr lang="es-ES" sz="1000" b="0" i="1" baseline="0" smtClean="0">
                          <a:latin typeface="Lucida Grande"/>
                          <a:cs typeface="Lucida Grande"/>
                        </a:rPr>
                        <a:t>sac)</a:t>
                      </a:r>
                      <a:endParaRPr lang="es-ES" sz="1000" b="0" i="1" baseline="0" dirty="0" smtClean="0">
                        <a:latin typeface="Lucida Grande"/>
                        <a:cs typeface="Lucida Grande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q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diftong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creixent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quatre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o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qu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quina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k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molt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rarament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kiwi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g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mag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 smtClean="0">
                        <a:latin typeface="Lucida Grande"/>
                        <a:cs typeface="Lucida Grande"/>
                      </a:endParaRPr>
                    </a:p>
                    <a:p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[g]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velar 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g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seguida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a, o, u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que no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sigui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aproximant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.</a:t>
                      </a: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gu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seguida de 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e, i</a:t>
                      </a: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c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final seguida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sonora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cec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naixement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26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3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  <a:r>
              <a:rPr lang="es-ES_tradnl" sz="1400" dirty="0" err="1" smtClean="0">
                <a:latin typeface="Lucida Grande"/>
                <a:cs typeface="Lucida Grande"/>
              </a:rPr>
              <a:t>Inventari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dels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sons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consonàntics</a:t>
            </a:r>
            <a:r>
              <a:rPr lang="es-ES_tradnl" sz="1400" dirty="0" smtClean="0">
                <a:latin typeface="Lucida Grande"/>
                <a:cs typeface="Lucida Grande"/>
              </a:rPr>
              <a:t> (II). </a:t>
            </a:r>
          </a:p>
          <a:p>
            <a:pPr marL="0" indent="0" algn="just">
              <a:buNone/>
            </a:pPr>
            <a:endParaRPr lang="es-ES_tradnl" sz="1400" dirty="0" smtClean="0">
              <a:latin typeface="Lucida Grande"/>
              <a:cs typeface="Lucida Grande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760872"/>
              </p:ext>
            </p:extLst>
          </p:nvPr>
        </p:nvGraphicFramePr>
        <p:xfrm>
          <a:off x="338667" y="2359121"/>
          <a:ext cx="8360833" cy="36688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7151"/>
                <a:gridCol w="508000"/>
                <a:gridCol w="906960"/>
                <a:gridCol w="6568722"/>
              </a:tblGrid>
              <a:tr h="370840">
                <a:tc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AFI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Trets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Grafies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que representen</a:t>
                      </a:r>
                      <a:r>
                        <a:rPr lang="es-ES" sz="1200" b="1" baseline="0" dirty="0" smtClean="0">
                          <a:latin typeface="Lucida Grande"/>
                          <a:cs typeface="Lucida Grande"/>
                        </a:rPr>
                        <a:t> el so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</a:tr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fricatives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[f]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labiodental 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f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: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fosc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agafar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500355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[v]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labiodental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v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: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només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els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dialectes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què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s’ha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mantingut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1" i="0" baseline="0" dirty="0" smtClean="0">
                          <a:latin typeface="Lucida Grande"/>
                          <a:cs typeface="Lucida Grande"/>
                        </a:rPr>
                        <a:t>f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: a final de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sonora o vocal(</a:t>
                      </a:r>
                      <a:r>
                        <a:rPr lang="es-ES_tradnl" sz="1000" b="0" i="1" baseline="0" dirty="0" err="1" smtClean="0">
                          <a:latin typeface="Lucida Grande"/>
                          <a:cs typeface="Lucida Grande"/>
                        </a:rPr>
                        <a:t>tuf</a:t>
                      </a:r>
                      <a:r>
                        <a:rPr lang="es-ES_tradnl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0" i="1" baseline="0" dirty="0" err="1" smtClean="0">
                          <a:latin typeface="Lucida Grande"/>
                          <a:cs typeface="Lucida Grande"/>
                        </a:rPr>
                        <a:t>insuportable</a:t>
                      </a:r>
                      <a:r>
                        <a:rPr lang="es-ES_tradnl" sz="1000" b="0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[s]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alveolar</a:t>
                      </a: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s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excepte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entre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i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els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derivats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mr-IN" sz="1000" b="0" i="1" baseline="0" dirty="0" smtClean="0">
                          <a:latin typeface="Lucida Grande"/>
                          <a:cs typeface="Lucida Grande"/>
                        </a:rPr>
                        <a:t>–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dins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-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fons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mr-IN" sz="1000" b="0" i="1" baseline="0" dirty="0" smtClean="0">
                          <a:latin typeface="Lucida Grande"/>
                          <a:cs typeface="Lucida Grande"/>
                        </a:rPr>
                        <a:t>–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trans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sal, </a:t>
                      </a:r>
                      <a:r>
                        <a:rPr lang="es-ES" sz="1000" b="0" i="1" dirty="0" err="1" smtClean="0">
                          <a:latin typeface="Lucida Grande"/>
                          <a:cs typeface="Lucida Grande"/>
                        </a:rPr>
                        <a:t>capsa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dirty="0" err="1" smtClean="0">
                          <a:latin typeface="Lucida Grande"/>
                          <a:cs typeface="Lucida Grande"/>
                        </a:rPr>
                        <a:t>tros</a:t>
                      </a:r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algn="just"/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ss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entre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tassa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c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ç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segons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normativa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cera,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caça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[z]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alveolar</a:t>
                      </a: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i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s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entre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casa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i en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els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derivats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mr-IN" sz="1000" b="0" i="1" baseline="0" dirty="0" smtClean="0">
                          <a:latin typeface="Lucida Grande"/>
                          <a:cs typeface="Lucida Grande"/>
                        </a:rPr>
                        <a:t>–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dins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-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fons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mr-IN" sz="1000" b="0" i="1" baseline="0" dirty="0" smtClean="0">
                          <a:latin typeface="Lucida Grande"/>
                          <a:cs typeface="Lucida Grande"/>
                        </a:rPr>
                        <a:t>–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trans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endinsar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s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paraula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sonora o vocal 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sonorització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](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els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homes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les dones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z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entre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o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després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i,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rarament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, entre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zero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pinzell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amazona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450708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ʃ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palatal</a:t>
                      </a: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x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: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xiprer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panxa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ix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després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vocal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caixa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). 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alguns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parlars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aquesta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es pronuncia. </a:t>
                      </a:r>
                      <a:endParaRPr lang="es-ES" sz="1000" i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ʒ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palatal</a:t>
                      </a: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j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seguida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a, o, u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jardí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</a:t>
                      </a: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g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seguida de 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e, i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gerro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b="0" i="0" baseline="0" dirty="0">
                        <a:latin typeface="Lucida Grande"/>
                        <a:cs typeface="Lucida Grande"/>
                      </a:endParaRP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ix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paraula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si va seguida de vocal o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sonora 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sonorització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]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guix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blanc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peix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immens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743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3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  <a:r>
              <a:rPr lang="es-ES_tradnl" sz="1400" dirty="0" err="1" smtClean="0">
                <a:latin typeface="Lucida Grande"/>
                <a:cs typeface="Lucida Grande"/>
              </a:rPr>
              <a:t>Inventari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dels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sons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consonàntics</a:t>
            </a:r>
            <a:r>
              <a:rPr lang="es-ES_tradnl" sz="1400" dirty="0" smtClean="0">
                <a:latin typeface="Lucida Grande"/>
                <a:cs typeface="Lucida Grande"/>
              </a:rPr>
              <a:t> (III). </a:t>
            </a:r>
          </a:p>
          <a:p>
            <a:pPr marL="0" indent="0" algn="just">
              <a:buNone/>
            </a:pPr>
            <a:endParaRPr lang="es-ES_tradnl" sz="1400" dirty="0" smtClean="0">
              <a:latin typeface="Lucida Grande"/>
              <a:cs typeface="Lucida Grande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167592"/>
              </p:ext>
            </p:extLst>
          </p:nvPr>
        </p:nvGraphicFramePr>
        <p:xfrm>
          <a:off x="338667" y="2359121"/>
          <a:ext cx="8360833" cy="3924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666"/>
                <a:gridCol w="419485"/>
                <a:gridCol w="906960"/>
                <a:gridCol w="6568722"/>
              </a:tblGrid>
              <a:tr h="370840">
                <a:tc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 smtClean="0">
                          <a:latin typeface="Lucida Grande"/>
                          <a:cs typeface="Lucida Grande"/>
                        </a:rPr>
                        <a:t>AFI</a:t>
                      </a:r>
                      <a:endParaRPr lang="es-ES" sz="11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Trets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Grafies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que representen</a:t>
                      </a:r>
                      <a:r>
                        <a:rPr lang="es-ES" sz="1200" b="1" baseline="0" dirty="0" smtClean="0">
                          <a:latin typeface="Lucida Grande"/>
                          <a:cs typeface="Lucida Grande"/>
                        </a:rPr>
                        <a:t> el so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africades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ts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alveolar</a:t>
                      </a: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err="1" smtClean="0">
                          <a:latin typeface="Lucida Grande"/>
                          <a:cs typeface="Lucida Grande"/>
                        </a:rPr>
                        <a:t>ts</a:t>
                      </a:r>
                      <a:r>
                        <a:rPr lang="es-ES" sz="1000" b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tsar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potser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ds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adscripció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poc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habitual]</a:t>
                      </a:r>
                    </a:p>
                  </a:txBody>
                  <a:tcPr/>
                </a:tc>
              </a:tr>
              <a:tr h="500355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dz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a</a:t>
                      </a:r>
                      <a:r>
                        <a:rPr lang="es-ES_tradnl" sz="1000" dirty="0" err="1" smtClean="0">
                          <a:latin typeface="Lucida Grande"/>
                          <a:cs typeface="Lucida Grande"/>
                        </a:rPr>
                        <a:t>lveolar</a:t>
                      </a:r>
                      <a:endParaRPr lang="es-ES_tradnl" sz="1000" dirty="0" smtClean="0">
                        <a:latin typeface="Lucida Grande"/>
                        <a:cs typeface="Lucida Grande"/>
                      </a:endParaRP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err="1" smtClean="0">
                          <a:latin typeface="Lucida Grande"/>
                          <a:cs typeface="Lucida Grande"/>
                        </a:rPr>
                        <a:t>tz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entre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dotze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1" i="0" baseline="0" dirty="0" err="1" smtClean="0">
                          <a:latin typeface="Lucida Grande"/>
                          <a:cs typeface="Lucida Grande"/>
                        </a:rPr>
                        <a:t>ts</a:t>
                      </a:r>
                      <a:r>
                        <a:rPr lang="es-ES_tradnl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a final de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paraula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seguit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sonora o vocal(</a:t>
                      </a:r>
                      <a:r>
                        <a:rPr lang="es-ES_tradnl" sz="1000" b="0" i="1" baseline="0" dirty="0" err="1" smtClean="0">
                          <a:latin typeface="Lucida Grande"/>
                          <a:cs typeface="Lucida Grande"/>
                        </a:rPr>
                        <a:t>pots</a:t>
                      </a:r>
                      <a:r>
                        <a:rPr lang="es-ES_tradnl" sz="1000" b="0" i="1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_tradnl" sz="1000" b="0" i="1" baseline="0" dirty="0" err="1" smtClean="0">
                          <a:latin typeface="Lucida Grande"/>
                          <a:cs typeface="Lucida Grande"/>
                        </a:rPr>
                        <a:t>vidre</a:t>
                      </a:r>
                      <a:r>
                        <a:rPr lang="es-ES_tradnl" sz="1000" b="0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tʃ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palatal</a:t>
                      </a:r>
                      <a:endParaRPr lang="es-ES" sz="1000" dirty="0" smtClean="0">
                        <a:latin typeface="Lucida Grande"/>
                        <a:cs typeface="Lucida Grande"/>
                      </a:endParaRP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sorda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err="1" smtClean="0">
                          <a:latin typeface="Lucida Grande"/>
                          <a:cs typeface="Lucida Grande"/>
                        </a:rPr>
                        <a:t>tx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dirty="0" err="1" smtClean="0">
                          <a:latin typeface="Lucida Grande"/>
                          <a:cs typeface="Lucida Grande"/>
                        </a:rPr>
                        <a:t>txec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dirty="0" err="1" smtClean="0">
                          <a:latin typeface="Lucida Grande"/>
                          <a:cs typeface="Lucida Grande"/>
                        </a:rPr>
                        <a:t>cartutx</a:t>
                      </a:r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algn="just"/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ig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boig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g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precedida de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paraula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mig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dʒ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palatal</a:t>
                      </a:r>
                      <a:endParaRPr lang="es-ES" sz="1000" dirty="0" smtClean="0">
                        <a:latin typeface="Lucida Grande"/>
                        <a:cs typeface="Lucida Grande"/>
                      </a:endParaRPr>
                    </a:p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sonora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i="0" dirty="0" err="1" smtClean="0">
                          <a:latin typeface="Lucida Grande"/>
                          <a:cs typeface="Lucida Grande"/>
                        </a:rPr>
                        <a:t>Dígrafs</a:t>
                      </a:r>
                      <a:r>
                        <a:rPr lang="es-ES" sz="1000" i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tj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tg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metge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platja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Dígrafs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tx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ig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paraula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seguida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sonora o vocal 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sonorització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](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despatx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obert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mig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gas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327942"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laterals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[l]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alveolar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l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: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literari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calma, sala, fil)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Nota: la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ela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geminada (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l·l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es representa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amb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dues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eles: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cel·la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sɛllɘ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i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ʎ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palatal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ll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en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lluna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calla,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pell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 err="1" smtClean="0">
                          <a:latin typeface="Lucida Grande"/>
                          <a:cs typeface="Lucida Grande"/>
                        </a:rPr>
                        <a:t>bategant</a:t>
                      </a:r>
                      <a:endParaRPr lang="es-ES" sz="8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ɾ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alveolar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r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entre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cara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i precedida de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p, t, b, c, d,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g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f (gras,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braç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endParaRPr lang="es-ES" sz="1000" b="0" i="0" baseline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 smtClean="0">
                          <a:latin typeface="Lucida Grande"/>
                          <a:cs typeface="Lucida Grande"/>
                        </a:rPr>
                        <a:t>vi</a:t>
                      </a:r>
                    </a:p>
                    <a:p>
                      <a:pPr algn="ctr"/>
                      <a:r>
                        <a:rPr lang="es-ES" sz="800" b="1" dirty="0" err="1" smtClean="0">
                          <a:latin typeface="Lucida Grande"/>
                          <a:cs typeface="Lucida Grande"/>
                        </a:rPr>
                        <a:t>brant</a:t>
                      </a:r>
                      <a:endParaRPr lang="es-ES" sz="8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[r]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alveolar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r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principi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paraula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ruc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rr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entre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carro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501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3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  <a:r>
              <a:rPr lang="es-ES_tradnl" sz="1400" dirty="0" err="1" smtClean="0">
                <a:latin typeface="Lucida Grande"/>
                <a:cs typeface="Lucida Grande"/>
              </a:rPr>
              <a:t>Inventari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dels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sons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consonàntics</a:t>
            </a:r>
            <a:r>
              <a:rPr lang="es-ES_tradnl" sz="1400" dirty="0" smtClean="0">
                <a:latin typeface="Lucida Grande"/>
                <a:cs typeface="Lucida Grande"/>
              </a:rPr>
              <a:t> (IV). </a:t>
            </a:r>
          </a:p>
          <a:p>
            <a:pPr marL="0" indent="0" algn="just">
              <a:buNone/>
            </a:pPr>
            <a:endParaRPr lang="es-ES_tradnl" sz="1400" dirty="0" smtClean="0">
              <a:latin typeface="Lucida Grande"/>
              <a:cs typeface="Lucida Grande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312077"/>
              </p:ext>
            </p:extLst>
          </p:nvPr>
        </p:nvGraphicFramePr>
        <p:xfrm>
          <a:off x="338667" y="2359121"/>
          <a:ext cx="8360833" cy="34749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666"/>
                <a:gridCol w="419485"/>
                <a:gridCol w="906960"/>
                <a:gridCol w="6568722"/>
              </a:tblGrid>
              <a:tr h="370840">
                <a:tc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 smtClean="0">
                          <a:latin typeface="Lucida Grande"/>
                          <a:cs typeface="Lucida Grande"/>
                        </a:rPr>
                        <a:t>AFI</a:t>
                      </a:r>
                      <a:endParaRPr lang="es-ES" sz="11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Trets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Grafies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que representen</a:t>
                      </a:r>
                      <a:r>
                        <a:rPr lang="es-ES" sz="1200" b="1" baseline="0" dirty="0" smtClean="0">
                          <a:latin typeface="Lucida Grande"/>
                          <a:cs typeface="Lucida Grande"/>
                        </a:rPr>
                        <a:t> el so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nasals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[m]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bilabial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m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mà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camí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v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enviar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els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parlars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què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no es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distingeix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la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v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de la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b</a:t>
                      </a:r>
                      <a:endParaRPr lang="es-ES" sz="1000" b="0" i="0" baseline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500355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ɱ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labiodental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m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baseline="0" dirty="0" smtClean="0">
                          <a:latin typeface="Lucida Grande"/>
                          <a:cs typeface="Lucida Grande"/>
                        </a:rPr>
                        <a:t>f 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àmfora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_tradnl" sz="1000" b="1" i="0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_tradnl" sz="1000" b="0" i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_tradnl" sz="1000" b="1" i="0" baseline="0" dirty="0" smtClean="0">
                          <a:latin typeface="Lucida Grande"/>
                          <a:cs typeface="Lucida Grande"/>
                        </a:rPr>
                        <a:t>f </a:t>
                      </a:r>
                      <a:r>
                        <a:rPr lang="es-ES_tradnl" sz="1000" b="0" i="1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_tradnl" sz="1000" b="0" i="1" baseline="0" dirty="0" err="1" smtClean="0">
                          <a:latin typeface="Lucida Grande"/>
                          <a:cs typeface="Lucida Grande"/>
                        </a:rPr>
                        <a:t>confessar</a:t>
                      </a:r>
                      <a:r>
                        <a:rPr lang="es-ES_tradnl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endParaRPr lang="es-ES" sz="1000" i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[n]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alveolar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nas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cansat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sz="12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ɲ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palatal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sz="1000" i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i="0" dirty="0" err="1" smtClean="0">
                          <a:latin typeface="Lucida Grande"/>
                          <a:cs typeface="Lucida Grande"/>
                        </a:rPr>
                        <a:t>Dígraf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ny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qualsevol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nyap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canya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parany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ŋ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velar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seguida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d’oclusiva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velar sorda o sonora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encara,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enguany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327942">
                <a:tc rowSpan="3"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aproximants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l-GR" sz="1000" dirty="0" smtClean="0">
                          <a:latin typeface="Lucida Grande"/>
                          <a:cs typeface="Lucida Grande"/>
                        </a:rPr>
                        <a:t>β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000" dirty="0" smtClean="0">
                          <a:latin typeface="Lucida Grande"/>
                          <a:cs typeface="Lucida Grande"/>
                        </a:rPr>
                        <a:t>bilabial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b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v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entre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roba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i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l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r 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brut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blau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is-IS" sz="1000" dirty="0" smtClean="0">
                          <a:latin typeface="Lucida Grande"/>
                          <a:cs typeface="Lucida Grande"/>
                        </a:rPr>
                        <a:t>ð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dental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dirty="0" smtClean="0">
                          <a:latin typeface="Lucida Grande"/>
                          <a:cs typeface="Lucida Grande"/>
                        </a:rPr>
                        <a:t>d 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entre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cada</a:t>
                      </a:r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)</a:t>
                      </a:r>
                      <a:r>
                        <a:rPr lang="es-ES" sz="1000" b="0" dirty="0" smtClean="0">
                          <a:latin typeface="Lucida Grande"/>
                          <a:cs typeface="Lucida Grande"/>
                        </a:rPr>
                        <a:t> i </a:t>
                      </a:r>
                      <a:r>
                        <a:rPr lang="es-ES" sz="1000" b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r</a:t>
                      </a:r>
                      <a:r>
                        <a:rPr lang="es-ES" sz="1000" b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pedra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8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ɣ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velar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Grafia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g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entre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vocals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paga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i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r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l (gras,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glaç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  <a:p>
                      <a:endParaRPr lang="es-ES" sz="1000" b="0" i="0" baseline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350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400" y="244158"/>
            <a:ext cx="8331199" cy="1339850"/>
          </a:xfrm>
        </p:spPr>
        <p:txBody>
          <a:bodyPr>
            <a:noAutofit/>
          </a:bodyPr>
          <a:lstStyle/>
          <a:p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8300" y="1892300"/>
            <a:ext cx="8242299" cy="444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1400" dirty="0">
                <a:latin typeface="Lucida Grande"/>
                <a:cs typeface="Lucida Grande"/>
              </a:rPr>
              <a:t>4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  <a:r>
              <a:rPr lang="es-ES_tradnl" sz="1400" dirty="0" err="1" smtClean="0">
                <a:latin typeface="Lucida Grande"/>
                <a:cs typeface="Lucida Grande"/>
              </a:rPr>
              <a:t>Fenòmens</a:t>
            </a:r>
            <a:r>
              <a:rPr lang="es-ES_tradnl" sz="1400" dirty="0" smtClean="0">
                <a:latin typeface="Lucida Grande"/>
                <a:cs typeface="Lucida Grande"/>
              </a:rPr>
              <a:t> </a:t>
            </a:r>
            <a:r>
              <a:rPr lang="es-ES_tradnl" sz="1400" dirty="0" err="1" smtClean="0">
                <a:latin typeface="Lucida Grande"/>
                <a:cs typeface="Lucida Grande"/>
              </a:rPr>
              <a:t>consonàntics</a:t>
            </a:r>
            <a:r>
              <a:rPr lang="es-ES_tradnl" sz="1400" dirty="0" smtClean="0">
                <a:latin typeface="Lucida Grande"/>
                <a:cs typeface="Lucida Grande"/>
              </a:rPr>
              <a:t>. </a:t>
            </a:r>
          </a:p>
          <a:p>
            <a:pPr marL="0" indent="0" algn="just">
              <a:buNone/>
            </a:pPr>
            <a:endParaRPr lang="es-ES_tradnl" sz="1400" dirty="0" smtClean="0">
              <a:latin typeface="Lucida Grande"/>
              <a:cs typeface="Lucida Grande"/>
            </a:endParaRPr>
          </a:p>
          <a:p>
            <a:pPr marL="0" indent="0" algn="just">
              <a:buNone/>
            </a:pPr>
            <a:endParaRPr lang="es-ES_tradnl" sz="1400" dirty="0" smtClean="0">
              <a:latin typeface="Lucida Grande"/>
              <a:cs typeface="Lucida Grande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002476"/>
              </p:ext>
            </p:extLst>
          </p:nvPr>
        </p:nvGraphicFramePr>
        <p:xfrm>
          <a:off x="513861" y="2469839"/>
          <a:ext cx="7809524" cy="393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8615"/>
                <a:gridCol w="648090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Fenomen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Exemples</a:t>
                      </a:r>
                      <a:r>
                        <a:rPr lang="es-ES" sz="1200" b="1" dirty="0" smtClean="0">
                          <a:latin typeface="Lucida Grande"/>
                          <a:cs typeface="Lucida Grande"/>
                        </a:rPr>
                        <a:t> i </a:t>
                      </a:r>
                      <a:r>
                        <a:rPr lang="es-ES" sz="1200" b="1" dirty="0" err="1" smtClean="0">
                          <a:latin typeface="Lucida Grande"/>
                          <a:cs typeface="Lucida Grande"/>
                        </a:rPr>
                        <a:t>comentaris</a:t>
                      </a:r>
                      <a:endParaRPr lang="es-ES" sz="1200" b="1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rgbClr val="CBD2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Emmudiment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Un so es torna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mut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mr-IN" sz="1000" b="0" i="0" baseline="0" dirty="0" smtClean="0">
                          <a:latin typeface="Lucida Grande"/>
                          <a:cs typeface="Lucida Grande"/>
                        </a:rPr>
                        <a:t>–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per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tant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, no es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transcriu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-.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Emmudeixen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, en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català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oriental: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Les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oclusives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[p],[b], [t] i [d]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després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m, n, 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: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camp,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salt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fent</a:t>
                      </a:r>
                      <a:endParaRPr lang="es-ES" sz="1000" b="0" i="1" baseline="0" dirty="0" smtClean="0">
                        <a:latin typeface="Lucida Grande"/>
                        <a:cs typeface="Lucida Grande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La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majoria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[r]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: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caçador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cantar</a:t>
                      </a:r>
                      <a:endParaRPr lang="es-ES" sz="1000" b="0" i="0" baseline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500355">
                <a:tc>
                  <a:txBody>
                    <a:bodyPr/>
                    <a:lstStyle/>
                    <a:p>
                      <a:r>
                        <a:rPr lang="es-ES_tradnl" sz="1000" dirty="0" err="1" smtClean="0">
                          <a:latin typeface="Lucida Grande"/>
                          <a:cs typeface="Lucida Grande"/>
                        </a:rPr>
                        <a:t>Sensibilització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i="0" dirty="0" smtClean="0">
                          <a:latin typeface="Lucida Grande"/>
                          <a:cs typeface="Lucida Grande"/>
                        </a:rPr>
                        <a:t>Un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so, que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habitualment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és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mut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, torna a sonar.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Sensibilitzen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Les 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r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les 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t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dels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infinitius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i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gerundis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quan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porten un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pronom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 feble al </a:t>
                      </a:r>
                      <a:r>
                        <a:rPr lang="es-ES" sz="1000" i="0" baseline="0" dirty="0" err="1" smtClean="0">
                          <a:latin typeface="Lucida Grande"/>
                          <a:cs typeface="Lucida Grande"/>
                        </a:rPr>
                        <a:t>darrere</a:t>
                      </a: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: </a:t>
                      </a:r>
                      <a:r>
                        <a:rPr lang="es-ES" sz="1000" i="1" baseline="0" dirty="0" err="1" smtClean="0">
                          <a:latin typeface="Lucida Grande"/>
                          <a:cs typeface="Lucida Grande"/>
                        </a:rPr>
                        <a:t>fen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t</a:t>
                      </a:r>
                      <a:r>
                        <a:rPr lang="es-ES" sz="1000" i="1" baseline="0" dirty="0" err="1" smtClean="0">
                          <a:latin typeface="Lucida Grande"/>
                          <a:cs typeface="Lucida Grande"/>
                        </a:rPr>
                        <a:t>-ho</a:t>
                      </a:r>
                      <a:r>
                        <a:rPr lang="es-ES" sz="100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i="1" baseline="0" dirty="0" err="1" smtClean="0">
                          <a:latin typeface="Lucida Grande"/>
                          <a:cs typeface="Lucida Grande"/>
                        </a:rPr>
                        <a:t>ana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r</a:t>
                      </a:r>
                      <a:r>
                        <a:rPr lang="es-ES" sz="1000" i="1" baseline="0" dirty="0" smtClean="0">
                          <a:latin typeface="Lucida Grande"/>
                          <a:cs typeface="Lucida Grande"/>
                        </a:rPr>
                        <a:t>-hi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i="0" baseline="0" dirty="0" smtClean="0">
                          <a:latin typeface="Lucida Grande"/>
                          <a:cs typeface="Lucida Grande"/>
                        </a:rPr>
                        <a:t>Les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t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dels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mots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cent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sant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seguits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vocal: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san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Antoni, cen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anys</a:t>
                      </a:r>
                      <a:endParaRPr lang="es-ES" sz="1000" b="0" i="1" baseline="0" dirty="0" smtClean="0">
                        <a:latin typeface="Lucida Grande"/>
                        <a:cs typeface="Lucida Grande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La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b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de la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preposició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amb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seguida de vocal: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am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b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ell</a:t>
                      </a:r>
                      <a:endParaRPr lang="es-ES" sz="1000" b="1" i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000" dirty="0" err="1" smtClean="0">
                          <a:latin typeface="Lucida Grande"/>
                          <a:cs typeface="Lucida Grande"/>
                        </a:rPr>
                        <a:t>Ensordiment</a:t>
                      </a:r>
                      <a:endParaRPr lang="es-ES" sz="1000" dirty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Una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sonora es torna sorda.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Ensordim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les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oclusives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sonores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b, d g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paraula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(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tu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b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[p], su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d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[t],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ma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g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 [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k])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a final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síl·laba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seguides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sorda (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a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d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quirir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000" dirty="0" err="1" smtClean="0">
                          <a:latin typeface="Lucida Grande"/>
                          <a:cs typeface="Lucida Grande"/>
                        </a:rPr>
                        <a:t>Sonorització</a:t>
                      </a:r>
                      <a:endParaRPr lang="es-ES_tradnl" sz="1000" dirty="0" smtClean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Aquest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és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el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fenomen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més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freqüent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i hi has de parar un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compte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especial.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Sonoritzen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Les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oclusives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sordes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u="sng" baseline="0" dirty="0" err="1" smtClean="0">
                          <a:latin typeface="Lucida Grande"/>
                          <a:cs typeface="Lucida Grande"/>
                        </a:rPr>
                        <a:t>seguides</a:t>
                      </a:r>
                      <a:r>
                        <a:rPr lang="es-ES" sz="1000" b="0" i="0" u="sng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0" u="sng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u="sng" baseline="0" dirty="0" smtClean="0">
                          <a:latin typeface="Lucida Grande"/>
                          <a:cs typeface="Lucida Grande"/>
                        </a:rPr>
                        <a:t> sonora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: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co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p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de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cap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to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t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bo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.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Atenció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però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, que les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oclusives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no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sonoritzen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de vocal.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Les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fricatives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i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africades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u="sng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i="0" u="sng" baseline="0" dirty="0" smtClean="0">
                          <a:latin typeface="Lucida Grande"/>
                          <a:cs typeface="Lucida Grande"/>
                        </a:rPr>
                        <a:t> de </a:t>
                      </a:r>
                      <a:r>
                        <a:rPr lang="es-ES" sz="1000" b="0" i="0" u="sng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u="sng" baseline="0" dirty="0" smtClean="0">
                          <a:latin typeface="Lucida Grande"/>
                          <a:cs typeface="Lucida Grande"/>
                        </a:rPr>
                        <a:t> sonora o vocal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.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Així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: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[s]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passa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[z]: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s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deveniment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esmorzar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le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s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hores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un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s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dies</a:t>
                      </a:r>
                      <a:endParaRPr lang="es-ES" sz="1000" b="0" i="1" baseline="0" dirty="0" smtClean="0">
                        <a:latin typeface="Lucida Grande"/>
                        <a:cs typeface="Lucida Grande"/>
                      </a:endParaRP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ts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]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passa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dz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]: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ts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venir,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e</a:t>
                      </a:r>
                      <a:r>
                        <a:rPr lang="es-ES" sz="1000" b="1" i="0" baseline="0" dirty="0" err="1" smtClean="0">
                          <a:latin typeface="Lucida Grande"/>
                          <a:cs typeface="Lucida Grande"/>
                        </a:rPr>
                        <a:t>ts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amable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ʃ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 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passa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a 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ʒ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]: </a:t>
                      </a:r>
                      <a:r>
                        <a:rPr lang="es-ES" sz="1000" i="1" dirty="0" err="1" smtClean="0">
                          <a:latin typeface="Lucida Grande"/>
                          <a:cs typeface="Lucida Grande"/>
                        </a:rPr>
                        <a:t>pe</a:t>
                      </a:r>
                      <a:r>
                        <a:rPr lang="es-ES" sz="1000" b="1" i="1" dirty="0" err="1" smtClean="0">
                          <a:latin typeface="Lucida Grande"/>
                          <a:cs typeface="Lucida Grande"/>
                        </a:rPr>
                        <a:t>ix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bullit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ba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ix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i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estret</a:t>
                      </a:r>
                      <a:endParaRPr lang="es-ES" sz="1000" b="0" i="1" baseline="0" dirty="0" smtClean="0">
                        <a:latin typeface="Lucida Grande"/>
                        <a:cs typeface="Lucida Grande"/>
                      </a:endParaRP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t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ʃ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 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passa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a 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dʒ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]: </a:t>
                      </a:r>
                      <a:r>
                        <a:rPr lang="es-ES" sz="1000" i="1" dirty="0" err="1" smtClean="0">
                          <a:latin typeface="Lucida Grande"/>
                          <a:cs typeface="Lucida Grande"/>
                        </a:rPr>
                        <a:t>cartu</a:t>
                      </a:r>
                      <a:r>
                        <a:rPr lang="es-ES" sz="1000" b="1" i="1" dirty="0" err="1" smtClean="0">
                          <a:latin typeface="Lucida Grande"/>
                          <a:cs typeface="Lucida Grande"/>
                        </a:rPr>
                        <a:t>tx</a:t>
                      </a:r>
                      <a:r>
                        <a:rPr lang="es-ES" sz="1000" b="1" i="1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de pólvora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[f]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passa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[v]: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A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f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ganistan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,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tu</a:t>
                      </a:r>
                      <a:r>
                        <a:rPr lang="es-ES" sz="1000" b="1" i="1" baseline="0" dirty="0" err="1" smtClean="0">
                          <a:latin typeface="Lucida Grande"/>
                          <a:cs typeface="Lucida Grande"/>
                        </a:rPr>
                        <a:t>f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de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peix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[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d’aquesta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hi ha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molt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pocs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casos]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000" dirty="0" err="1" smtClean="0">
                          <a:latin typeface="Lucida Grande"/>
                          <a:cs typeface="Lucida Grande"/>
                        </a:rPr>
                        <a:t>Assimilació</a:t>
                      </a:r>
                      <a:endParaRPr lang="es-ES_tradnl" sz="1000" dirty="0" smtClean="0">
                        <a:latin typeface="Lucida Grande"/>
                        <a:cs typeface="Lucida Grande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Una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consonant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queda afectada per la que ve al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darrere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.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Així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la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p, b, v i m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passa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[m]: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E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Pau [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empáw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];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la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i la </a:t>
                      </a:r>
                      <a:r>
                        <a:rPr lang="es-ES" sz="1000" b="1" i="0" baseline="0" dirty="0" smtClean="0">
                          <a:latin typeface="Lucida Grande"/>
                          <a:cs typeface="Lucida Grande"/>
                        </a:rPr>
                        <a:t>m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f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passen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ɱ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]: </a:t>
                      </a:r>
                      <a:r>
                        <a:rPr lang="es-ES" sz="1000" i="1" dirty="0" smtClean="0">
                          <a:latin typeface="Lucida Grande"/>
                          <a:cs typeface="Lucida Grande"/>
                        </a:rPr>
                        <a:t>u</a:t>
                      </a:r>
                      <a:r>
                        <a:rPr lang="es-ES" sz="1000" b="1" i="1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fantasma</a:t>
                      </a:r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;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dirty="0" smtClean="0">
                          <a:latin typeface="Lucida Grande"/>
                          <a:cs typeface="Lucida Grande"/>
                        </a:rPr>
                        <a:t>o la </a:t>
                      </a:r>
                      <a:r>
                        <a:rPr lang="es-ES" sz="1000" b="1" i="0" dirty="0" smtClean="0">
                          <a:latin typeface="Lucida Grande"/>
                          <a:cs typeface="Lucida Grande"/>
                        </a:rPr>
                        <a:t>n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</a:t>
                      </a:r>
                      <a:r>
                        <a:rPr lang="es-ES" sz="1000" b="0" i="0" baseline="0" dirty="0" err="1" smtClean="0">
                          <a:latin typeface="Lucida Grande"/>
                          <a:cs typeface="Lucida Grande"/>
                        </a:rPr>
                        <a:t>passa</a:t>
                      </a:r>
                      <a:r>
                        <a:rPr lang="es-ES" sz="1000" b="0" i="0" baseline="0" dirty="0" smtClean="0">
                          <a:latin typeface="Lucida Grande"/>
                          <a:cs typeface="Lucida Grande"/>
                        </a:rPr>
                        <a:t> a [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ŋ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] </a:t>
                      </a:r>
                      <a:r>
                        <a:rPr lang="es-ES" sz="1000" dirty="0" err="1" smtClean="0">
                          <a:latin typeface="Lucida Grande"/>
                          <a:cs typeface="Lucida Grande"/>
                        </a:rPr>
                        <a:t>davant</a:t>
                      </a:r>
                      <a:r>
                        <a:rPr lang="es-ES" sz="1000" dirty="0" smtClean="0">
                          <a:latin typeface="Lucida Grande"/>
                          <a:cs typeface="Lucida Grande"/>
                        </a:rPr>
                        <a:t> velar: </a:t>
                      </a:r>
                      <a:r>
                        <a:rPr lang="es-ES" sz="1000" i="1" dirty="0" smtClean="0">
                          <a:latin typeface="Lucida Grande"/>
                          <a:cs typeface="Lucida Grande"/>
                        </a:rPr>
                        <a:t>e</a:t>
                      </a:r>
                      <a:r>
                        <a:rPr lang="es-ES" sz="1000" b="1" i="1" dirty="0" smtClean="0">
                          <a:latin typeface="Lucida Grande"/>
                          <a:cs typeface="Lucida Grande"/>
                        </a:rPr>
                        <a:t>n</a:t>
                      </a:r>
                      <a:r>
                        <a:rPr lang="es-ES" sz="1000" b="0" i="1" dirty="0" smtClean="0">
                          <a:latin typeface="Lucida Grande"/>
                          <a:cs typeface="Lucida Grande"/>
                        </a:rPr>
                        <a:t>cara,</a:t>
                      </a:r>
                      <a:r>
                        <a:rPr lang="es-ES" sz="1000" b="0" i="1" baseline="0" dirty="0" smtClean="0">
                          <a:latin typeface="Lucida Grande"/>
                          <a:cs typeface="Lucida Grande"/>
                        </a:rPr>
                        <a:t> e</a:t>
                      </a:r>
                      <a:r>
                        <a:rPr lang="es-ES" sz="1000" b="1" i="1" baseline="0" dirty="0" smtClean="0">
                          <a:latin typeface="Lucida Grande"/>
                          <a:cs typeface="Lucida Grande"/>
                        </a:rPr>
                        <a:t>n </a:t>
                      </a:r>
                      <a:r>
                        <a:rPr lang="es-ES" sz="1000" b="0" i="1" baseline="0" dirty="0" err="1" smtClean="0">
                          <a:latin typeface="Lucida Grande"/>
                          <a:cs typeface="Lucida Grande"/>
                        </a:rPr>
                        <a:t>català</a:t>
                      </a:r>
                      <a:endParaRPr lang="es-ES" sz="1000" b="0" i="1" baseline="0" dirty="0" smtClean="0">
                        <a:latin typeface="Lucida Grande"/>
                        <a:cs typeface="Lucida Grande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599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864</TotalTime>
  <Words>1704</Words>
  <Application>Microsoft Macintosh PowerPoint</Application>
  <PresentationFormat>Presentación en pantalla (4:3)</PresentationFormat>
  <Paragraphs>242</Paragraphs>
  <Slides>7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Capital</vt:lpstr>
      <vt:lpstr>6. Fonètica. Els sons consonàntics.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 text</dc:title>
  <dc:creator>Administrador</dc:creator>
  <cp:lastModifiedBy>Administrador</cp:lastModifiedBy>
  <cp:revision>167</cp:revision>
  <dcterms:created xsi:type="dcterms:W3CDTF">2018-09-23T17:19:37Z</dcterms:created>
  <dcterms:modified xsi:type="dcterms:W3CDTF">2019-02-11T17:57:02Z</dcterms:modified>
</cp:coreProperties>
</file>