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1" r:id="rId2"/>
    <p:sldId id="262" r:id="rId3"/>
    <p:sldId id="263" r:id="rId4"/>
    <p:sldId id="26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1EBBBCC-DAD2-459C-BE2E-F6DE35CF9A28}" styleName="Estilo oscuro 2 - Énfasis 3/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Estilo claro 3 - Énfasi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16" autoAdjust="0"/>
  </p:normalViewPr>
  <p:slideViewPr>
    <p:cSldViewPr snapToGrid="0" snapToObjects="1">
      <p:cViewPr>
        <p:scale>
          <a:sx n="150" d="100"/>
          <a:sy n="150" d="100"/>
        </p:scale>
        <p:origin x="264" y="24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B0D9C9-57FB-3B4C-BEC0-8EBEBF27A037}" type="datetimeFigureOut">
              <a:rPr lang="es-ES" smtClean="0"/>
              <a:t>30/1/19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206486-8774-5E4C-BFA1-87DC21EFE4C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6138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206486-8774-5E4C-BFA1-87DC21EFE4C6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2786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206486-8774-5E4C-BFA1-87DC21EFE4C6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2786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30/1/19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jetos, imagen y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30/1/19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30/1/19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30/1/19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30/1/19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7D290233-0DD1-4A80-BB1E-9ADC3556DBB6}" type="datetimeFigureOut">
              <a:rPr lang="en-US" smtClean="0"/>
              <a:t>30/1/19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5858" y="244158"/>
            <a:ext cx="8466042" cy="1339850"/>
          </a:xfrm>
        </p:spPr>
        <p:txBody>
          <a:bodyPr>
            <a:normAutofit/>
          </a:bodyPr>
          <a:lstStyle/>
          <a:p>
            <a:r>
              <a:rPr lang="es-ES" sz="3200" dirty="0" smtClean="0">
                <a:latin typeface="American Typewriter"/>
                <a:cs typeface="American Typewriter"/>
              </a:rPr>
              <a:t>5. </a:t>
            </a:r>
            <a:r>
              <a:rPr lang="es-ES" sz="3200" dirty="0" err="1" smtClean="0">
                <a:latin typeface="American Typewriter"/>
                <a:cs typeface="American Typewriter"/>
              </a:rPr>
              <a:t>Fonètica</a:t>
            </a:r>
            <a:r>
              <a:rPr lang="es-ES" sz="3200" dirty="0" smtClean="0">
                <a:latin typeface="American Typewriter"/>
                <a:cs typeface="American Typewriter"/>
              </a:rPr>
              <a:t>. El </a:t>
            </a:r>
            <a:r>
              <a:rPr lang="es-ES" sz="3200" dirty="0" err="1" smtClean="0">
                <a:latin typeface="American Typewriter"/>
                <a:cs typeface="American Typewriter"/>
              </a:rPr>
              <a:t>vocalisme</a:t>
            </a:r>
            <a:r>
              <a:rPr lang="es-ES" sz="3200" dirty="0" smtClean="0">
                <a:latin typeface="American Typewriter"/>
                <a:cs typeface="American Typewriter"/>
              </a:rPr>
              <a:t>.</a:t>
            </a:r>
            <a:endParaRPr lang="es-ES" sz="3200" dirty="0">
              <a:latin typeface="American Typewriter"/>
              <a:cs typeface="American Typewriter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5857" y="1778000"/>
            <a:ext cx="8328073" cy="4584700"/>
          </a:xfrm>
        </p:spPr>
        <p:txBody>
          <a:bodyPr>
            <a:noAutofit/>
          </a:bodyPr>
          <a:lstStyle/>
          <a:p>
            <a:pPr algn="just">
              <a:buAutoNum type="arabicPeriod"/>
            </a:pPr>
            <a:r>
              <a:rPr lang="es-ES_tradnl" sz="1200" dirty="0" smtClean="0">
                <a:latin typeface="Lucida Grande"/>
                <a:cs typeface="Lucida Grande"/>
              </a:rPr>
              <a:t>La </a:t>
            </a:r>
            <a:r>
              <a:rPr lang="es-ES_tradnl" sz="1200" dirty="0" err="1" smtClean="0">
                <a:latin typeface="Lucida Grande"/>
                <a:cs typeface="Lucida Grande"/>
              </a:rPr>
              <a:t>Fonètica</a:t>
            </a:r>
            <a:r>
              <a:rPr lang="es-ES_tradnl" sz="1200" dirty="0" smtClean="0">
                <a:latin typeface="Lucida Grande"/>
                <a:cs typeface="Lucida Grande"/>
              </a:rPr>
              <a:t> estudia </a:t>
            </a:r>
            <a:r>
              <a:rPr lang="es-ES_tradnl" sz="1200" dirty="0" err="1" smtClean="0">
                <a:latin typeface="Lucida Grande"/>
                <a:cs typeface="Lucida Grande"/>
              </a:rPr>
              <a:t>els</a:t>
            </a:r>
            <a:r>
              <a:rPr lang="es-ES_tradnl" sz="1200" dirty="0" smtClean="0">
                <a:latin typeface="Lucida Grande"/>
                <a:cs typeface="Lucida Grande"/>
              </a:rPr>
              <a:t> </a:t>
            </a:r>
            <a:r>
              <a:rPr lang="es-ES_tradnl" sz="1200" dirty="0" err="1" smtClean="0">
                <a:latin typeface="Lucida Grande"/>
                <a:cs typeface="Lucida Grande"/>
              </a:rPr>
              <a:t>sons</a:t>
            </a:r>
            <a:r>
              <a:rPr lang="es-ES_tradnl" sz="1200" dirty="0">
                <a:latin typeface="Lucida Grande"/>
                <a:cs typeface="Lucida Grande"/>
              </a:rPr>
              <a:t> </a:t>
            </a:r>
            <a:r>
              <a:rPr lang="es-ES_tradnl" sz="1200" dirty="0" smtClean="0">
                <a:latin typeface="Lucida Grande"/>
                <a:cs typeface="Lucida Grande"/>
              </a:rPr>
              <a:t>de la </a:t>
            </a:r>
            <a:r>
              <a:rPr lang="es-ES_tradnl" sz="1200" dirty="0" err="1" smtClean="0">
                <a:latin typeface="Lucida Grande"/>
                <a:cs typeface="Lucida Grande"/>
              </a:rPr>
              <a:t>llengua</a:t>
            </a:r>
            <a:r>
              <a:rPr lang="es-ES_tradnl" sz="1200" dirty="0" smtClean="0">
                <a:latin typeface="Lucida Grande"/>
                <a:cs typeface="Lucida Grande"/>
              </a:rPr>
              <a:t>. </a:t>
            </a:r>
            <a:r>
              <a:rPr lang="es-ES_tradnl" sz="1200" dirty="0" err="1" smtClean="0">
                <a:latin typeface="Lucida Grande"/>
                <a:cs typeface="Lucida Grande"/>
              </a:rPr>
              <a:t>Els</a:t>
            </a:r>
            <a:r>
              <a:rPr lang="es-ES_tradnl" sz="1200" dirty="0" smtClean="0">
                <a:latin typeface="Lucida Grande"/>
                <a:cs typeface="Lucida Grande"/>
              </a:rPr>
              <a:t> </a:t>
            </a:r>
            <a:r>
              <a:rPr lang="es-ES_tradnl" sz="1200" dirty="0" err="1" smtClean="0">
                <a:latin typeface="Lucida Grande"/>
                <a:cs typeface="Lucida Grande"/>
              </a:rPr>
              <a:t>sons</a:t>
            </a:r>
            <a:r>
              <a:rPr lang="es-ES_tradnl" sz="1200" dirty="0" smtClean="0">
                <a:latin typeface="Lucida Grande"/>
                <a:cs typeface="Lucida Grande"/>
              </a:rPr>
              <a:t> es </a:t>
            </a:r>
            <a:r>
              <a:rPr lang="es-ES_tradnl" sz="1200" dirty="0" err="1" smtClean="0">
                <a:latin typeface="Lucida Grande"/>
                <a:cs typeface="Lucida Grande"/>
              </a:rPr>
              <a:t>transcriuen</a:t>
            </a:r>
            <a:r>
              <a:rPr lang="es-ES_tradnl" sz="1200" dirty="0" smtClean="0">
                <a:latin typeface="Lucida Grande"/>
                <a:cs typeface="Lucida Grande"/>
              </a:rPr>
              <a:t> entre </a:t>
            </a:r>
            <a:r>
              <a:rPr lang="es-ES_tradnl" sz="1200" dirty="0" err="1" smtClean="0">
                <a:latin typeface="Lucida Grande"/>
                <a:cs typeface="Lucida Grande"/>
              </a:rPr>
              <a:t>claus</a:t>
            </a:r>
            <a:r>
              <a:rPr lang="es-ES_tradnl" sz="1200" dirty="0" smtClean="0">
                <a:latin typeface="Lucida Grande"/>
                <a:cs typeface="Lucida Grande"/>
              </a:rPr>
              <a:t>: [k],[</a:t>
            </a:r>
            <a:r>
              <a:rPr lang="es-ES_tradnl" sz="1200" dirty="0" err="1" smtClean="0">
                <a:latin typeface="Lucida Grande"/>
                <a:cs typeface="Lucida Grande"/>
              </a:rPr>
              <a:t>káz</a:t>
            </a:r>
            <a:r>
              <a:rPr lang="es-ES" sz="1200" dirty="0" err="1">
                <a:latin typeface="Lucida Grande"/>
                <a:cs typeface="Lucida Grande"/>
              </a:rPr>
              <a:t>ə</a:t>
            </a:r>
            <a:r>
              <a:rPr lang="es-ES" sz="1200" dirty="0" smtClean="0">
                <a:latin typeface="Lucida Grande"/>
                <a:cs typeface="Lucida Grande"/>
              </a:rPr>
              <a:t>]</a:t>
            </a:r>
            <a:r>
              <a:rPr lang="es-ES" sz="1200" dirty="0" smtClean="0">
                <a:latin typeface="Lucida Grande"/>
                <a:cs typeface="Lucida Grande"/>
              </a:rPr>
              <a:t>,[</a:t>
            </a:r>
            <a:r>
              <a:rPr lang="es-ES" sz="1200" dirty="0" err="1" smtClean="0">
                <a:latin typeface="Lucida Grande"/>
                <a:cs typeface="Lucida Grande"/>
              </a:rPr>
              <a:t>l</a:t>
            </a:r>
            <a:r>
              <a:rPr lang="es-ES" sz="1200" dirty="0" err="1">
                <a:latin typeface="Lucida Grande"/>
                <a:cs typeface="Lucida Grande"/>
              </a:rPr>
              <a:t>ə</a:t>
            </a:r>
            <a:r>
              <a:rPr lang="es-ES" sz="1200" dirty="0" err="1" smtClean="0">
                <a:latin typeface="Lucida Grande"/>
                <a:cs typeface="Lucida Grande"/>
              </a:rPr>
              <a:t>skáz</a:t>
            </a:r>
            <a:r>
              <a:rPr lang="es-ES" sz="1200" dirty="0" err="1" smtClean="0">
                <a:latin typeface="Lucida Grande"/>
                <a:cs typeface="Lucida Grande"/>
              </a:rPr>
              <a:t>ə</a:t>
            </a:r>
            <a:r>
              <a:rPr lang="es-ES" sz="1200" dirty="0" err="1" smtClean="0">
                <a:latin typeface="Lucida Grande"/>
                <a:cs typeface="Lucida Grande"/>
              </a:rPr>
              <a:t>s</a:t>
            </a:r>
            <a:r>
              <a:rPr lang="es-ES" sz="1200" dirty="0" smtClean="0">
                <a:latin typeface="Lucida Grande"/>
                <a:cs typeface="Lucida Grande"/>
              </a:rPr>
              <a:t>], </a:t>
            </a:r>
            <a:r>
              <a:rPr lang="es-ES" sz="1200" dirty="0" err="1" smtClean="0">
                <a:latin typeface="Lucida Grande"/>
                <a:cs typeface="Lucida Grande"/>
              </a:rPr>
              <a:t>seguint</a:t>
            </a:r>
            <a:r>
              <a:rPr lang="es-ES" sz="1200" dirty="0" smtClean="0">
                <a:latin typeface="Lucida Grande"/>
                <a:cs typeface="Lucida Grande"/>
              </a:rPr>
              <a:t> </a:t>
            </a:r>
            <a:r>
              <a:rPr lang="es-ES" sz="1200" dirty="0" err="1" smtClean="0">
                <a:latin typeface="Lucida Grande"/>
                <a:cs typeface="Lucida Grande"/>
              </a:rPr>
              <a:t>l’Alfabet</a:t>
            </a:r>
            <a:r>
              <a:rPr lang="es-ES" sz="1200" dirty="0" smtClean="0">
                <a:latin typeface="Lucida Grande"/>
                <a:cs typeface="Lucida Grande"/>
              </a:rPr>
              <a:t> </a:t>
            </a:r>
            <a:r>
              <a:rPr lang="es-ES" sz="1200" dirty="0" err="1" smtClean="0">
                <a:latin typeface="Lucida Grande"/>
                <a:cs typeface="Lucida Grande"/>
              </a:rPr>
              <a:t>Fonètic</a:t>
            </a:r>
            <a:r>
              <a:rPr lang="es-ES" sz="1200" dirty="0" smtClean="0">
                <a:latin typeface="Lucida Grande"/>
                <a:cs typeface="Lucida Grande"/>
              </a:rPr>
              <a:t> Internacional (IPA en </a:t>
            </a:r>
            <a:r>
              <a:rPr lang="es-ES" sz="1200" dirty="0" err="1" smtClean="0">
                <a:latin typeface="Lucida Grande"/>
                <a:cs typeface="Lucida Grande"/>
              </a:rPr>
              <a:t>anglès</a:t>
            </a:r>
            <a:r>
              <a:rPr lang="es-ES" sz="1200" dirty="0" smtClean="0">
                <a:latin typeface="Lucida Grande"/>
                <a:cs typeface="Lucida Grande"/>
              </a:rPr>
              <a:t>). Per convenció, </a:t>
            </a:r>
            <a:r>
              <a:rPr lang="es-ES" sz="1200" dirty="0" err="1" smtClean="0">
                <a:latin typeface="Lucida Grande"/>
                <a:cs typeface="Lucida Grande"/>
              </a:rPr>
              <a:t>posarem</a:t>
            </a:r>
            <a:r>
              <a:rPr lang="es-ES" sz="1200" dirty="0" smtClean="0">
                <a:latin typeface="Lucida Grande"/>
                <a:cs typeface="Lucida Grande"/>
              </a:rPr>
              <a:t> un </a:t>
            </a:r>
            <a:r>
              <a:rPr lang="es-ES" sz="1200" dirty="0" err="1" smtClean="0">
                <a:latin typeface="Lucida Grande"/>
                <a:cs typeface="Lucida Grande"/>
              </a:rPr>
              <a:t>accent</a:t>
            </a:r>
            <a:r>
              <a:rPr lang="es-ES" sz="1200" dirty="0" smtClean="0">
                <a:latin typeface="Lucida Grande"/>
                <a:cs typeface="Lucida Grande"/>
              </a:rPr>
              <a:t> </a:t>
            </a:r>
            <a:r>
              <a:rPr lang="es-ES" sz="1200" dirty="0" err="1" smtClean="0">
                <a:latin typeface="Lucida Grande"/>
                <a:cs typeface="Lucida Grande"/>
              </a:rPr>
              <a:t>tancat</a:t>
            </a:r>
            <a:r>
              <a:rPr lang="es-ES" sz="1200" dirty="0" smtClean="0">
                <a:latin typeface="Lucida Grande"/>
                <a:cs typeface="Lucida Grande"/>
              </a:rPr>
              <a:t> per indicar la vocal </a:t>
            </a:r>
            <a:r>
              <a:rPr lang="es-ES" sz="1200" dirty="0" err="1" smtClean="0">
                <a:latin typeface="Lucida Grande"/>
                <a:cs typeface="Lucida Grande"/>
              </a:rPr>
              <a:t>tònica</a:t>
            </a:r>
            <a:r>
              <a:rPr lang="es-ES" sz="1200" dirty="0" smtClean="0">
                <a:latin typeface="Lucida Grande"/>
                <a:cs typeface="Lucida Grande"/>
              </a:rPr>
              <a:t>, </a:t>
            </a:r>
            <a:r>
              <a:rPr lang="es-ES" sz="1200" dirty="0" err="1" smtClean="0">
                <a:latin typeface="Lucida Grande"/>
                <a:cs typeface="Lucida Grande"/>
              </a:rPr>
              <a:t>però</a:t>
            </a:r>
            <a:r>
              <a:rPr lang="es-ES" sz="1200" dirty="0" smtClean="0">
                <a:latin typeface="Lucida Grande"/>
                <a:cs typeface="Lucida Grande"/>
              </a:rPr>
              <a:t> </a:t>
            </a:r>
            <a:r>
              <a:rPr lang="es-ES" sz="1200" dirty="0" err="1" smtClean="0">
                <a:latin typeface="Lucida Grande"/>
                <a:cs typeface="Lucida Grande"/>
              </a:rPr>
              <a:t>podria</a:t>
            </a:r>
            <a:r>
              <a:rPr lang="es-ES" sz="1200" dirty="0" smtClean="0">
                <a:latin typeface="Lucida Grande"/>
                <a:cs typeface="Lucida Grande"/>
              </a:rPr>
              <a:t> ser vertical o no </a:t>
            </a:r>
            <a:r>
              <a:rPr lang="es-ES" sz="1200" dirty="0" err="1" smtClean="0">
                <a:latin typeface="Lucida Grande"/>
                <a:cs typeface="Lucida Grande"/>
              </a:rPr>
              <a:t>caldria</a:t>
            </a:r>
            <a:r>
              <a:rPr lang="es-ES" sz="1200" dirty="0" smtClean="0">
                <a:latin typeface="Lucida Grande"/>
                <a:cs typeface="Lucida Grande"/>
              </a:rPr>
              <a:t> posar-</a:t>
            </a:r>
            <a:r>
              <a:rPr lang="es-ES" sz="1200" dirty="0" err="1" smtClean="0">
                <a:latin typeface="Lucida Grande"/>
                <a:cs typeface="Lucida Grande"/>
              </a:rPr>
              <a:t>n’hi</a:t>
            </a:r>
            <a:r>
              <a:rPr lang="es-ES" sz="1200" dirty="0" smtClean="0">
                <a:latin typeface="Lucida Grande"/>
                <a:cs typeface="Lucida Grande"/>
              </a:rPr>
              <a:t>, </a:t>
            </a:r>
            <a:r>
              <a:rPr lang="es-ES" sz="1200" dirty="0" err="1" smtClean="0">
                <a:latin typeface="Lucida Grande"/>
                <a:cs typeface="Lucida Grande"/>
              </a:rPr>
              <a:t>perquè</a:t>
            </a:r>
            <a:r>
              <a:rPr lang="es-ES" sz="1200" dirty="0" smtClean="0">
                <a:latin typeface="Lucida Grande"/>
                <a:cs typeface="Lucida Grande"/>
              </a:rPr>
              <a:t> la </a:t>
            </a:r>
            <a:r>
              <a:rPr lang="es-ES" sz="1200" dirty="0" err="1" smtClean="0">
                <a:latin typeface="Lucida Grande"/>
                <a:cs typeface="Lucida Grande"/>
              </a:rPr>
              <a:t>transcripció</a:t>
            </a:r>
            <a:r>
              <a:rPr lang="es-ES" sz="1200" dirty="0" smtClean="0">
                <a:latin typeface="Lucida Grande"/>
                <a:cs typeface="Lucida Grande"/>
              </a:rPr>
              <a:t> de la vocal </a:t>
            </a:r>
            <a:r>
              <a:rPr lang="es-ES" sz="1200" dirty="0" err="1" smtClean="0">
                <a:latin typeface="Lucida Grande"/>
                <a:cs typeface="Lucida Grande"/>
              </a:rPr>
              <a:t>ja</a:t>
            </a:r>
            <a:r>
              <a:rPr lang="es-ES" sz="1200" dirty="0" smtClean="0">
                <a:latin typeface="Lucida Grande"/>
                <a:cs typeface="Lucida Grande"/>
              </a:rPr>
              <a:t> </a:t>
            </a:r>
            <a:r>
              <a:rPr lang="es-ES" sz="1200" dirty="0" err="1" smtClean="0">
                <a:latin typeface="Lucida Grande"/>
                <a:cs typeface="Lucida Grande"/>
              </a:rPr>
              <a:t>ens</a:t>
            </a:r>
            <a:r>
              <a:rPr lang="es-ES" sz="1200" dirty="0" smtClean="0">
                <a:latin typeface="Lucida Grande"/>
                <a:cs typeface="Lucida Grande"/>
              </a:rPr>
              <a:t> indica quina </a:t>
            </a:r>
            <a:r>
              <a:rPr lang="es-ES" sz="1200" dirty="0" err="1" smtClean="0">
                <a:latin typeface="Lucida Grande"/>
                <a:cs typeface="Lucida Grande"/>
              </a:rPr>
              <a:t>és</a:t>
            </a:r>
            <a:r>
              <a:rPr lang="es-ES" sz="1200" dirty="0" smtClean="0">
                <a:latin typeface="Lucida Grande"/>
                <a:cs typeface="Lucida Grande"/>
              </a:rPr>
              <a:t> la </a:t>
            </a:r>
            <a:r>
              <a:rPr lang="es-ES" sz="1200" dirty="0" err="1" smtClean="0">
                <a:latin typeface="Lucida Grande"/>
                <a:cs typeface="Lucida Grande"/>
              </a:rPr>
              <a:t>tònica</a:t>
            </a:r>
            <a:r>
              <a:rPr lang="es-ES" sz="1200" dirty="0" smtClean="0">
                <a:latin typeface="Lucida Grande"/>
                <a:cs typeface="Lucida Grande"/>
              </a:rPr>
              <a:t>.</a:t>
            </a:r>
          </a:p>
          <a:p>
            <a:pPr algn="just">
              <a:buFont typeface="Arial" pitchFamily="34" charset="0"/>
              <a:buAutoNum type="arabicPeriod"/>
            </a:pPr>
            <a:r>
              <a:rPr lang="es-ES" sz="1200" dirty="0" smtClean="0">
                <a:latin typeface="Lucida Grande"/>
                <a:cs typeface="Lucida Grande"/>
              </a:rPr>
              <a:t>VOCALISME. </a:t>
            </a:r>
            <a:r>
              <a:rPr lang="es-ES" sz="1200" dirty="0" err="1" smtClean="0">
                <a:latin typeface="Lucida Grande"/>
                <a:cs typeface="Lucida Grande"/>
              </a:rPr>
              <a:t>Els</a:t>
            </a:r>
            <a:r>
              <a:rPr lang="es-ES" sz="1200" dirty="0" smtClean="0">
                <a:latin typeface="Lucida Grande"/>
                <a:cs typeface="Lucida Grande"/>
              </a:rPr>
              <a:t> </a:t>
            </a:r>
            <a:r>
              <a:rPr lang="es-ES" sz="1200" dirty="0" err="1" smtClean="0">
                <a:latin typeface="Lucida Grande"/>
                <a:cs typeface="Lucida Grande"/>
              </a:rPr>
              <a:t>sons</a:t>
            </a:r>
            <a:r>
              <a:rPr lang="es-ES" sz="1200" dirty="0" smtClean="0">
                <a:latin typeface="Lucida Grande"/>
                <a:cs typeface="Lucida Grande"/>
              </a:rPr>
              <a:t> </a:t>
            </a:r>
            <a:r>
              <a:rPr lang="es-ES" sz="1200" dirty="0" err="1" smtClean="0">
                <a:latin typeface="Lucida Grande"/>
                <a:cs typeface="Lucida Grande"/>
              </a:rPr>
              <a:t>vocàlics</a:t>
            </a:r>
            <a:r>
              <a:rPr lang="es-ES" sz="1200" dirty="0" smtClean="0">
                <a:latin typeface="Lucida Grande"/>
                <a:cs typeface="Lucida Grande"/>
              </a:rPr>
              <a:t> del </a:t>
            </a:r>
            <a:r>
              <a:rPr lang="es-ES" sz="1200" dirty="0" err="1" smtClean="0">
                <a:latin typeface="Lucida Grande"/>
                <a:cs typeface="Lucida Grande"/>
              </a:rPr>
              <a:t>català</a:t>
            </a:r>
            <a:r>
              <a:rPr lang="es-ES" sz="1200" dirty="0" smtClean="0">
                <a:latin typeface="Lucida Grande"/>
                <a:cs typeface="Lucida Grande"/>
              </a:rPr>
              <a:t> </a:t>
            </a:r>
            <a:r>
              <a:rPr lang="es-ES" sz="1200" dirty="0" err="1" smtClean="0">
                <a:latin typeface="Lucida Grande"/>
                <a:cs typeface="Lucida Grande"/>
              </a:rPr>
              <a:t>són</a:t>
            </a:r>
            <a:r>
              <a:rPr lang="es-ES" sz="1200" dirty="0" smtClean="0">
                <a:latin typeface="Lucida Grande"/>
                <a:cs typeface="Lucida Grande"/>
              </a:rPr>
              <a:t> </a:t>
            </a:r>
            <a:r>
              <a:rPr lang="es-ES" sz="1200" dirty="0" err="1" smtClean="0">
                <a:latin typeface="Lucida Grande"/>
                <a:cs typeface="Lucida Grande"/>
              </a:rPr>
              <a:t>vuit</a:t>
            </a:r>
            <a:r>
              <a:rPr lang="es-ES" sz="1200" dirty="0" smtClean="0">
                <a:latin typeface="Lucida Grande"/>
                <a:cs typeface="Lucida Grande"/>
              </a:rPr>
              <a:t>, </a:t>
            </a:r>
            <a:r>
              <a:rPr lang="es-ES" sz="1200" dirty="0" err="1" smtClean="0">
                <a:latin typeface="Lucida Grande"/>
                <a:cs typeface="Lucida Grande"/>
              </a:rPr>
              <a:t>tot</a:t>
            </a:r>
            <a:r>
              <a:rPr lang="es-ES" sz="1200" dirty="0" smtClean="0">
                <a:latin typeface="Lucida Grande"/>
                <a:cs typeface="Lucida Grande"/>
              </a:rPr>
              <a:t> i que es representen </a:t>
            </a:r>
            <a:r>
              <a:rPr lang="es-ES" sz="1200" dirty="0" err="1" smtClean="0">
                <a:latin typeface="Lucida Grande"/>
                <a:cs typeface="Lucida Grande"/>
              </a:rPr>
              <a:t>gràficament</a:t>
            </a:r>
            <a:r>
              <a:rPr lang="es-ES" sz="1200" dirty="0" smtClean="0">
                <a:latin typeface="Lucida Grande"/>
                <a:cs typeface="Lucida Grande"/>
              </a:rPr>
              <a:t> </a:t>
            </a:r>
            <a:r>
              <a:rPr lang="es-ES" sz="1200" dirty="0" err="1" smtClean="0">
                <a:latin typeface="Lucida Grande"/>
                <a:cs typeface="Lucida Grande"/>
              </a:rPr>
              <a:t>amb</a:t>
            </a:r>
            <a:r>
              <a:rPr lang="es-ES" sz="1200" dirty="0" smtClean="0">
                <a:latin typeface="Lucida Grande"/>
                <a:cs typeface="Lucida Grande"/>
              </a:rPr>
              <a:t> 5 </a:t>
            </a:r>
            <a:r>
              <a:rPr lang="es-ES" sz="1200" dirty="0" err="1" smtClean="0">
                <a:latin typeface="Lucida Grande"/>
                <a:cs typeface="Lucida Grande"/>
              </a:rPr>
              <a:t>grafies</a:t>
            </a:r>
            <a:r>
              <a:rPr lang="es-ES" sz="1200" dirty="0" smtClean="0">
                <a:latin typeface="Lucida Grande"/>
                <a:cs typeface="Lucida Grande"/>
              </a:rPr>
              <a:t>. En </a:t>
            </a:r>
            <a:r>
              <a:rPr lang="es-ES" sz="1200" dirty="0" err="1" smtClean="0">
                <a:latin typeface="Lucida Grande"/>
                <a:cs typeface="Lucida Grande"/>
              </a:rPr>
              <a:t>català</a:t>
            </a:r>
            <a:r>
              <a:rPr lang="es-ES" sz="1200" dirty="0" smtClean="0">
                <a:latin typeface="Lucida Grande"/>
                <a:cs typeface="Lucida Grande"/>
              </a:rPr>
              <a:t> oriental </a:t>
            </a:r>
            <a:r>
              <a:rPr lang="es-ES" sz="1200" dirty="0" err="1" smtClean="0">
                <a:latin typeface="Lucida Grande"/>
                <a:cs typeface="Lucida Grande"/>
              </a:rPr>
              <a:t>els</a:t>
            </a:r>
            <a:r>
              <a:rPr lang="es-ES" sz="1200" dirty="0" smtClean="0">
                <a:latin typeface="Lucida Grande"/>
                <a:cs typeface="Lucida Grande"/>
              </a:rPr>
              <a:t> </a:t>
            </a:r>
            <a:r>
              <a:rPr lang="es-ES" sz="1200" dirty="0" err="1" smtClean="0">
                <a:latin typeface="Lucida Grande"/>
                <a:cs typeface="Lucida Grande"/>
              </a:rPr>
              <a:t>representaríem</a:t>
            </a:r>
            <a:r>
              <a:rPr lang="es-ES" sz="1200" dirty="0" smtClean="0">
                <a:latin typeface="Lucida Grande"/>
                <a:cs typeface="Lucida Grande"/>
              </a:rPr>
              <a:t> </a:t>
            </a:r>
            <a:r>
              <a:rPr lang="es-ES" sz="1200" dirty="0" err="1" smtClean="0">
                <a:latin typeface="Lucida Grande"/>
                <a:cs typeface="Lucida Grande"/>
              </a:rPr>
              <a:t>així</a:t>
            </a:r>
            <a:r>
              <a:rPr lang="es-ES" sz="1200" dirty="0" smtClean="0">
                <a:latin typeface="Lucida Grande"/>
                <a:cs typeface="Lucida Grande"/>
              </a:rPr>
              <a:t> (el </a:t>
            </a:r>
            <a:r>
              <a:rPr lang="es-ES" sz="1200" dirty="0" err="1" smtClean="0">
                <a:latin typeface="Lucida Grande"/>
                <a:cs typeface="Lucida Grande"/>
              </a:rPr>
              <a:t>català</a:t>
            </a:r>
            <a:r>
              <a:rPr lang="es-ES" sz="1200" dirty="0" smtClean="0">
                <a:latin typeface="Lucida Grande"/>
                <a:cs typeface="Lucida Grande"/>
              </a:rPr>
              <a:t> occidental no </a:t>
            </a:r>
            <a:r>
              <a:rPr lang="es-ES" sz="1200" dirty="0" err="1" smtClean="0">
                <a:latin typeface="Lucida Grande"/>
                <a:cs typeface="Lucida Grande"/>
              </a:rPr>
              <a:t>neutralitza</a:t>
            </a:r>
            <a:r>
              <a:rPr lang="es-ES" sz="1200" dirty="0" smtClean="0">
                <a:latin typeface="Lucida Grande"/>
                <a:cs typeface="Lucida Grande"/>
              </a:rPr>
              <a:t>):</a:t>
            </a:r>
          </a:p>
          <a:p>
            <a:pPr lvl="1" algn="just">
              <a:buFont typeface="Arial" pitchFamily="34" charset="0"/>
              <a:buAutoNum type="arabicPeriod"/>
            </a:pPr>
            <a:endParaRPr lang="es-ES" sz="1200" dirty="0">
              <a:latin typeface="Lucida Grande"/>
              <a:cs typeface="Lucida Grande"/>
            </a:endParaRPr>
          </a:p>
          <a:p>
            <a:pPr lvl="1" algn="just">
              <a:buFont typeface="Arial" pitchFamily="34" charset="0"/>
              <a:buAutoNum type="arabicPeriod"/>
            </a:pPr>
            <a:endParaRPr lang="es-ES_tradnl" sz="1200" dirty="0" smtClean="0">
              <a:latin typeface="Lucida Grande"/>
              <a:cs typeface="Lucida Grande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259222"/>
              </p:ext>
            </p:extLst>
          </p:nvPr>
        </p:nvGraphicFramePr>
        <p:xfrm>
          <a:off x="2565403" y="3412064"/>
          <a:ext cx="4013198" cy="2865119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346198"/>
                <a:gridCol w="1405466"/>
                <a:gridCol w="1261534"/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s-ES" sz="1400" b="0" dirty="0" smtClean="0">
                          <a:latin typeface="Lucida Grande"/>
                          <a:cs typeface="Lucida Grande"/>
                        </a:rPr>
                        <a:t>So</a:t>
                      </a:r>
                      <a:endParaRPr lang="es-ES" sz="1400" b="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endParaRPr lang="es-ES" sz="1400" b="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400" b="0" dirty="0" err="1" smtClean="0">
                          <a:latin typeface="Lucida Grande"/>
                          <a:cs typeface="Lucida Grande"/>
                        </a:rPr>
                        <a:t>Tònica</a:t>
                      </a:r>
                      <a:endParaRPr lang="es-ES" sz="1400" b="0" dirty="0">
                        <a:latin typeface="Lucida Grande"/>
                        <a:cs typeface="Lucida Grande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dirty="0" err="1" smtClean="0">
                          <a:latin typeface="Lucida Grande"/>
                          <a:cs typeface="Lucida Grande"/>
                        </a:rPr>
                        <a:t>Àtona</a:t>
                      </a:r>
                      <a:endParaRPr lang="es-ES" sz="1400" b="0" dirty="0">
                        <a:latin typeface="Lucida Grande"/>
                        <a:cs typeface="Lucida Grande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alpha val="2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s-ES" sz="1400" dirty="0" smtClean="0">
                        <a:latin typeface="Lucida Grande"/>
                        <a:cs typeface="Lucida Grande"/>
                      </a:endParaRPr>
                    </a:p>
                    <a:p>
                      <a:pPr algn="ctr"/>
                      <a:endParaRPr lang="es-ES" sz="1400" dirty="0" smtClean="0">
                        <a:latin typeface="Lucida Grande"/>
                        <a:cs typeface="Lucida Grande"/>
                      </a:endParaRPr>
                    </a:p>
                    <a:p>
                      <a:pPr algn="ctr"/>
                      <a:r>
                        <a:rPr lang="es-ES" sz="1400" dirty="0" smtClean="0">
                          <a:latin typeface="Lucida Grande"/>
                          <a:cs typeface="Lucida Grande"/>
                        </a:rPr>
                        <a:t>a</a:t>
                      </a:r>
                      <a:endParaRPr lang="es-ES" sz="14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</a:tr>
              <a:tr h="269240"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latin typeface="Lucida Grande"/>
                          <a:cs typeface="Lucida Grande"/>
                        </a:rPr>
                        <a:t>[a] c</a:t>
                      </a:r>
                      <a:r>
                        <a:rPr lang="es-ES" sz="1400" b="1" dirty="0" smtClean="0">
                          <a:latin typeface="Lucida Grande"/>
                          <a:cs typeface="Lucida Grande"/>
                        </a:rPr>
                        <a:t>a</a:t>
                      </a:r>
                      <a:r>
                        <a:rPr lang="es-ES" sz="1400" b="0" dirty="0" smtClean="0">
                          <a:latin typeface="Lucida Grande"/>
                          <a:cs typeface="Lucida Grande"/>
                        </a:rPr>
                        <a:t>sa</a:t>
                      </a:r>
                      <a:endParaRPr lang="es-ES" sz="1400" dirty="0">
                        <a:latin typeface="Lucida Grande"/>
                        <a:cs typeface="Lucida Grande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s-ES" sz="1400" dirty="0" smtClean="0">
                        <a:latin typeface="Lucida Grande"/>
                        <a:cs typeface="Lucida Grande"/>
                      </a:endParaRPr>
                    </a:p>
                    <a:p>
                      <a:r>
                        <a:rPr lang="es-ES" sz="14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400" dirty="0" err="1" smtClean="0">
                          <a:latin typeface="Lucida Grande"/>
                          <a:cs typeface="Lucida Grande"/>
                        </a:rPr>
                        <a:t>ə</a:t>
                      </a:r>
                      <a:r>
                        <a:rPr lang="es-ES" sz="1400" dirty="0" smtClean="0">
                          <a:latin typeface="Lucida Grande"/>
                          <a:cs typeface="Lucida Grande"/>
                        </a:rPr>
                        <a:t>] </a:t>
                      </a:r>
                      <a:r>
                        <a:rPr lang="es-ES" sz="1400" dirty="0" smtClean="0">
                          <a:latin typeface="Lucida Grande"/>
                          <a:cs typeface="Lucida Grande"/>
                        </a:rPr>
                        <a:t>c</a:t>
                      </a:r>
                      <a:r>
                        <a:rPr lang="es-ES" sz="1400" b="1" dirty="0" smtClean="0">
                          <a:latin typeface="Lucida Grande"/>
                          <a:cs typeface="Lucida Grande"/>
                        </a:rPr>
                        <a:t>a</a:t>
                      </a:r>
                      <a:r>
                        <a:rPr lang="es-ES" sz="1400" b="0" dirty="0" smtClean="0">
                          <a:latin typeface="Lucida Grande"/>
                          <a:cs typeface="Lucida Grande"/>
                        </a:rPr>
                        <a:t>set</a:t>
                      </a:r>
                      <a:r>
                        <a:rPr lang="es-ES" sz="1400" b="1" dirty="0" smtClean="0">
                          <a:latin typeface="Lucida Grande"/>
                          <a:cs typeface="Lucida Grande"/>
                        </a:rPr>
                        <a:t>a</a:t>
                      </a:r>
                    </a:p>
                    <a:p>
                      <a:r>
                        <a:rPr lang="es-ES" sz="1200" b="0" dirty="0" smtClean="0">
                          <a:latin typeface="Lucida Grande"/>
                          <a:cs typeface="Lucida Grande"/>
                        </a:rPr>
                        <a:t>(vocal neutra)</a:t>
                      </a:r>
                      <a:endParaRPr lang="es-ES" sz="1200" b="0" dirty="0">
                        <a:latin typeface="Lucida Grande"/>
                        <a:cs typeface="Lucida Grande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ES" sz="14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9240"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400" dirty="0" err="1" smtClean="0">
                          <a:latin typeface="Lucida Grande"/>
                          <a:cs typeface="Lucida Grande"/>
                        </a:rPr>
                        <a:t>ɛ</a:t>
                      </a:r>
                      <a:r>
                        <a:rPr lang="es-ES" sz="1400" dirty="0" smtClean="0">
                          <a:latin typeface="Lucida Grande"/>
                          <a:cs typeface="Lucida Grande"/>
                        </a:rPr>
                        <a:t>] p</a:t>
                      </a:r>
                      <a:r>
                        <a:rPr lang="es-ES" sz="1400" b="1" dirty="0" smtClean="0">
                          <a:latin typeface="Lucida Grande"/>
                          <a:cs typeface="Lucida Grande"/>
                        </a:rPr>
                        <a:t>e</a:t>
                      </a:r>
                      <a:r>
                        <a:rPr lang="es-ES" sz="1400" b="0" dirty="0" smtClean="0">
                          <a:latin typeface="Lucida Grande"/>
                          <a:cs typeface="Lucida Grande"/>
                        </a:rPr>
                        <a:t>s</a:t>
                      </a:r>
                      <a:endParaRPr lang="es-ES" sz="14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14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latin typeface="Lucida Grande"/>
                          <a:cs typeface="Lucida Grande"/>
                        </a:rPr>
                        <a:t>e</a:t>
                      </a:r>
                      <a:endParaRPr lang="es-ES" sz="14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9240"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latin typeface="Lucida Grande"/>
                          <a:cs typeface="Lucida Grande"/>
                        </a:rPr>
                        <a:t>[e] t</a:t>
                      </a:r>
                      <a:r>
                        <a:rPr lang="es-ES" sz="1400" b="1" dirty="0" smtClean="0">
                          <a:latin typeface="Lucida Grande"/>
                          <a:cs typeface="Lucida Grande"/>
                        </a:rPr>
                        <a:t>é</a:t>
                      </a:r>
                      <a:endParaRPr lang="es-ES" sz="14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14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14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9240"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400" dirty="0" err="1" smtClean="0">
                          <a:latin typeface="Lucida Grande"/>
                          <a:cs typeface="Lucida Grande"/>
                        </a:rPr>
                        <a:t>ɔ</a:t>
                      </a:r>
                      <a:r>
                        <a:rPr lang="es-ES" sz="1400" dirty="0" smtClean="0">
                          <a:latin typeface="Lucida Grande"/>
                          <a:cs typeface="Lucida Grande"/>
                        </a:rPr>
                        <a:t>] </a:t>
                      </a:r>
                      <a:r>
                        <a:rPr lang="es-ES" sz="1400" dirty="0" err="1" smtClean="0">
                          <a:latin typeface="Lucida Grande"/>
                          <a:cs typeface="Lucida Grande"/>
                        </a:rPr>
                        <a:t>c</a:t>
                      </a:r>
                      <a:r>
                        <a:rPr lang="es-ES" sz="1400" b="1" dirty="0" err="1" smtClean="0">
                          <a:latin typeface="Lucida Grande"/>
                          <a:cs typeface="Lucida Grande"/>
                        </a:rPr>
                        <a:t>o</a:t>
                      </a:r>
                      <a:r>
                        <a:rPr lang="es-ES" sz="1400" b="0" dirty="0" err="1" smtClean="0">
                          <a:latin typeface="Lucida Grande"/>
                          <a:cs typeface="Lucida Grande"/>
                        </a:rPr>
                        <a:t>s</a:t>
                      </a:r>
                      <a:endParaRPr lang="es-ES" sz="14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s-ES" sz="1400" dirty="0" smtClean="0">
                        <a:latin typeface="Lucida Grande"/>
                        <a:cs typeface="Lucida Grande"/>
                      </a:endParaRPr>
                    </a:p>
                    <a:p>
                      <a:r>
                        <a:rPr lang="es-ES" sz="1400" dirty="0" smtClean="0">
                          <a:latin typeface="Lucida Grande"/>
                          <a:cs typeface="Lucida Grande"/>
                        </a:rPr>
                        <a:t>[u] </a:t>
                      </a:r>
                      <a:r>
                        <a:rPr lang="es-ES" sz="1400" dirty="0" err="1" smtClean="0">
                          <a:latin typeface="Lucida Grande"/>
                          <a:cs typeface="Lucida Grande"/>
                        </a:rPr>
                        <a:t>p</a:t>
                      </a:r>
                      <a:r>
                        <a:rPr lang="es-ES" sz="1400" b="1" dirty="0" err="1" smtClean="0">
                          <a:latin typeface="Lucida Grande"/>
                          <a:cs typeface="Lucida Grande"/>
                        </a:rPr>
                        <a:t>o</a:t>
                      </a:r>
                      <a:r>
                        <a:rPr lang="es-ES" sz="1400" b="0" dirty="0" err="1" smtClean="0">
                          <a:latin typeface="Lucida Grande"/>
                          <a:cs typeface="Lucida Grande"/>
                        </a:rPr>
                        <a:t>ruc</a:t>
                      </a:r>
                      <a:endParaRPr lang="es-ES" sz="14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s-ES" sz="1400" dirty="0" smtClean="0">
                        <a:latin typeface="Lucida Grande"/>
                        <a:cs typeface="Lucida Grande"/>
                      </a:endParaRPr>
                    </a:p>
                    <a:p>
                      <a:pPr algn="ctr"/>
                      <a:r>
                        <a:rPr lang="es-ES" sz="1400" dirty="0" smtClean="0">
                          <a:latin typeface="Lucida Grande"/>
                          <a:cs typeface="Lucida Grande"/>
                        </a:rPr>
                        <a:t>o</a:t>
                      </a:r>
                      <a:endParaRPr lang="es-ES" sz="14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9240"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latin typeface="Lucida Grande"/>
                          <a:cs typeface="Lucida Grande"/>
                        </a:rPr>
                        <a:t>[o]</a:t>
                      </a:r>
                      <a:r>
                        <a:rPr lang="es-ES" sz="140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400" dirty="0" smtClean="0">
                          <a:latin typeface="Lucida Grande"/>
                          <a:cs typeface="Lucida Grande"/>
                        </a:rPr>
                        <a:t>p</a:t>
                      </a:r>
                      <a:r>
                        <a:rPr lang="es-ES" sz="1400" b="1" dirty="0" smtClean="0">
                          <a:latin typeface="Lucida Grande"/>
                          <a:cs typeface="Lucida Grande"/>
                        </a:rPr>
                        <a:t>o</a:t>
                      </a:r>
                      <a:r>
                        <a:rPr lang="es-ES" sz="1400" b="0" dirty="0" smtClean="0">
                          <a:latin typeface="Lucida Grande"/>
                          <a:cs typeface="Lucida Grande"/>
                        </a:rPr>
                        <a:t>r</a:t>
                      </a:r>
                      <a:endParaRPr lang="es-ES" sz="14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14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14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9240"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latin typeface="Lucida Grande"/>
                          <a:cs typeface="Lucida Grande"/>
                        </a:rPr>
                        <a:t>[u] </a:t>
                      </a:r>
                      <a:r>
                        <a:rPr lang="es-ES" sz="1400" dirty="0" err="1" smtClean="0">
                          <a:latin typeface="Lucida Grande"/>
                          <a:cs typeface="Lucida Grande"/>
                        </a:rPr>
                        <a:t>s</a:t>
                      </a:r>
                      <a:r>
                        <a:rPr lang="es-ES" sz="1400" b="1" dirty="0" err="1" smtClean="0">
                          <a:latin typeface="Lucida Grande"/>
                          <a:cs typeface="Lucida Grande"/>
                        </a:rPr>
                        <a:t>u</a:t>
                      </a:r>
                      <a:r>
                        <a:rPr lang="es-ES" sz="1400" b="0" dirty="0" err="1" smtClean="0">
                          <a:latin typeface="Lucida Grande"/>
                          <a:cs typeface="Lucida Grande"/>
                        </a:rPr>
                        <a:t>c</a:t>
                      </a:r>
                      <a:endParaRPr lang="es-ES" sz="14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14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latin typeface="Lucida Grande"/>
                          <a:cs typeface="Lucida Grande"/>
                        </a:rPr>
                        <a:t>u</a:t>
                      </a:r>
                      <a:endParaRPr lang="es-ES" sz="14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9240"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latin typeface="Lucida Grande"/>
                          <a:cs typeface="Lucida Grande"/>
                        </a:rPr>
                        <a:t>[i]  p</a:t>
                      </a:r>
                      <a:r>
                        <a:rPr lang="es-ES" sz="1400" b="1" dirty="0" smtClean="0">
                          <a:latin typeface="Lucida Grande"/>
                          <a:cs typeface="Lucida Grande"/>
                        </a:rPr>
                        <a:t>i</a:t>
                      </a:r>
                      <a:endParaRPr lang="es-ES" sz="14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latin typeface="Lucida Grande"/>
                          <a:cs typeface="Lucida Grande"/>
                        </a:rPr>
                        <a:t>[i] p</a:t>
                      </a:r>
                      <a:r>
                        <a:rPr lang="es-ES" sz="1400" b="1" dirty="0" smtClean="0">
                          <a:latin typeface="Lucida Grande"/>
                          <a:cs typeface="Lucida Grande"/>
                        </a:rPr>
                        <a:t>i</a:t>
                      </a:r>
                      <a:r>
                        <a:rPr lang="es-ES" sz="1400" b="0" dirty="0" smtClean="0">
                          <a:latin typeface="Lucida Grande"/>
                          <a:cs typeface="Lucida Grande"/>
                        </a:rPr>
                        <a:t>neda</a:t>
                      </a:r>
                      <a:endParaRPr lang="es-ES" sz="14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latin typeface="Lucida Grande"/>
                          <a:cs typeface="Lucida Grande"/>
                        </a:rPr>
                        <a:t>i</a:t>
                      </a:r>
                      <a:endParaRPr lang="es-ES" sz="14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9194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913467"/>
            <a:ext cx="7950200" cy="424179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Bef>
                <a:spcPts val="600"/>
              </a:spcBef>
              <a:buNone/>
            </a:pPr>
            <a:r>
              <a:rPr lang="es-ES" sz="1400" dirty="0">
                <a:latin typeface="Lucida Grande"/>
                <a:cs typeface="Lucida Grande"/>
              </a:rPr>
              <a:t> </a:t>
            </a:r>
            <a:r>
              <a:rPr lang="es-ES" sz="1400" dirty="0" smtClean="0">
                <a:latin typeface="Lucida Grande"/>
                <a:cs typeface="Lucida Grande"/>
              </a:rPr>
              <a:t>    3. En general, </a:t>
            </a:r>
            <a:r>
              <a:rPr lang="es-ES" sz="1400" dirty="0" err="1" smtClean="0">
                <a:latin typeface="Lucida Grande"/>
                <a:cs typeface="Lucida Grande"/>
              </a:rPr>
              <a:t>podem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dir</a:t>
            </a:r>
            <a:r>
              <a:rPr lang="es-ES" sz="1400" dirty="0" smtClean="0">
                <a:latin typeface="Lucida Grande"/>
                <a:cs typeface="Lucida Grande"/>
              </a:rPr>
              <a:t> que totes les </a:t>
            </a:r>
            <a:r>
              <a:rPr lang="es-ES" sz="1400" dirty="0" err="1" smtClean="0">
                <a:latin typeface="Lucida Grande"/>
                <a:cs typeface="Lucida Grande"/>
              </a:rPr>
              <a:t>paraules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tenen</a:t>
            </a:r>
            <a:r>
              <a:rPr lang="es-ES" sz="1400" dirty="0" smtClean="0">
                <a:latin typeface="Lucida Grande"/>
                <a:cs typeface="Lucida Grande"/>
              </a:rPr>
              <a:t> una </a:t>
            </a:r>
            <a:r>
              <a:rPr lang="es-ES" sz="1400" dirty="0" err="1" smtClean="0">
                <a:latin typeface="Lucida Grande"/>
                <a:cs typeface="Lucida Grande"/>
              </a:rPr>
              <a:t>síl·laba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tònica</a:t>
            </a:r>
            <a:r>
              <a:rPr lang="es-ES" sz="1400" dirty="0" smtClean="0">
                <a:latin typeface="Lucida Grande"/>
                <a:cs typeface="Lucida Grande"/>
              </a:rPr>
              <a:t> i les </a:t>
            </a:r>
            <a:r>
              <a:rPr lang="es-ES" sz="1400" dirty="0" err="1" smtClean="0">
                <a:latin typeface="Lucida Grande"/>
                <a:cs typeface="Lucida Grande"/>
              </a:rPr>
              <a:t>altres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són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àtones</a:t>
            </a:r>
            <a:r>
              <a:rPr lang="es-ES" sz="1400" dirty="0" smtClean="0">
                <a:latin typeface="Lucida Grande"/>
                <a:cs typeface="Lucida Grande"/>
              </a:rPr>
              <a:t> (</a:t>
            </a:r>
            <a:r>
              <a:rPr lang="es-ES" sz="1400" dirty="0" err="1" smtClean="0">
                <a:latin typeface="Lucida Grande"/>
                <a:cs typeface="Lucida Grande"/>
              </a:rPr>
              <a:t>fi</a:t>
            </a:r>
            <a:r>
              <a:rPr lang="es-ES" sz="1400" u="sng" dirty="0" err="1" smtClean="0">
                <a:latin typeface="Lucida Grande"/>
                <a:cs typeface="Lucida Grande"/>
              </a:rPr>
              <a:t>nes</a:t>
            </a:r>
            <a:r>
              <a:rPr lang="es-ES" sz="1400" dirty="0" err="1" smtClean="0">
                <a:latin typeface="Lucida Grande"/>
                <a:cs typeface="Lucida Grande"/>
              </a:rPr>
              <a:t>tra</a:t>
            </a:r>
            <a:r>
              <a:rPr lang="es-ES" sz="1400" dirty="0" smtClean="0">
                <a:latin typeface="Lucida Grande"/>
                <a:cs typeface="Lucida Grande"/>
              </a:rPr>
              <a:t>), </a:t>
            </a:r>
            <a:r>
              <a:rPr lang="es-ES" sz="1400" dirty="0" err="1" smtClean="0">
                <a:latin typeface="Lucida Grande"/>
                <a:cs typeface="Lucida Grande"/>
              </a:rPr>
              <a:t>però</a:t>
            </a:r>
            <a:r>
              <a:rPr lang="es-ES" sz="1400" dirty="0" smtClean="0">
                <a:latin typeface="Lucida Grande"/>
                <a:cs typeface="Lucida Grande"/>
              </a:rPr>
              <a:t> hi ha </a:t>
            </a:r>
            <a:r>
              <a:rPr lang="es-ES" sz="1400" dirty="0" err="1" smtClean="0">
                <a:latin typeface="Lucida Grande"/>
                <a:cs typeface="Lucida Grande"/>
              </a:rPr>
              <a:t>algunes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excepcions</a:t>
            </a:r>
            <a:r>
              <a:rPr lang="es-ES" sz="1400" dirty="0" smtClean="0">
                <a:latin typeface="Lucida Grande"/>
                <a:cs typeface="Lucida Grande"/>
              </a:rPr>
              <a:t>:</a:t>
            </a:r>
          </a:p>
          <a:p>
            <a:pPr marL="0" indent="0" algn="just">
              <a:spcBef>
                <a:spcPts val="600"/>
              </a:spcBef>
              <a:buNone/>
            </a:pPr>
            <a:endParaRPr lang="es-ES" sz="1400" dirty="0" smtClean="0">
              <a:latin typeface="Lucida Grande"/>
              <a:cs typeface="Lucida Grande"/>
            </a:endParaRPr>
          </a:p>
          <a:p>
            <a:pPr marL="236538" lvl="1" indent="0" algn="just">
              <a:buNone/>
            </a:pPr>
            <a:r>
              <a:rPr lang="es-ES" sz="1400" dirty="0" smtClean="0">
                <a:latin typeface="Lucida Grande"/>
                <a:cs typeface="Lucida Grande"/>
              </a:rPr>
              <a:t>     1. Hi ha </a:t>
            </a:r>
            <a:r>
              <a:rPr lang="es-ES" sz="1400" dirty="0" err="1" smtClean="0">
                <a:latin typeface="Lucida Grande"/>
                <a:cs typeface="Lucida Grande"/>
              </a:rPr>
              <a:t>paraules</a:t>
            </a:r>
            <a:r>
              <a:rPr lang="es-ES" sz="1400" dirty="0" smtClean="0">
                <a:latin typeface="Lucida Grande"/>
                <a:cs typeface="Lucida Grande"/>
              </a:rPr>
              <a:t> que </a:t>
            </a:r>
            <a:r>
              <a:rPr lang="es-ES" sz="1400" dirty="0" err="1" smtClean="0">
                <a:latin typeface="Lucida Grande"/>
                <a:cs typeface="Lucida Grande"/>
              </a:rPr>
              <a:t>tenen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dues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síl·labes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tòniques</a:t>
            </a:r>
            <a:r>
              <a:rPr lang="es-ES" sz="1400" dirty="0" smtClean="0">
                <a:latin typeface="Lucida Grande"/>
                <a:cs typeface="Lucida Grande"/>
              </a:rPr>
              <a:t>: les </a:t>
            </a:r>
            <a:r>
              <a:rPr lang="es-ES" sz="1400" dirty="0" err="1" smtClean="0">
                <a:latin typeface="Lucida Grande"/>
                <a:cs typeface="Lucida Grande"/>
              </a:rPr>
              <a:t>paraules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compostes</a:t>
            </a:r>
            <a:r>
              <a:rPr lang="es-ES" sz="1400" dirty="0" smtClean="0">
                <a:latin typeface="Lucida Grande"/>
                <a:cs typeface="Lucida Grande"/>
              </a:rPr>
              <a:t> 	(</a:t>
            </a:r>
            <a:r>
              <a:rPr lang="es-ES" sz="1400" u="sng" dirty="0" err="1" smtClean="0">
                <a:latin typeface="Lucida Grande"/>
                <a:cs typeface="Lucida Grande"/>
              </a:rPr>
              <a:t>lle</a:t>
            </a:r>
            <a:r>
              <a:rPr lang="es-ES" sz="1400" dirty="0" err="1" smtClean="0">
                <a:latin typeface="Lucida Grande"/>
                <a:cs typeface="Lucida Grande"/>
              </a:rPr>
              <a:t>va</a:t>
            </a:r>
            <a:r>
              <a:rPr lang="es-ES" sz="1400" u="sng" dirty="0" err="1" smtClean="0">
                <a:latin typeface="Lucida Grande"/>
                <a:cs typeface="Lucida Grande"/>
              </a:rPr>
              <a:t>taps</a:t>
            </a:r>
            <a:r>
              <a:rPr lang="es-ES" sz="1400" dirty="0" smtClean="0">
                <a:latin typeface="Lucida Grande"/>
                <a:cs typeface="Lucida Grande"/>
              </a:rPr>
              <a:t>, </a:t>
            </a:r>
            <a:r>
              <a:rPr lang="es-ES" sz="1400" dirty="0" err="1" smtClean="0">
                <a:latin typeface="Lucida Grande"/>
                <a:cs typeface="Lucida Grande"/>
              </a:rPr>
              <a:t>es</a:t>
            </a:r>
            <a:r>
              <a:rPr lang="es-ES" sz="1400" u="sng" dirty="0" err="1" smtClean="0">
                <a:latin typeface="Lucida Grande"/>
                <a:cs typeface="Lucida Grande"/>
              </a:rPr>
              <a:t>cu</a:t>
            </a:r>
            <a:r>
              <a:rPr lang="es-ES" sz="1400" dirty="0" err="1" smtClean="0">
                <a:latin typeface="Lucida Grande"/>
                <a:cs typeface="Lucida Grande"/>
              </a:rPr>
              <a:t>rabut</a:t>
            </a:r>
            <a:r>
              <a:rPr lang="es-ES" sz="1400" u="sng" dirty="0" err="1" smtClean="0">
                <a:latin typeface="Lucida Grande"/>
                <a:cs typeface="Lucida Grande"/>
              </a:rPr>
              <a:t>xa</a:t>
            </a:r>
            <a:r>
              <a:rPr lang="es-ES" sz="1400" dirty="0" err="1" smtClean="0">
                <a:latin typeface="Lucida Grande"/>
                <a:cs typeface="Lucida Grande"/>
              </a:rPr>
              <a:t>ques</a:t>
            </a:r>
            <a:r>
              <a:rPr lang="mr-IN" sz="1400" dirty="0" smtClean="0">
                <a:latin typeface="Lucida Grande"/>
                <a:cs typeface="Lucida Grande"/>
              </a:rPr>
              <a:t>…</a:t>
            </a:r>
            <a:r>
              <a:rPr lang="es-ES_tradnl" sz="1400" dirty="0" smtClean="0">
                <a:latin typeface="Lucida Grande"/>
                <a:cs typeface="Lucida Grande"/>
              </a:rPr>
              <a:t>) i </a:t>
            </a:r>
            <a:r>
              <a:rPr lang="es-ES_tradnl" sz="1400" dirty="0" err="1" smtClean="0">
                <a:latin typeface="Lucida Grande"/>
                <a:cs typeface="Lucida Grande"/>
              </a:rPr>
              <a:t>els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adverbis</a:t>
            </a:r>
            <a:r>
              <a:rPr lang="es-ES_tradnl" sz="1400" dirty="0" smtClean="0">
                <a:latin typeface="Lucida Grande"/>
                <a:cs typeface="Lucida Grande"/>
              </a:rPr>
              <a:t> en </a:t>
            </a:r>
            <a:r>
              <a:rPr lang="mr-IN" sz="1400" dirty="0" smtClean="0">
                <a:latin typeface="Lucida Grande"/>
                <a:cs typeface="Lucida Grande"/>
              </a:rPr>
              <a:t>–</a:t>
            </a:r>
            <a:r>
              <a:rPr lang="es-ES_tradnl" sz="1400" b="1" dirty="0" err="1" smtClean="0">
                <a:latin typeface="Lucida Grande"/>
                <a:cs typeface="Lucida Grande"/>
              </a:rPr>
              <a:t>ment</a:t>
            </a:r>
            <a:r>
              <a:rPr lang="es-ES_tradnl" sz="1400" dirty="0" smtClean="0">
                <a:latin typeface="Lucida Grande"/>
                <a:cs typeface="Lucida Grande"/>
              </a:rPr>
              <a:t>: </a:t>
            </a:r>
            <a:r>
              <a:rPr lang="es-ES_tradnl" sz="1400" u="sng" dirty="0" err="1" smtClean="0">
                <a:latin typeface="Lucida Grande"/>
                <a:cs typeface="Lucida Grande"/>
              </a:rPr>
              <a:t>rà</a:t>
            </a:r>
            <a:r>
              <a:rPr lang="es-ES_tradnl" sz="1400" dirty="0" err="1" smtClean="0">
                <a:latin typeface="Lucida Grande"/>
                <a:cs typeface="Lucida Grande"/>
              </a:rPr>
              <a:t>pida</a:t>
            </a:r>
            <a:r>
              <a:rPr lang="es-ES_tradnl" sz="1400" u="sng" dirty="0" err="1" smtClean="0">
                <a:latin typeface="Lucida Grande"/>
                <a:cs typeface="Lucida Grande"/>
              </a:rPr>
              <a:t>ment</a:t>
            </a:r>
            <a:r>
              <a:rPr lang="es-ES_tradnl" sz="1400" dirty="0" smtClean="0">
                <a:latin typeface="Lucida Grande"/>
                <a:cs typeface="Lucida Grande"/>
              </a:rPr>
              <a:t>, 	</a:t>
            </a:r>
            <a:r>
              <a:rPr lang="es-ES_tradnl" sz="1400" dirty="0" err="1" smtClean="0">
                <a:latin typeface="Lucida Grande"/>
                <a:cs typeface="Lucida Grande"/>
              </a:rPr>
              <a:t>se</a:t>
            </a:r>
            <a:r>
              <a:rPr lang="es-ES_tradnl" sz="1400" u="sng" dirty="0" err="1" smtClean="0">
                <a:latin typeface="Lucida Grande"/>
                <a:cs typeface="Lucida Grande"/>
              </a:rPr>
              <a:t>gu</a:t>
            </a:r>
            <a:r>
              <a:rPr lang="es-ES_tradnl" sz="1400" dirty="0" err="1" smtClean="0">
                <a:latin typeface="Lucida Grande"/>
                <a:cs typeface="Lucida Grande"/>
              </a:rPr>
              <a:t>ra</a:t>
            </a:r>
            <a:r>
              <a:rPr lang="es-ES_tradnl" sz="1400" u="sng" dirty="0" err="1" smtClean="0">
                <a:latin typeface="Lucida Grande"/>
                <a:cs typeface="Lucida Grande"/>
              </a:rPr>
              <a:t>ment</a:t>
            </a:r>
            <a:r>
              <a:rPr lang="mr-IN" sz="1400" dirty="0" smtClean="0">
                <a:latin typeface="Lucida Grande"/>
                <a:cs typeface="Lucida Grande"/>
              </a:rPr>
              <a:t>…</a:t>
            </a:r>
            <a:endParaRPr lang="es-ES_tradnl" sz="1400" dirty="0" smtClean="0">
              <a:latin typeface="Lucida Grande"/>
              <a:cs typeface="Lucida Grande"/>
            </a:endParaRPr>
          </a:p>
          <a:p>
            <a:pPr marL="236538" lvl="1" indent="0" algn="just">
              <a:buNone/>
            </a:pPr>
            <a:endParaRPr lang="es-ES_tradnl" sz="1400" dirty="0" smtClean="0">
              <a:latin typeface="Lucida Grande"/>
              <a:cs typeface="Lucida Grande"/>
            </a:endParaRPr>
          </a:p>
          <a:p>
            <a:pPr marL="236538" lvl="1" indent="0" algn="just">
              <a:buNone/>
            </a:pPr>
            <a:r>
              <a:rPr lang="es-ES_tradnl" sz="1400" dirty="0">
                <a:latin typeface="Lucida Grande"/>
                <a:cs typeface="Lucida Grande"/>
              </a:rPr>
              <a:t> </a:t>
            </a:r>
            <a:r>
              <a:rPr lang="es-ES_tradnl" sz="1400" dirty="0" smtClean="0">
                <a:latin typeface="Lucida Grande"/>
                <a:cs typeface="Lucida Grande"/>
              </a:rPr>
              <a:t>     </a:t>
            </a:r>
            <a:r>
              <a:rPr lang="es-ES_tradnl" sz="1400" dirty="0" smtClean="0">
                <a:latin typeface="Lucida Grande"/>
                <a:cs typeface="Lucida Grande"/>
              </a:rPr>
              <a:t>	2</a:t>
            </a:r>
            <a:r>
              <a:rPr lang="es-ES_tradnl" sz="1400" dirty="0" smtClean="0">
                <a:latin typeface="Lucida Grande"/>
                <a:cs typeface="Lucida Grande"/>
              </a:rPr>
              <a:t>. Hi ha </a:t>
            </a:r>
            <a:r>
              <a:rPr lang="es-ES_tradnl" sz="1400" dirty="0" err="1" smtClean="0">
                <a:latin typeface="Lucida Grande"/>
                <a:cs typeface="Lucida Grande"/>
              </a:rPr>
              <a:t>paraules</a:t>
            </a:r>
            <a:r>
              <a:rPr lang="es-ES_tradnl" sz="1400" dirty="0" smtClean="0">
                <a:latin typeface="Lucida Grande"/>
                <a:cs typeface="Lucida Grande"/>
              </a:rPr>
              <a:t> que no </a:t>
            </a:r>
            <a:r>
              <a:rPr lang="es-ES_tradnl" sz="1400" dirty="0" err="1" smtClean="0">
                <a:latin typeface="Lucida Grande"/>
                <a:cs typeface="Lucida Grande"/>
              </a:rPr>
              <a:t>tenen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síl·laba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tònica</a:t>
            </a:r>
            <a:r>
              <a:rPr lang="es-ES_tradnl" sz="1400" dirty="0" smtClean="0">
                <a:latin typeface="Lucida Grande"/>
                <a:cs typeface="Lucida Grande"/>
              </a:rPr>
              <a:t> i, per </a:t>
            </a:r>
            <a:r>
              <a:rPr lang="es-ES_tradnl" sz="1400" dirty="0" err="1" smtClean="0">
                <a:latin typeface="Lucida Grande"/>
                <a:cs typeface="Lucida Grande"/>
              </a:rPr>
              <a:t>tant</a:t>
            </a:r>
            <a:r>
              <a:rPr lang="es-ES_tradnl" sz="1400" dirty="0" smtClean="0">
                <a:latin typeface="Lucida Grande"/>
                <a:cs typeface="Lucida Grande"/>
              </a:rPr>
              <a:t>, </a:t>
            </a:r>
            <a:r>
              <a:rPr lang="es-ES_tradnl" sz="1400" dirty="0" err="1" smtClean="0">
                <a:latin typeface="Lucida Grande"/>
                <a:cs typeface="Lucida Grande"/>
              </a:rPr>
              <a:t>moltes</a:t>
            </a:r>
            <a:r>
              <a:rPr lang="es-ES_tradnl" sz="1400" dirty="0" smtClean="0">
                <a:latin typeface="Lucida Grande"/>
                <a:cs typeface="Lucida Grande"/>
              </a:rPr>
              <a:t> es </a:t>
            </a:r>
            <a:r>
              <a:rPr lang="es-ES_tradnl" sz="1400" dirty="0" err="1" smtClean="0">
                <a:latin typeface="Lucida Grande"/>
                <a:cs typeface="Lucida Grande"/>
              </a:rPr>
              <a:t>transcriuen</a:t>
            </a:r>
            <a:r>
              <a:rPr lang="es-ES_tradnl" sz="1400" dirty="0" smtClean="0">
                <a:latin typeface="Lucida Grande"/>
                <a:cs typeface="Lucida Grande"/>
              </a:rPr>
              <a:t> 	</a:t>
            </a:r>
            <a:r>
              <a:rPr lang="es-ES_tradnl" sz="1400" dirty="0" err="1" smtClean="0">
                <a:latin typeface="Lucida Grande"/>
                <a:cs typeface="Lucida Grande"/>
              </a:rPr>
              <a:t>com</a:t>
            </a:r>
            <a:r>
              <a:rPr lang="es-ES_tradnl" sz="1400" dirty="0" smtClean="0">
                <a:latin typeface="Lucida Grande"/>
                <a:cs typeface="Lucida Grande"/>
              </a:rPr>
              <a:t> a </a:t>
            </a:r>
            <a:r>
              <a:rPr lang="es-ES_tradnl" sz="1400" dirty="0">
                <a:latin typeface="Lucida Grande"/>
                <a:cs typeface="Lucida Grande"/>
              </a:rPr>
              <a:t>	</a:t>
            </a:r>
            <a:r>
              <a:rPr lang="es-ES_tradnl" sz="1400" dirty="0" smtClean="0">
                <a:latin typeface="Lucida Grande"/>
                <a:cs typeface="Lucida Grande"/>
              </a:rPr>
              <a:t>vocal </a:t>
            </a:r>
            <a:r>
              <a:rPr lang="es-ES_tradnl" sz="1400" dirty="0" smtClean="0">
                <a:latin typeface="Lucida Grande"/>
                <a:cs typeface="Lucida Grande"/>
              </a:rPr>
              <a:t>neutra </a:t>
            </a:r>
            <a:r>
              <a:rPr lang="es-ES_tradnl" sz="1400" dirty="0" smtClean="0">
                <a:latin typeface="Lucida Grande"/>
                <a:cs typeface="Lucida Grande"/>
              </a:rPr>
              <a:t>[</a:t>
            </a:r>
            <a:r>
              <a:rPr lang="es-ES" sz="1400" dirty="0" err="1">
                <a:latin typeface="Lucida Grande"/>
                <a:cs typeface="Lucida Grande"/>
              </a:rPr>
              <a:t>ə</a:t>
            </a:r>
            <a:r>
              <a:rPr lang="es-ES" sz="1400" dirty="0" smtClean="0">
                <a:latin typeface="Lucida Grande"/>
                <a:cs typeface="Lucida Grande"/>
              </a:rPr>
              <a:t>]</a:t>
            </a:r>
            <a:r>
              <a:rPr lang="es-ES" sz="1400" dirty="0" smtClean="0">
                <a:latin typeface="Lucida Grande"/>
                <a:cs typeface="Lucida Grande"/>
              </a:rPr>
              <a:t>. </a:t>
            </a:r>
            <a:r>
              <a:rPr lang="es-ES" sz="1400" dirty="0" err="1" smtClean="0">
                <a:latin typeface="Lucida Grande"/>
                <a:cs typeface="Lucida Grande"/>
              </a:rPr>
              <a:t>Són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els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monosíl·labs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següents</a:t>
            </a:r>
            <a:r>
              <a:rPr lang="es-ES" sz="1400" dirty="0" smtClean="0">
                <a:latin typeface="Lucida Grande"/>
                <a:cs typeface="Lucida Grande"/>
              </a:rPr>
              <a:t>:</a:t>
            </a:r>
          </a:p>
          <a:p>
            <a:pPr marL="236538" lvl="1" indent="0" algn="just">
              <a:buNone/>
            </a:pPr>
            <a:r>
              <a:rPr lang="es-ES" sz="1400" dirty="0">
                <a:latin typeface="Lucida Grande"/>
                <a:cs typeface="Lucida Grande"/>
              </a:rPr>
              <a:t>	</a:t>
            </a:r>
            <a:r>
              <a:rPr lang="es-ES" sz="1400" dirty="0" smtClean="0">
                <a:latin typeface="Lucida Grande"/>
                <a:cs typeface="Lucida Grande"/>
              </a:rPr>
              <a:t>a) </a:t>
            </a:r>
            <a:r>
              <a:rPr lang="es-ES" sz="1400" dirty="0" err="1" smtClean="0">
                <a:latin typeface="Lucida Grande"/>
                <a:cs typeface="Lucida Grande"/>
              </a:rPr>
              <a:t>Els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articles</a:t>
            </a:r>
            <a:r>
              <a:rPr lang="es-ES" sz="1400" dirty="0" smtClean="0">
                <a:latin typeface="Lucida Grande"/>
                <a:cs typeface="Lucida Grande"/>
              </a:rPr>
              <a:t>: </a:t>
            </a:r>
            <a:r>
              <a:rPr lang="es-ES" sz="1400" i="1" dirty="0" smtClean="0">
                <a:latin typeface="Lucida Grande"/>
                <a:cs typeface="Lucida Grande"/>
              </a:rPr>
              <a:t>el, la, </a:t>
            </a:r>
            <a:r>
              <a:rPr lang="es-ES" sz="1400" i="1" dirty="0" err="1" smtClean="0">
                <a:latin typeface="Lucida Grande"/>
                <a:cs typeface="Lucida Grande"/>
              </a:rPr>
              <a:t>els</a:t>
            </a:r>
            <a:r>
              <a:rPr lang="es-ES" sz="1400" i="1" dirty="0" smtClean="0">
                <a:latin typeface="Lucida Grande"/>
                <a:cs typeface="Lucida Grande"/>
              </a:rPr>
              <a:t>, les</a:t>
            </a:r>
          </a:p>
          <a:p>
            <a:pPr marL="465138" lvl="2" indent="0" algn="just">
              <a:buNone/>
            </a:pPr>
            <a:r>
              <a:rPr lang="es-ES" sz="1400" dirty="0" smtClean="0">
                <a:latin typeface="Lucida Grande"/>
                <a:cs typeface="Lucida Grande"/>
              </a:rPr>
              <a:t>	b) </a:t>
            </a:r>
            <a:r>
              <a:rPr lang="es-ES" sz="1400" dirty="0" err="1" smtClean="0">
                <a:latin typeface="Lucida Grande"/>
                <a:cs typeface="Lucida Grande"/>
              </a:rPr>
              <a:t>Algunes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preposicions</a:t>
            </a:r>
            <a:r>
              <a:rPr lang="es-ES" sz="1400" dirty="0" smtClean="0">
                <a:latin typeface="Lucida Grande"/>
                <a:cs typeface="Lucida Grande"/>
              </a:rPr>
              <a:t>: </a:t>
            </a:r>
            <a:r>
              <a:rPr lang="es-ES" sz="1400" i="1" dirty="0" smtClean="0">
                <a:latin typeface="Lucida Grande"/>
                <a:cs typeface="Lucida Grande"/>
              </a:rPr>
              <a:t>a, de, per, en, </a:t>
            </a:r>
            <a:r>
              <a:rPr lang="es-ES" sz="1400" i="1" dirty="0" err="1" smtClean="0">
                <a:latin typeface="Lucida Grande"/>
                <a:cs typeface="Lucida Grande"/>
              </a:rPr>
              <a:t>amb</a:t>
            </a:r>
            <a:r>
              <a:rPr lang="mr-IN" sz="1400" i="1" dirty="0" smtClean="0">
                <a:latin typeface="Lucida Grande"/>
                <a:cs typeface="Lucida Grande"/>
              </a:rPr>
              <a:t>…</a:t>
            </a:r>
            <a:endParaRPr lang="es-ES_tradnl" sz="1400" i="1" dirty="0" smtClean="0">
              <a:latin typeface="Lucida Grande"/>
              <a:cs typeface="Lucida Grande"/>
            </a:endParaRPr>
          </a:p>
          <a:p>
            <a:pPr marL="465138" lvl="2" indent="0" algn="just">
              <a:buNone/>
            </a:pPr>
            <a:r>
              <a:rPr lang="es-ES_tradnl" sz="1400" i="1" dirty="0">
                <a:latin typeface="Lucida Grande"/>
                <a:cs typeface="Lucida Grande"/>
              </a:rPr>
              <a:t>	</a:t>
            </a:r>
            <a:r>
              <a:rPr lang="es-ES_tradnl" sz="1400" dirty="0" smtClean="0">
                <a:latin typeface="Lucida Grande"/>
                <a:cs typeface="Lucida Grande"/>
              </a:rPr>
              <a:t>c) Les </a:t>
            </a:r>
            <a:r>
              <a:rPr lang="es-ES_tradnl" sz="1400" dirty="0" err="1" smtClean="0">
                <a:latin typeface="Lucida Grande"/>
                <a:cs typeface="Lucida Grande"/>
              </a:rPr>
              <a:t>contraccions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i="1" dirty="0" smtClean="0">
                <a:latin typeface="Lucida Grande"/>
                <a:cs typeface="Lucida Grande"/>
              </a:rPr>
              <a:t>al, </a:t>
            </a:r>
            <a:r>
              <a:rPr lang="es-ES_tradnl" sz="1400" i="1" dirty="0" err="1" smtClean="0">
                <a:latin typeface="Lucida Grande"/>
                <a:cs typeface="Lucida Grande"/>
              </a:rPr>
              <a:t>als</a:t>
            </a:r>
            <a:r>
              <a:rPr lang="es-ES_tradnl" sz="1400" i="1" dirty="0" smtClean="0">
                <a:latin typeface="Lucida Grande"/>
                <a:cs typeface="Lucida Grande"/>
              </a:rPr>
              <a:t>; del, </a:t>
            </a:r>
            <a:r>
              <a:rPr lang="es-ES_tradnl" sz="1400" i="1" dirty="0" err="1" smtClean="0">
                <a:latin typeface="Lucida Grande"/>
                <a:cs typeface="Lucida Grande"/>
              </a:rPr>
              <a:t>dels</a:t>
            </a:r>
            <a:r>
              <a:rPr lang="es-ES_tradnl" sz="1400" i="1" dirty="0" smtClean="0">
                <a:latin typeface="Lucida Grande"/>
                <a:cs typeface="Lucida Grande"/>
              </a:rPr>
              <a:t>; </a:t>
            </a:r>
            <a:r>
              <a:rPr lang="es-ES_tradnl" sz="1400" i="1" dirty="0" err="1" smtClean="0">
                <a:latin typeface="Lucida Grande"/>
                <a:cs typeface="Lucida Grande"/>
              </a:rPr>
              <a:t>pel</a:t>
            </a:r>
            <a:r>
              <a:rPr lang="es-ES_tradnl" sz="1400" i="1" dirty="0" smtClean="0">
                <a:latin typeface="Lucida Grande"/>
                <a:cs typeface="Lucida Grande"/>
              </a:rPr>
              <a:t>, </a:t>
            </a:r>
            <a:r>
              <a:rPr lang="es-ES_tradnl" sz="1400" i="1" dirty="0" err="1" smtClean="0">
                <a:latin typeface="Lucida Grande"/>
                <a:cs typeface="Lucida Grande"/>
              </a:rPr>
              <a:t>pels</a:t>
            </a:r>
            <a:r>
              <a:rPr lang="es-ES_tradnl" sz="1400" i="1" dirty="0" smtClean="0">
                <a:latin typeface="Lucida Grande"/>
                <a:cs typeface="Lucida Grande"/>
              </a:rPr>
              <a:t>.</a:t>
            </a:r>
            <a:endParaRPr lang="es-ES_tradnl" sz="1400" i="1" dirty="0" smtClean="0">
              <a:latin typeface="Lucida Grande"/>
              <a:cs typeface="Lucida Grande"/>
            </a:endParaRPr>
          </a:p>
          <a:p>
            <a:pPr marL="465138" lvl="2" indent="0" algn="just">
              <a:buNone/>
            </a:pPr>
            <a:r>
              <a:rPr lang="es-ES_tradnl" sz="1400" dirty="0" smtClean="0">
                <a:latin typeface="Lucida Grande"/>
                <a:cs typeface="Lucida Grande"/>
              </a:rPr>
              <a:t>	c) </a:t>
            </a:r>
            <a:r>
              <a:rPr lang="es-ES_tradnl" sz="1400" dirty="0" err="1" smtClean="0">
                <a:latin typeface="Lucida Grande"/>
                <a:cs typeface="Lucida Grande"/>
              </a:rPr>
              <a:t>Els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pronoms</a:t>
            </a:r>
            <a:r>
              <a:rPr lang="es-ES_tradnl" sz="1400" dirty="0" smtClean="0">
                <a:latin typeface="Lucida Grande"/>
                <a:cs typeface="Lucida Grande"/>
              </a:rPr>
              <a:t> febles: </a:t>
            </a:r>
            <a:r>
              <a:rPr lang="es-ES_tradnl" sz="1400" i="1" dirty="0" err="1" smtClean="0">
                <a:latin typeface="Lucida Grande"/>
                <a:cs typeface="Lucida Grande"/>
              </a:rPr>
              <a:t>em</a:t>
            </a:r>
            <a:r>
              <a:rPr lang="es-ES_tradnl" sz="1400" i="1" dirty="0" smtClean="0">
                <a:latin typeface="Lucida Grande"/>
                <a:cs typeface="Lucida Grande"/>
              </a:rPr>
              <a:t>, es, et, en, </a:t>
            </a:r>
            <a:r>
              <a:rPr lang="es-ES_tradnl" sz="1400" i="1" dirty="0" err="1" smtClean="0">
                <a:latin typeface="Lucida Grande"/>
                <a:cs typeface="Lucida Grande"/>
              </a:rPr>
              <a:t>els</a:t>
            </a:r>
            <a:r>
              <a:rPr lang="es-ES_tradnl" sz="1400" i="1" dirty="0" smtClean="0">
                <a:latin typeface="Lucida Grande"/>
                <a:cs typeface="Lucida Grande"/>
              </a:rPr>
              <a:t>, les, </a:t>
            </a:r>
            <a:r>
              <a:rPr lang="es-ES_tradnl" sz="1400" i="1" dirty="0" err="1" smtClean="0">
                <a:latin typeface="Lucida Grande"/>
                <a:cs typeface="Lucida Grande"/>
              </a:rPr>
              <a:t>ho</a:t>
            </a:r>
            <a:r>
              <a:rPr lang="mr-IN" sz="1400" i="1" dirty="0" smtClean="0">
                <a:latin typeface="Lucida Grande"/>
                <a:cs typeface="Lucida Grande"/>
              </a:rPr>
              <a:t>…</a:t>
            </a:r>
            <a:endParaRPr lang="es-ES_tradnl" sz="1400" i="1" dirty="0" smtClean="0">
              <a:latin typeface="Lucida Grande"/>
              <a:cs typeface="Lucida Grande"/>
            </a:endParaRPr>
          </a:p>
          <a:p>
            <a:pPr marL="465138" lvl="2" indent="0" algn="just">
              <a:buNone/>
            </a:pPr>
            <a:r>
              <a:rPr lang="es-ES_tradnl" sz="1400" i="1" dirty="0">
                <a:latin typeface="Lucida Grande"/>
                <a:cs typeface="Lucida Grande"/>
              </a:rPr>
              <a:t>	</a:t>
            </a:r>
            <a:r>
              <a:rPr lang="es-ES_tradnl" sz="1400" dirty="0" smtClean="0">
                <a:latin typeface="Lucida Grande"/>
                <a:cs typeface="Lucida Grande"/>
              </a:rPr>
              <a:t>d) La </a:t>
            </a:r>
            <a:r>
              <a:rPr lang="es-ES_tradnl" sz="1400" dirty="0" err="1" smtClean="0">
                <a:latin typeface="Lucida Grande"/>
                <a:cs typeface="Lucida Grande"/>
              </a:rPr>
              <a:t>conjunci</a:t>
            </a:r>
            <a:r>
              <a:rPr lang="es-ES_tradnl" sz="1400" dirty="0" err="1" smtClean="0">
                <a:latin typeface="Lucida Grande"/>
                <a:cs typeface="Lucida Grande"/>
              </a:rPr>
              <a:t>ó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i="1" dirty="0" smtClean="0">
                <a:latin typeface="Lucida Grande"/>
                <a:cs typeface="Lucida Grande"/>
              </a:rPr>
              <a:t>que.</a:t>
            </a:r>
            <a:endParaRPr lang="es-ES_tradnl" sz="1400" i="1" dirty="0" smtClean="0">
              <a:latin typeface="Lucida Grande"/>
              <a:cs typeface="Lucida Grande"/>
            </a:endParaRPr>
          </a:p>
          <a:p>
            <a:pPr marL="465138" lvl="2" indent="0" algn="just">
              <a:buNone/>
            </a:pPr>
            <a:endParaRPr lang="es-ES_tradnl" sz="1400" i="1" dirty="0" smtClean="0">
              <a:latin typeface="Lucida Grande"/>
              <a:cs typeface="Lucida Grande"/>
            </a:endParaRPr>
          </a:p>
          <a:p>
            <a:pPr marL="465138" lvl="2" indent="0" algn="just">
              <a:buNone/>
            </a:pPr>
            <a:r>
              <a:rPr lang="es-ES" sz="1400" dirty="0" smtClean="0">
                <a:latin typeface="Lucida Grande"/>
                <a:cs typeface="Lucida Grande"/>
              </a:rPr>
              <a:t>4. </a:t>
            </a:r>
            <a:r>
              <a:rPr lang="es-ES" sz="1400" b="1" dirty="0" smtClean="0">
                <a:latin typeface="Lucida Grande"/>
                <a:cs typeface="Lucida Grande"/>
              </a:rPr>
              <a:t>La </a:t>
            </a:r>
            <a:r>
              <a:rPr lang="es-ES" sz="1400" b="1" dirty="0" err="1" smtClean="0">
                <a:latin typeface="Lucida Grande"/>
                <a:cs typeface="Lucida Grande"/>
              </a:rPr>
              <a:t>neutralització</a:t>
            </a:r>
            <a:r>
              <a:rPr lang="es-ES" sz="1400" b="1" dirty="0" smtClean="0">
                <a:latin typeface="Lucida Grande"/>
                <a:cs typeface="Lucida Grande"/>
              </a:rPr>
              <a:t> de les </a:t>
            </a:r>
            <a:r>
              <a:rPr lang="es-ES" sz="1400" b="1" dirty="0" err="1" smtClean="0">
                <a:latin typeface="Lucida Grande"/>
                <a:cs typeface="Lucida Grande"/>
              </a:rPr>
              <a:t>vocals</a:t>
            </a:r>
            <a:r>
              <a:rPr lang="es-ES" sz="1400" dirty="0" smtClean="0">
                <a:latin typeface="Lucida Grande"/>
                <a:cs typeface="Lucida Grande"/>
              </a:rPr>
              <a:t>. En </a:t>
            </a:r>
            <a:r>
              <a:rPr lang="es-ES" sz="1400" dirty="0" err="1" smtClean="0">
                <a:latin typeface="Lucida Grande"/>
                <a:cs typeface="Lucida Grande"/>
              </a:rPr>
              <a:t>els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parlars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orientals</a:t>
            </a:r>
            <a:r>
              <a:rPr lang="es-ES" sz="1400" dirty="0" smtClean="0">
                <a:latin typeface="Lucida Grande"/>
                <a:cs typeface="Lucida Grande"/>
              </a:rPr>
              <a:t> les </a:t>
            </a:r>
            <a:r>
              <a:rPr lang="es-ES" sz="1400" dirty="0" err="1" smtClean="0">
                <a:latin typeface="Lucida Grande"/>
                <a:cs typeface="Lucida Grande"/>
              </a:rPr>
              <a:t>vocals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b="1" dirty="0" smtClean="0">
                <a:latin typeface="Lucida Grande"/>
                <a:cs typeface="Lucida Grande"/>
              </a:rPr>
              <a:t>a/e </a:t>
            </a:r>
            <a:r>
              <a:rPr lang="es-ES" sz="1400" dirty="0" smtClean="0">
                <a:latin typeface="Lucida Grande"/>
                <a:cs typeface="Lucida Grande"/>
              </a:rPr>
              <a:t>en </a:t>
            </a:r>
            <a:r>
              <a:rPr lang="es-ES" sz="1400" dirty="0" err="1" smtClean="0">
                <a:latin typeface="Lucida Grande"/>
                <a:cs typeface="Lucida Grande"/>
              </a:rPr>
              <a:t>posició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àtona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neutralitzen</a:t>
            </a:r>
            <a:r>
              <a:rPr lang="es-ES" sz="1400" dirty="0" smtClean="0">
                <a:latin typeface="Lucida Grande"/>
                <a:cs typeface="Lucida Grande"/>
              </a:rPr>
              <a:t> (es </a:t>
            </a:r>
            <a:r>
              <a:rPr lang="es-ES" sz="1400" dirty="0" err="1" smtClean="0">
                <a:latin typeface="Lucida Grande"/>
                <a:cs typeface="Lucida Grande"/>
              </a:rPr>
              <a:t>confonen</a:t>
            </a:r>
            <a:r>
              <a:rPr lang="es-ES" sz="1400" dirty="0" smtClean="0">
                <a:latin typeface="Lucida Grande"/>
                <a:cs typeface="Lucida Grande"/>
              </a:rPr>
              <a:t>) en un so </a:t>
            </a:r>
            <a:r>
              <a:rPr lang="es-ES" sz="1400" dirty="0" err="1" smtClean="0">
                <a:latin typeface="Lucida Grande"/>
                <a:cs typeface="Lucida Grande"/>
              </a:rPr>
              <a:t>anomenat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b="1" dirty="0" smtClean="0">
                <a:latin typeface="Lucida Grande"/>
                <a:cs typeface="Lucida Grande"/>
              </a:rPr>
              <a:t>vocal neutra </a:t>
            </a:r>
            <a:r>
              <a:rPr lang="es-ES" sz="1400" b="1" dirty="0" smtClean="0">
                <a:latin typeface="Lucida Grande"/>
                <a:cs typeface="Lucida Grande"/>
              </a:rPr>
              <a:t>[</a:t>
            </a:r>
            <a:r>
              <a:rPr lang="es-ES" sz="1400" dirty="0" err="1">
                <a:latin typeface="Lucida Grande"/>
                <a:cs typeface="Lucida Grande"/>
              </a:rPr>
              <a:t>ə</a:t>
            </a:r>
            <a:r>
              <a:rPr lang="es-ES" sz="1400" b="1" dirty="0" smtClean="0">
                <a:latin typeface="Lucida Grande"/>
                <a:cs typeface="Lucida Grande"/>
              </a:rPr>
              <a:t>]</a:t>
            </a:r>
            <a:r>
              <a:rPr lang="es-ES" sz="1400" dirty="0" smtClean="0">
                <a:latin typeface="Lucida Grande"/>
                <a:cs typeface="Lucida Grande"/>
              </a:rPr>
              <a:t>:caseta [</a:t>
            </a:r>
            <a:r>
              <a:rPr lang="es-ES" sz="1400" dirty="0" err="1" smtClean="0">
                <a:latin typeface="Lucida Grande"/>
                <a:cs typeface="Lucida Grande"/>
              </a:rPr>
              <a:t>k</a:t>
            </a:r>
            <a:r>
              <a:rPr lang="es-ES" sz="1400" dirty="0" err="1" smtClean="0">
                <a:latin typeface="Lucida Grande"/>
                <a:cs typeface="Lucida Grande"/>
              </a:rPr>
              <a:t>ə</a:t>
            </a:r>
            <a:r>
              <a:rPr lang="es-ES" sz="1400" dirty="0" err="1" smtClean="0">
                <a:latin typeface="Lucida Grande"/>
                <a:cs typeface="Lucida Grande"/>
              </a:rPr>
              <a:t>zɛt</a:t>
            </a:r>
            <a:r>
              <a:rPr lang="es-ES" sz="1400" dirty="0" err="1">
                <a:latin typeface="Lucida Grande"/>
                <a:cs typeface="Lucida Grande"/>
              </a:rPr>
              <a:t>ə</a:t>
            </a:r>
            <a:r>
              <a:rPr lang="es-ES" sz="1400" dirty="0" smtClean="0">
                <a:latin typeface="Lucida Grande"/>
                <a:cs typeface="Lucida Grande"/>
              </a:rPr>
              <a:t>]</a:t>
            </a:r>
            <a:r>
              <a:rPr lang="es-ES" sz="1400" dirty="0" smtClean="0">
                <a:latin typeface="Lucida Grande"/>
                <a:cs typeface="Lucida Grande"/>
              </a:rPr>
              <a:t>; i totes les </a:t>
            </a:r>
            <a:r>
              <a:rPr lang="es-ES" sz="1400" b="1" dirty="0" smtClean="0">
                <a:latin typeface="Lucida Grande"/>
                <a:cs typeface="Lucida Grande"/>
              </a:rPr>
              <a:t>o/u </a:t>
            </a:r>
            <a:r>
              <a:rPr lang="es-ES" sz="1400" dirty="0" err="1" smtClean="0">
                <a:latin typeface="Lucida Grande"/>
                <a:cs typeface="Lucida Grande"/>
              </a:rPr>
              <a:t>atones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neutralitzen</a:t>
            </a:r>
            <a:r>
              <a:rPr lang="es-ES" sz="1400" dirty="0" smtClean="0">
                <a:latin typeface="Lucida Grande"/>
                <a:cs typeface="Lucida Grande"/>
              </a:rPr>
              <a:t> en [u]: </a:t>
            </a:r>
            <a:r>
              <a:rPr lang="es-ES" sz="1400" i="1" dirty="0" err="1" smtClean="0">
                <a:latin typeface="Lucida Grande"/>
                <a:cs typeface="Lucida Grande"/>
              </a:rPr>
              <a:t>cosir</a:t>
            </a:r>
            <a:r>
              <a:rPr lang="es-ES" sz="1400" i="1" dirty="0" smtClean="0">
                <a:latin typeface="Lucida Grande"/>
                <a:cs typeface="Lucida Grande"/>
              </a:rPr>
              <a:t> </a:t>
            </a:r>
            <a:r>
              <a:rPr lang="es-ES" sz="1400" dirty="0" smtClean="0">
                <a:latin typeface="Lucida Grande"/>
                <a:cs typeface="Lucida Grande"/>
              </a:rPr>
              <a:t>[</a:t>
            </a:r>
            <a:r>
              <a:rPr lang="es-ES" sz="1400" dirty="0" err="1" smtClean="0">
                <a:latin typeface="Lucida Grande"/>
                <a:cs typeface="Lucida Grande"/>
              </a:rPr>
              <a:t>kuzí</a:t>
            </a:r>
            <a:r>
              <a:rPr lang="es-ES" sz="1400" dirty="0" smtClean="0">
                <a:latin typeface="Lucida Grande"/>
                <a:cs typeface="Lucida Grande"/>
              </a:rPr>
              <a:t>].</a:t>
            </a:r>
            <a:endParaRPr lang="es-ES_tradnl" sz="1400" dirty="0">
              <a:latin typeface="Lucida Grande"/>
              <a:cs typeface="Lucida Grande"/>
            </a:endParaRPr>
          </a:p>
        </p:txBody>
      </p:sp>
    </p:spTree>
    <p:extLst>
      <p:ext uri="{BB962C8B-B14F-4D97-AF65-F5344CB8AC3E}">
        <p14:creationId xmlns:p14="http://schemas.microsoft.com/office/powerpoint/2010/main" val="1256446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9400" y="244158"/>
            <a:ext cx="8331199" cy="1339850"/>
          </a:xfrm>
        </p:spPr>
        <p:txBody>
          <a:bodyPr>
            <a:noAutofit/>
          </a:bodyPr>
          <a:lstStyle/>
          <a:p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68300" y="1892300"/>
            <a:ext cx="8242299" cy="4445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_tradnl" sz="1400" dirty="0">
                <a:latin typeface="Lucida Grande"/>
                <a:cs typeface="Lucida Grande"/>
              </a:rPr>
              <a:t>5</a:t>
            </a:r>
            <a:r>
              <a:rPr lang="es-ES_tradnl" sz="1400" dirty="0" smtClean="0">
                <a:latin typeface="Lucida Grande"/>
                <a:cs typeface="Lucida Grande"/>
              </a:rPr>
              <a:t>. FENÒMENS VOCÀLICS:</a:t>
            </a:r>
          </a:p>
          <a:p>
            <a:pPr algn="just">
              <a:buAutoNum type="arabicPeriod"/>
            </a:pPr>
            <a:r>
              <a:rPr lang="es-ES_tradnl" sz="1400" b="1" dirty="0" err="1" smtClean="0">
                <a:latin typeface="Lucida Grande"/>
                <a:cs typeface="Lucida Grande"/>
              </a:rPr>
              <a:t>Dins</a:t>
            </a:r>
            <a:r>
              <a:rPr lang="es-ES_tradnl" sz="1400" b="1" dirty="0" smtClean="0">
                <a:latin typeface="Lucida Grande"/>
                <a:cs typeface="Lucida Grande"/>
              </a:rPr>
              <a:t> de la </a:t>
            </a:r>
            <a:r>
              <a:rPr lang="es-ES_tradnl" sz="1400" b="1" dirty="0" err="1" smtClean="0">
                <a:latin typeface="Lucida Grande"/>
                <a:cs typeface="Lucida Grande"/>
              </a:rPr>
              <a:t>paraula</a:t>
            </a:r>
            <a:r>
              <a:rPr lang="es-ES_tradnl" sz="1400" dirty="0" smtClean="0">
                <a:latin typeface="Lucida Grande"/>
                <a:cs typeface="Lucida Grande"/>
              </a:rPr>
              <a:t>:</a:t>
            </a:r>
          </a:p>
          <a:p>
            <a:pPr marL="0" indent="0" algn="just">
              <a:buNone/>
            </a:pPr>
            <a:r>
              <a:rPr lang="es-ES_tradnl" sz="1400" dirty="0" smtClean="0">
                <a:latin typeface="Lucida Grande"/>
                <a:cs typeface="Lucida Grande"/>
              </a:rPr>
              <a:t>      a) </a:t>
            </a:r>
            <a:r>
              <a:rPr lang="es-ES_tradnl" sz="1400" b="1" dirty="0" err="1" smtClean="0">
                <a:latin typeface="Lucida Grande"/>
                <a:cs typeface="Lucida Grande"/>
              </a:rPr>
              <a:t>Hiat</a:t>
            </a:r>
            <a:r>
              <a:rPr lang="es-ES_tradnl" sz="1400" dirty="0" smtClean="0">
                <a:latin typeface="Lucida Grande"/>
                <a:cs typeface="Lucida Grande"/>
              </a:rPr>
              <a:t>: </a:t>
            </a:r>
            <a:r>
              <a:rPr lang="es-ES_tradnl" sz="1400" dirty="0" err="1" smtClean="0">
                <a:latin typeface="Lucida Grande"/>
                <a:cs typeface="Lucida Grande"/>
              </a:rPr>
              <a:t>Dues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vocals</a:t>
            </a:r>
            <a:r>
              <a:rPr lang="es-ES_tradnl" sz="1400" dirty="0" smtClean="0">
                <a:latin typeface="Lucida Grande"/>
                <a:cs typeface="Lucida Grande"/>
              </a:rPr>
              <a:t> en contacte que es pronuncien en </a:t>
            </a:r>
            <a:r>
              <a:rPr lang="es-ES_tradnl" sz="1400" dirty="0" err="1" smtClean="0">
                <a:latin typeface="Lucida Grande"/>
                <a:cs typeface="Lucida Grande"/>
              </a:rPr>
              <a:t>síl·labes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diferents</a:t>
            </a:r>
            <a:r>
              <a:rPr lang="es-ES_tradnl" sz="1400" dirty="0" smtClean="0">
                <a:latin typeface="Lucida Grande"/>
                <a:cs typeface="Lucida Grande"/>
              </a:rPr>
              <a:t>. Se separen </a:t>
            </a:r>
            <a:r>
              <a:rPr lang="es-ES_tradnl" sz="1400" dirty="0" err="1" smtClean="0">
                <a:latin typeface="Lucida Grande"/>
                <a:cs typeface="Lucida Grande"/>
              </a:rPr>
              <a:t>sempre</a:t>
            </a:r>
            <a:r>
              <a:rPr lang="es-ES_tradnl" sz="1400" dirty="0" smtClean="0">
                <a:latin typeface="Lucida Grande"/>
                <a:cs typeface="Lucida Grande"/>
              </a:rPr>
              <a:t>: </a:t>
            </a:r>
            <a:r>
              <a:rPr lang="es-ES_tradnl" sz="1400" i="1" dirty="0" err="1" smtClean="0">
                <a:latin typeface="Lucida Grande"/>
                <a:cs typeface="Lucida Grande"/>
              </a:rPr>
              <a:t>dia</a:t>
            </a:r>
            <a:r>
              <a:rPr lang="es-ES_tradnl" sz="1400" i="1" dirty="0" smtClean="0">
                <a:latin typeface="Lucida Grande"/>
                <a:cs typeface="Lucida Grande"/>
              </a:rPr>
              <a:t> </a:t>
            </a:r>
            <a:r>
              <a:rPr lang="es-ES_tradnl" sz="1400" dirty="0" smtClean="0">
                <a:latin typeface="Lucida Grande"/>
                <a:cs typeface="Lucida Grande"/>
              </a:rPr>
              <a:t>[</a:t>
            </a:r>
            <a:r>
              <a:rPr lang="es-ES_tradnl" sz="1400" dirty="0" err="1" smtClean="0">
                <a:latin typeface="Lucida Grande"/>
                <a:cs typeface="Lucida Grande"/>
              </a:rPr>
              <a:t>dí</a:t>
            </a:r>
            <a:r>
              <a:rPr lang="es-ES" sz="1400" dirty="0" err="1">
                <a:latin typeface="Lucida Grande"/>
                <a:cs typeface="Lucida Grande"/>
              </a:rPr>
              <a:t>ə</a:t>
            </a:r>
            <a:r>
              <a:rPr lang="es-ES" sz="1400" dirty="0" smtClean="0">
                <a:latin typeface="Lucida Grande"/>
                <a:cs typeface="Lucida Grande"/>
              </a:rPr>
              <a:t>]</a:t>
            </a:r>
            <a:r>
              <a:rPr lang="es-ES" sz="1400" dirty="0" smtClean="0">
                <a:latin typeface="Lucida Grande"/>
                <a:cs typeface="Lucida Grande"/>
              </a:rPr>
              <a:t>, </a:t>
            </a:r>
            <a:r>
              <a:rPr lang="es-ES" sz="1400" dirty="0" err="1" smtClean="0">
                <a:latin typeface="Lucida Grande"/>
                <a:cs typeface="Lucida Grande"/>
              </a:rPr>
              <a:t>teatre</a:t>
            </a:r>
            <a:r>
              <a:rPr lang="es-ES" sz="1400" dirty="0" smtClean="0">
                <a:latin typeface="Lucida Grande"/>
                <a:cs typeface="Lucida Grande"/>
              </a:rPr>
              <a:t> [</a:t>
            </a:r>
            <a:r>
              <a:rPr lang="es-ES" sz="1400" dirty="0" err="1" smtClean="0">
                <a:latin typeface="Lucida Grande"/>
                <a:cs typeface="Lucida Grande"/>
              </a:rPr>
              <a:t>teátɾ</a:t>
            </a:r>
            <a:r>
              <a:rPr lang="es-ES" sz="1400" dirty="0" err="1">
                <a:latin typeface="Lucida Grande"/>
                <a:cs typeface="Lucida Grande"/>
              </a:rPr>
              <a:t>ə</a:t>
            </a:r>
            <a:r>
              <a:rPr lang="es-ES" sz="1400" dirty="0" smtClean="0">
                <a:latin typeface="Lucida Grande"/>
                <a:cs typeface="Lucida Grande"/>
              </a:rPr>
              <a:t>]</a:t>
            </a:r>
            <a:r>
              <a:rPr lang="mr-IN" sz="1400" dirty="0" smtClean="0">
                <a:latin typeface="Lucida Grande"/>
                <a:cs typeface="Lucida Grande"/>
              </a:rPr>
              <a:t>…</a:t>
            </a:r>
            <a:endParaRPr lang="es-ES_tradnl" sz="1400" dirty="0" smtClean="0">
              <a:latin typeface="Lucida Grande"/>
              <a:cs typeface="Lucida Grande"/>
            </a:endParaRPr>
          </a:p>
          <a:p>
            <a:pPr marL="0" indent="0" algn="just">
              <a:buNone/>
            </a:pPr>
            <a:r>
              <a:rPr lang="es-ES_tradnl" sz="1400" dirty="0" smtClean="0">
                <a:latin typeface="Lucida Grande"/>
                <a:cs typeface="Lucida Grande"/>
              </a:rPr>
              <a:t>       b) </a:t>
            </a:r>
            <a:r>
              <a:rPr lang="es-ES_tradnl" sz="1400" b="1" dirty="0" err="1" smtClean="0">
                <a:latin typeface="Lucida Grande"/>
                <a:cs typeface="Lucida Grande"/>
              </a:rPr>
              <a:t>Diftong</a:t>
            </a:r>
            <a:r>
              <a:rPr lang="es-ES_tradnl" sz="1400" dirty="0" smtClean="0">
                <a:latin typeface="Lucida Grande"/>
                <a:cs typeface="Lucida Grande"/>
              </a:rPr>
              <a:t>. </a:t>
            </a:r>
            <a:r>
              <a:rPr lang="es-ES_tradnl" sz="1400" dirty="0" err="1" smtClean="0">
                <a:latin typeface="Lucida Grande"/>
                <a:cs typeface="Lucida Grande"/>
              </a:rPr>
              <a:t>Dues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vocals</a:t>
            </a:r>
            <a:r>
              <a:rPr lang="es-ES_tradnl" sz="1400" dirty="0" smtClean="0">
                <a:latin typeface="Lucida Grande"/>
                <a:cs typeface="Lucida Grande"/>
              </a:rPr>
              <a:t> que es pronuncien </a:t>
            </a:r>
            <a:r>
              <a:rPr lang="es-ES_tradnl" sz="1400" dirty="0" err="1" smtClean="0">
                <a:latin typeface="Lucida Grande"/>
                <a:cs typeface="Lucida Grande"/>
              </a:rPr>
              <a:t>amb</a:t>
            </a:r>
            <a:r>
              <a:rPr lang="es-ES_tradnl" sz="1400" dirty="0" smtClean="0">
                <a:latin typeface="Lucida Grande"/>
                <a:cs typeface="Lucida Grande"/>
              </a:rPr>
              <a:t> un </a:t>
            </a:r>
            <a:r>
              <a:rPr lang="es-ES_tradnl" sz="1400" dirty="0" err="1" smtClean="0">
                <a:latin typeface="Lucida Grande"/>
                <a:cs typeface="Lucida Grande"/>
              </a:rPr>
              <a:t>cop</a:t>
            </a:r>
            <a:r>
              <a:rPr lang="es-ES_tradnl" sz="1400" dirty="0" smtClean="0">
                <a:latin typeface="Lucida Grande"/>
                <a:cs typeface="Lucida Grande"/>
              </a:rPr>
              <a:t> de </a:t>
            </a:r>
            <a:r>
              <a:rPr lang="es-ES_tradnl" sz="1400" dirty="0" err="1" smtClean="0">
                <a:latin typeface="Lucida Grande"/>
                <a:cs typeface="Lucida Grande"/>
              </a:rPr>
              <a:t>veu</a:t>
            </a:r>
            <a:r>
              <a:rPr lang="es-ES_tradnl" sz="1400" dirty="0" smtClean="0">
                <a:latin typeface="Lucida Grande"/>
                <a:cs typeface="Lucida Grande"/>
              </a:rPr>
              <a:t>. No se separen. </a:t>
            </a:r>
            <a:r>
              <a:rPr lang="es-ES_tradnl" sz="1400" dirty="0" err="1" smtClean="0">
                <a:latin typeface="Lucida Grande"/>
                <a:cs typeface="Lucida Grande"/>
              </a:rPr>
              <a:t>N’hi</a:t>
            </a:r>
            <a:r>
              <a:rPr lang="es-ES_tradnl" sz="1400" dirty="0" smtClean="0">
                <a:latin typeface="Lucida Grande"/>
                <a:cs typeface="Lucida Grande"/>
              </a:rPr>
              <a:t> ha de </a:t>
            </a:r>
            <a:r>
              <a:rPr lang="es-ES_tradnl" sz="1400" dirty="0" err="1" smtClean="0">
                <a:latin typeface="Lucida Grande"/>
                <a:cs typeface="Lucida Grande"/>
              </a:rPr>
              <a:t>dues</a:t>
            </a:r>
            <a:r>
              <a:rPr lang="es-ES_tradnl" sz="1400" dirty="0" smtClean="0">
                <a:latin typeface="Lucida Grande"/>
                <a:cs typeface="Lucida Grande"/>
              </a:rPr>
              <a:t>  </a:t>
            </a:r>
            <a:r>
              <a:rPr lang="es-ES_tradnl" sz="1400" dirty="0" err="1" smtClean="0">
                <a:latin typeface="Lucida Grande"/>
                <a:cs typeface="Lucida Grande"/>
              </a:rPr>
              <a:t>classes</a:t>
            </a:r>
            <a:r>
              <a:rPr lang="es-ES_tradnl" sz="1400" dirty="0" smtClean="0">
                <a:latin typeface="Lucida Grande"/>
                <a:cs typeface="Lucida Grande"/>
              </a:rPr>
              <a:t>:</a:t>
            </a:r>
          </a:p>
          <a:p>
            <a:pPr marL="0" indent="0" algn="just">
              <a:buNone/>
            </a:pPr>
            <a:r>
              <a:rPr lang="es-ES_tradnl" sz="1400" dirty="0" smtClean="0">
                <a:latin typeface="Lucida Grande"/>
                <a:cs typeface="Lucida Grande"/>
              </a:rPr>
              <a:t>	a. </a:t>
            </a:r>
            <a:r>
              <a:rPr lang="es-ES_tradnl" sz="1400" b="1" dirty="0" err="1" smtClean="0">
                <a:latin typeface="Lucida Grande"/>
                <a:cs typeface="Lucida Grande"/>
              </a:rPr>
              <a:t>Decreixent</a:t>
            </a:r>
            <a:r>
              <a:rPr lang="es-ES_tradnl" sz="1400" dirty="0" smtClean="0">
                <a:latin typeface="Lucida Grande"/>
                <a:cs typeface="Lucida Grande"/>
              </a:rPr>
              <a:t>: </a:t>
            </a:r>
            <a:r>
              <a:rPr lang="es-ES_tradnl" sz="1400" dirty="0" err="1" smtClean="0">
                <a:latin typeface="Lucida Grande"/>
                <a:cs typeface="Lucida Grande"/>
              </a:rPr>
              <a:t>Forta+dèbil</a:t>
            </a:r>
            <a:r>
              <a:rPr lang="es-ES_tradnl" sz="1400" dirty="0" smtClean="0">
                <a:latin typeface="Lucida Grande"/>
                <a:cs typeface="Lucida Grande"/>
              </a:rPr>
              <a:t> (i, u) [</a:t>
            </a:r>
            <a:r>
              <a:rPr lang="es-ES_tradnl" sz="1400" dirty="0" err="1" smtClean="0">
                <a:latin typeface="Lucida Grande"/>
                <a:cs typeface="Lucida Grande"/>
              </a:rPr>
              <a:t>recordem</a:t>
            </a:r>
            <a:r>
              <a:rPr lang="es-ES_tradnl" sz="1400" dirty="0" smtClean="0">
                <a:latin typeface="Lucida Grande"/>
                <a:cs typeface="Lucida Grande"/>
              </a:rPr>
              <a:t> que de </a:t>
            </a:r>
            <a:r>
              <a:rPr lang="es-ES_tradnl" sz="1400" dirty="0" err="1" smtClean="0">
                <a:latin typeface="Lucida Grande"/>
                <a:cs typeface="Lucida Grande"/>
              </a:rPr>
              <a:t>vegades</a:t>
            </a:r>
            <a:r>
              <a:rPr lang="es-ES_tradnl" sz="1400" dirty="0" smtClean="0">
                <a:latin typeface="Lucida Grande"/>
                <a:cs typeface="Lucida Grande"/>
              </a:rPr>
              <a:t> una </a:t>
            </a:r>
            <a:r>
              <a:rPr lang="es-ES_tradnl" sz="1400" i="1" dirty="0" smtClean="0">
                <a:latin typeface="Lucida Grande"/>
                <a:cs typeface="Lucida Grande"/>
              </a:rPr>
              <a:t>i </a:t>
            </a:r>
            <a:r>
              <a:rPr lang="es-ES_tradnl" sz="1400" dirty="0" smtClean="0">
                <a:latin typeface="Lucida Grande"/>
                <a:cs typeface="Lucida Grande"/>
              </a:rPr>
              <a:t>o una </a:t>
            </a:r>
            <a:r>
              <a:rPr lang="es-ES_tradnl" sz="1400" i="1" dirty="0" smtClean="0">
                <a:latin typeface="Lucida Grande"/>
                <a:cs typeface="Lucida Grande"/>
              </a:rPr>
              <a:t>u </a:t>
            </a:r>
            <a:r>
              <a:rPr lang="es-ES_tradnl" sz="1400" dirty="0" smtClean="0">
                <a:latin typeface="Lucida Grande"/>
                <a:cs typeface="Lucida Grande"/>
              </a:rPr>
              <a:t>poden </a:t>
            </a:r>
            <a:r>
              <a:rPr lang="es-ES_tradnl" sz="1400" dirty="0" err="1" smtClean="0">
                <a:latin typeface="Lucida Grande"/>
                <a:cs typeface="Lucida Grande"/>
              </a:rPr>
              <a:t>fer</a:t>
            </a:r>
            <a:r>
              <a:rPr lang="es-ES_tradnl" sz="1400" dirty="0" smtClean="0">
                <a:latin typeface="Lucida Grande"/>
                <a:cs typeface="Lucida Grande"/>
              </a:rPr>
              <a:t> 	de </a:t>
            </a:r>
            <a:r>
              <a:rPr lang="es-ES_tradnl" sz="1400" dirty="0" err="1" smtClean="0">
                <a:latin typeface="Lucida Grande"/>
                <a:cs typeface="Lucida Grande"/>
              </a:rPr>
              <a:t>forta</a:t>
            </a:r>
            <a:r>
              <a:rPr lang="es-ES_tradnl" sz="1400" dirty="0" smtClean="0">
                <a:latin typeface="Lucida Grande"/>
                <a:cs typeface="Lucida Grande"/>
              </a:rPr>
              <a:t>, de </a:t>
            </a:r>
            <a:r>
              <a:rPr lang="es-ES_tradnl" sz="1400" dirty="0" err="1" smtClean="0">
                <a:latin typeface="Lucida Grande"/>
                <a:cs typeface="Lucida Grande"/>
              </a:rPr>
              <a:t>nucli</a:t>
            </a:r>
            <a:r>
              <a:rPr lang="es-ES_tradnl" sz="1400" dirty="0" smtClean="0">
                <a:latin typeface="Lucida Grande"/>
                <a:cs typeface="Lucida Grande"/>
              </a:rPr>
              <a:t> de la </a:t>
            </a:r>
            <a:r>
              <a:rPr lang="es-ES_tradnl" sz="1400" dirty="0" err="1" smtClean="0">
                <a:latin typeface="Lucida Grande"/>
                <a:cs typeface="Lucida Grande"/>
              </a:rPr>
              <a:t>síl·laba</a:t>
            </a:r>
            <a:r>
              <a:rPr lang="es-ES_tradnl" sz="1400" dirty="0" smtClean="0">
                <a:latin typeface="Lucida Grande"/>
                <a:cs typeface="Lucida Grande"/>
              </a:rPr>
              <a:t>]. La </a:t>
            </a:r>
            <a:r>
              <a:rPr lang="es-ES_tradnl" sz="1400" i="1" dirty="0" smtClean="0">
                <a:latin typeface="Lucida Grande"/>
                <a:cs typeface="Lucida Grande"/>
              </a:rPr>
              <a:t>i </a:t>
            </a:r>
            <a:r>
              <a:rPr lang="es-ES_tradnl" sz="1400" dirty="0" smtClean="0">
                <a:latin typeface="Lucida Grande"/>
                <a:cs typeface="Lucida Grande"/>
              </a:rPr>
              <a:t>i la </a:t>
            </a:r>
            <a:r>
              <a:rPr lang="es-ES_tradnl" sz="1400" i="1" dirty="0" smtClean="0">
                <a:latin typeface="Lucida Grande"/>
                <a:cs typeface="Lucida Grande"/>
              </a:rPr>
              <a:t>u </a:t>
            </a:r>
            <a:r>
              <a:rPr lang="es-ES_tradnl" sz="1400" dirty="0" err="1" smtClean="0">
                <a:latin typeface="Lucida Grande"/>
                <a:cs typeface="Lucida Grande"/>
              </a:rPr>
              <a:t>formant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part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d’un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diftong</a:t>
            </a:r>
            <a:r>
              <a:rPr lang="es-ES_tradnl" sz="1400" dirty="0" smtClean="0">
                <a:latin typeface="Lucida Grande"/>
                <a:cs typeface="Lucida Grande"/>
              </a:rPr>
              <a:t> es 	</a:t>
            </a:r>
            <a:r>
              <a:rPr lang="es-ES_tradnl" sz="1400" dirty="0" err="1" smtClean="0">
                <a:latin typeface="Lucida Grande"/>
                <a:cs typeface="Lucida Grande"/>
              </a:rPr>
              <a:t>transcriuen</a:t>
            </a:r>
            <a:r>
              <a:rPr lang="es-ES_tradnl" sz="1400" dirty="0" smtClean="0">
                <a:latin typeface="Lucida Grande"/>
                <a:cs typeface="Lucida Grande"/>
              </a:rPr>
              <a:t> [j] i [w] </a:t>
            </a:r>
            <a:r>
              <a:rPr lang="es-ES_tradnl" sz="1400" dirty="0" err="1" smtClean="0">
                <a:latin typeface="Lucida Grande"/>
                <a:cs typeface="Lucida Grande"/>
              </a:rPr>
              <a:t>respectivament</a:t>
            </a:r>
            <a:r>
              <a:rPr lang="es-ES_tradnl" sz="1400" dirty="0" smtClean="0">
                <a:latin typeface="Lucida Grande"/>
                <a:cs typeface="Lucida Grande"/>
              </a:rPr>
              <a:t>: </a:t>
            </a:r>
            <a:r>
              <a:rPr lang="es-ES_tradnl" sz="1400" dirty="0" err="1" smtClean="0">
                <a:latin typeface="Lucida Grande"/>
                <a:cs typeface="Lucida Grande"/>
              </a:rPr>
              <a:t>m</a:t>
            </a:r>
            <a:r>
              <a:rPr lang="es-ES_tradnl" sz="1400" b="1" dirty="0" err="1" smtClean="0">
                <a:latin typeface="Lucida Grande"/>
                <a:cs typeface="Lucida Grande"/>
              </a:rPr>
              <a:t>ai</a:t>
            </a:r>
            <a:r>
              <a:rPr lang="es-ES_tradnl" sz="1400" dirty="0" smtClean="0">
                <a:latin typeface="Lucida Grande"/>
                <a:cs typeface="Lucida Grande"/>
              </a:rPr>
              <a:t> [</a:t>
            </a:r>
            <a:r>
              <a:rPr lang="es-ES_tradnl" sz="1400" dirty="0" err="1" smtClean="0">
                <a:latin typeface="Lucida Grande"/>
                <a:cs typeface="Lucida Grande"/>
              </a:rPr>
              <a:t>máj</a:t>
            </a:r>
            <a:r>
              <a:rPr lang="es-ES_tradnl" sz="1400" dirty="0" smtClean="0">
                <a:latin typeface="Lucida Grande"/>
                <a:cs typeface="Lucida Grande"/>
              </a:rPr>
              <a:t>], </a:t>
            </a:r>
            <a:r>
              <a:rPr lang="es-ES_tradnl" sz="1400" dirty="0" err="1" smtClean="0">
                <a:latin typeface="Lucida Grande"/>
                <a:cs typeface="Lucida Grande"/>
              </a:rPr>
              <a:t>n</a:t>
            </a:r>
            <a:r>
              <a:rPr lang="es-ES_tradnl" sz="1400" b="1" dirty="0" err="1" smtClean="0">
                <a:latin typeface="Lucida Grande"/>
                <a:cs typeface="Lucida Grande"/>
              </a:rPr>
              <a:t>eu</a:t>
            </a:r>
            <a:r>
              <a:rPr lang="es-ES_tradnl" sz="1400" dirty="0" smtClean="0">
                <a:latin typeface="Lucida Grande"/>
                <a:cs typeface="Lucida Grande"/>
              </a:rPr>
              <a:t> [</a:t>
            </a:r>
            <a:r>
              <a:rPr lang="es-ES_tradnl" sz="1400" dirty="0" err="1" smtClean="0">
                <a:latin typeface="Lucida Grande"/>
                <a:cs typeface="Lucida Grande"/>
              </a:rPr>
              <a:t>néw</a:t>
            </a:r>
            <a:r>
              <a:rPr lang="es-ES_tradnl" sz="1400" dirty="0" smtClean="0">
                <a:latin typeface="Lucida Grande"/>
                <a:cs typeface="Lucida Grande"/>
              </a:rPr>
              <a:t>], </a:t>
            </a:r>
            <a:r>
              <a:rPr lang="es-ES_tradnl" sz="1400" dirty="0" err="1" smtClean="0">
                <a:latin typeface="Lucida Grande"/>
                <a:cs typeface="Lucida Grande"/>
              </a:rPr>
              <a:t>riure</a:t>
            </a:r>
            <a:r>
              <a:rPr lang="es-ES_tradnl" sz="1400" dirty="0" smtClean="0">
                <a:latin typeface="Lucida Grande"/>
                <a:cs typeface="Lucida Grande"/>
              </a:rPr>
              <a:t> [</a:t>
            </a:r>
            <a:r>
              <a:rPr lang="es-ES_tradnl" sz="1400" dirty="0" err="1" smtClean="0">
                <a:latin typeface="Lucida Grande"/>
                <a:cs typeface="Lucida Grande"/>
              </a:rPr>
              <a:t>ríw</a:t>
            </a:r>
            <a:r>
              <a:rPr lang="es-ES" sz="1400" dirty="0" err="1" smtClean="0">
                <a:latin typeface="Lucida Grande"/>
                <a:cs typeface="Lucida Grande"/>
              </a:rPr>
              <a:t>ɾ</a:t>
            </a:r>
            <a:r>
              <a:rPr lang="es-ES" sz="1400" dirty="0" err="1">
                <a:latin typeface="Lucida Grande"/>
                <a:cs typeface="Lucida Grande"/>
              </a:rPr>
              <a:t>ə</a:t>
            </a:r>
            <a:r>
              <a:rPr lang="es-ES" sz="1400" dirty="0" smtClean="0">
                <a:latin typeface="Lucida Grande"/>
                <a:cs typeface="Lucida Grande"/>
              </a:rPr>
              <a:t>]</a:t>
            </a:r>
            <a:r>
              <a:rPr lang="es-ES" sz="1400" dirty="0" smtClean="0">
                <a:latin typeface="Lucida Grande"/>
                <a:cs typeface="Lucida Grande"/>
              </a:rPr>
              <a:t>.</a:t>
            </a:r>
          </a:p>
          <a:p>
            <a:pPr marL="0" indent="0" algn="just">
              <a:lnSpc>
                <a:spcPct val="110000"/>
              </a:lnSpc>
              <a:spcBef>
                <a:spcPts val="200"/>
              </a:spcBef>
              <a:buNone/>
            </a:pPr>
            <a:r>
              <a:rPr lang="es-ES" sz="1400" dirty="0">
                <a:latin typeface="Lucida Grande"/>
                <a:cs typeface="Lucida Grande"/>
              </a:rPr>
              <a:t>	</a:t>
            </a:r>
            <a:r>
              <a:rPr lang="es-ES" sz="1400" dirty="0" smtClean="0">
                <a:latin typeface="Lucida Grande"/>
                <a:cs typeface="Lucida Grande"/>
              </a:rPr>
              <a:t>b. </a:t>
            </a:r>
            <a:r>
              <a:rPr lang="es-ES" sz="1400" b="1" dirty="0" err="1" smtClean="0">
                <a:latin typeface="Lucida Grande"/>
                <a:cs typeface="Lucida Grande"/>
              </a:rPr>
              <a:t>Creixent</a:t>
            </a:r>
            <a:r>
              <a:rPr lang="es-ES" sz="1400" dirty="0" smtClean="0">
                <a:latin typeface="Lucida Grande"/>
                <a:cs typeface="Lucida Grande"/>
              </a:rPr>
              <a:t>: </a:t>
            </a:r>
            <a:r>
              <a:rPr lang="es-ES" sz="1400" dirty="0" err="1" smtClean="0">
                <a:latin typeface="Lucida Grande"/>
                <a:cs typeface="Lucida Grande"/>
              </a:rPr>
              <a:t>Dèbil</a:t>
            </a:r>
            <a:r>
              <a:rPr lang="es-ES" sz="1400" dirty="0" smtClean="0">
                <a:latin typeface="Lucida Grande"/>
                <a:cs typeface="Lucida Grande"/>
              </a:rPr>
              <a:t>+ </a:t>
            </a:r>
            <a:r>
              <a:rPr lang="es-ES" sz="1400" dirty="0" err="1" smtClean="0">
                <a:latin typeface="Lucida Grande"/>
                <a:cs typeface="Lucida Grande"/>
              </a:rPr>
              <a:t>forta</a:t>
            </a:r>
            <a:r>
              <a:rPr lang="es-ES" sz="1400" dirty="0" smtClean="0">
                <a:latin typeface="Lucida Grande"/>
                <a:cs typeface="Lucida Grande"/>
              </a:rPr>
              <a:t>. </a:t>
            </a:r>
            <a:r>
              <a:rPr lang="es-ES" sz="1400" dirty="0" err="1" smtClean="0">
                <a:latin typeface="Lucida Grande"/>
                <a:cs typeface="Lucida Grande"/>
              </a:rPr>
              <a:t>Només</a:t>
            </a:r>
            <a:r>
              <a:rPr lang="es-ES" sz="1400" dirty="0" smtClean="0">
                <a:latin typeface="Lucida Grande"/>
                <a:cs typeface="Lucida Grande"/>
              </a:rPr>
              <a:t> es dona en tres casos:</a:t>
            </a:r>
          </a:p>
          <a:p>
            <a:pPr marL="0" indent="0" algn="just">
              <a:lnSpc>
                <a:spcPct val="110000"/>
              </a:lnSpc>
              <a:spcBef>
                <a:spcPts val="200"/>
              </a:spcBef>
              <a:buNone/>
            </a:pPr>
            <a:r>
              <a:rPr lang="es-ES" sz="1400" dirty="0" smtClean="0">
                <a:latin typeface="Lucida Grande"/>
                <a:cs typeface="Lucida Grande"/>
              </a:rPr>
              <a:t>	   1. </a:t>
            </a:r>
            <a:r>
              <a:rPr lang="es-ES" sz="1400" dirty="0" err="1" smtClean="0">
                <a:latin typeface="Lucida Grande"/>
                <a:cs typeface="Lucida Grande"/>
              </a:rPr>
              <a:t>Els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grups</a:t>
            </a:r>
            <a:r>
              <a:rPr lang="es-ES" sz="1400" dirty="0" smtClean="0">
                <a:latin typeface="Lucida Grande"/>
                <a:cs typeface="Lucida Grande"/>
              </a:rPr>
              <a:t> qua/</a:t>
            </a:r>
            <a:r>
              <a:rPr lang="es-ES" sz="1400" dirty="0" err="1" smtClean="0">
                <a:latin typeface="Lucida Grande"/>
                <a:cs typeface="Lucida Grande"/>
              </a:rPr>
              <a:t>qüe</a:t>
            </a:r>
            <a:r>
              <a:rPr lang="es-ES" sz="1400" dirty="0" smtClean="0">
                <a:latin typeface="Lucida Grande"/>
                <a:cs typeface="Lucida Grande"/>
              </a:rPr>
              <a:t>/</a:t>
            </a:r>
            <a:r>
              <a:rPr lang="es-ES" sz="1400" dirty="0" err="1" smtClean="0">
                <a:latin typeface="Lucida Grande"/>
                <a:cs typeface="Lucida Grande"/>
              </a:rPr>
              <a:t>qüi</a:t>
            </a:r>
            <a:r>
              <a:rPr lang="es-ES" sz="1400" dirty="0" smtClean="0">
                <a:latin typeface="Lucida Grande"/>
                <a:cs typeface="Lucida Grande"/>
              </a:rPr>
              <a:t>/ quo i gua/</a:t>
            </a:r>
            <a:r>
              <a:rPr lang="es-ES" sz="1400" dirty="0" err="1" smtClean="0">
                <a:latin typeface="Lucida Grande"/>
                <a:cs typeface="Lucida Grande"/>
              </a:rPr>
              <a:t>güe</a:t>
            </a:r>
            <a:r>
              <a:rPr lang="es-ES" sz="1400" dirty="0" smtClean="0">
                <a:latin typeface="Lucida Grande"/>
                <a:cs typeface="Lucida Grande"/>
              </a:rPr>
              <a:t>/</a:t>
            </a:r>
            <a:r>
              <a:rPr lang="es-ES" sz="1400" dirty="0" err="1" smtClean="0">
                <a:latin typeface="Lucida Grande"/>
                <a:cs typeface="Lucida Grande"/>
              </a:rPr>
              <a:t>güi</a:t>
            </a:r>
            <a:r>
              <a:rPr lang="es-ES" sz="1400" dirty="0" smtClean="0">
                <a:latin typeface="Lucida Grande"/>
                <a:cs typeface="Lucida Grande"/>
              </a:rPr>
              <a:t>/</a:t>
            </a:r>
            <a:r>
              <a:rPr lang="es-ES" sz="1400" dirty="0" err="1" smtClean="0">
                <a:latin typeface="Lucida Grande"/>
                <a:cs typeface="Lucida Grande"/>
              </a:rPr>
              <a:t>guo</a:t>
            </a:r>
            <a:r>
              <a:rPr lang="es-ES" sz="1400" dirty="0" smtClean="0">
                <a:latin typeface="Lucida Grande"/>
                <a:cs typeface="Lucida Grande"/>
              </a:rPr>
              <a:t>: </a:t>
            </a:r>
            <a:r>
              <a:rPr lang="es-ES" sz="1400" dirty="0" err="1" smtClean="0">
                <a:latin typeface="Lucida Grande"/>
                <a:cs typeface="Lucida Grande"/>
              </a:rPr>
              <a:t>quatre</a:t>
            </a:r>
            <a:r>
              <a:rPr lang="es-ES" sz="1400" dirty="0" smtClean="0">
                <a:latin typeface="Lucida Grande"/>
                <a:cs typeface="Lucida Grande"/>
              </a:rPr>
              <a:t> [</a:t>
            </a:r>
            <a:r>
              <a:rPr lang="es-ES" sz="1400" dirty="0" err="1" smtClean="0">
                <a:latin typeface="Lucida Grande"/>
                <a:cs typeface="Lucida Grande"/>
              </a:rPr>
              <a:t>kwátɾ</a:t>
            </a:r>
            <a:r>
              <a:rPr lang="es-ES" sz="1400" dirty="0" err="1">
                <a:latin typeface="Lucida Grande"/>
                <a:cs typeface="Lucida Grande"/>
              </a:rPr>
              <a:t>ə</a:t>
            </a:r>
            <a:r>
              <a:rPr lang="es-ES" sz="1400" dirty="0" smtClean="0">
                <a:latin typeface="Lucida Grande"/>
                <a:cs typeface="Lucida Grande"/>
              </a:rPr>
              <a:t>]</a:t>
            </a:r>
            <a:r>
              <a:rPr lang="es-ES" sz="1400" dirty="0" smtClean="0">
                <a:latin typeface="Lucida Grande"/>
                <a:cs typeface="Lucida Grande"/>
              </a:rPr>
              <a:t>, </a:t>
            </a:r>
            <a:r>
              <a:rPr lang="es-ES" sz="1400" dirty="0" err="1" smtClean="0">
                <a:latin typeface="Lucida Grande"/>
                <a:cs typeface="Lucida Grande"/>
              </a:rPr>
              <a:t>aigua</a:t>
            </a:r>
            <a:r>
              <a:rPr lang="es-ES" sz="1400" dirty="0" smtClean="0">
                <a:latin typeface="Lucida Grande"/>
                <a:cs typeface="Lucida Grande"/>
              </a:rPr>
              <a:t> [</a:t>
            </a:r>
            <a:r>
              <a:rPr lang="es-ES" sz="1400" dirty="0" err="1" smtClean="0">
                <a:latin typeface="Lucida Grande"/>
                <a:cs typeface="Lucida Grande"/>
              </a:rPr>
              <a:t>ájɣw</a:t>
            </a:r>
            <a:r>
              <a:rPr lang="es-ES" sz="1400" dirty="0" err="1">
                <a:latin typeface="Lucida Grande"/>
                <a:cs typeface="Lucida Grande"/>
              </a:rPr>
              <a:t>ə</a:t>
            </a:r>
            <a:r>
              <a:rPr lang="es-ES" sz="1400" dirty="0" smtClean="0">
                <a:latin typeface="Lucida Grande"/>
                <a:cs typeface="Lucida Grande"/>
              </a:rPr>
              <a:t>]</a:t>
            </a:r>
            <a:endParaRPr lang="es-ES" sz="1400" dirty="0" smtClean="0">
              <a:latin typeface="Lucida Grande"/>
              <a:cs typeface="Lucida Grande"/>
            </a:endParaRPr>
          </a:p>
          <a:p>
            <a:pPr marL="0" indent="0" algn="just">
              <a:lnSpc>
                <a:spcPct val="110000"/>
              </a:lnSpc>
              <a:spcBef>
                <a:spcPts val="200"/>
              </a:spcBef>
              <a:buNone/>
            </a:pPr>
            <a:r>
              <a:rPr lang="es-ES" sz="1400" dirty="0">
                <a:latin typeface="Lucida Grande"/>
                <a:cs typeface="Lucida Grande"/>
              </a:rPr>
              <a:t>	 </a:t>
            </a:r>
            <a:r>
              <a:rPr lang="es-ES" sz="1400" dirty="0" smtClean="0">
                <a:latin typeface="Lucida Grande"/>
                <a:cs typeface="Lucida Grande"/>
              </a:rPr>
              <a:t>  2. </a:t>
            </a:r>
            <a:r>
              <a:rPr lang="es-ES" sz="1400" i="1" dirty="0" smtClean="0">
                <a:latin typeface="Lucida Grande"/>
                <a:cs typeface="Lucida Grande"/>
              </a:rPr>
              <a:t>i </a:t>
            </a:r>
            <a:r>
              <a:rPr lang="es-ES" sz="1400" dirty="0" err="1" smtClean="0">
                <a:latin typeface="Lucida Grande"/>
                <a:cs typeface="Lucida Grande"/>
              </a:rPr>
              <a:t>inicial+vocal</a:t>
            </a:r>
            <a:r>
              <a:rPr lang="es-ES" sz="1400" dirty="0" smtClean="0">
                <a:latin typeface="Lucida Grande"/>
                <a:cs typeface="Lucida Grande"/>
              </a:rPr>
              <a:t>: </a:t>
            </a:r>
            <a:r>
              <a:rPr lang="es-ES" sz="1400" dirty="0" err="1" smtClean="0">
                <a:latin typeface="Lucida Grande"/>
                <a:cs typeface="Lucida Grande"/>
              </a:rPr>
              <a:t>iogurt</a:t>
            </a:r>
            <a:r>
              <a:rPr lang="es-ES" sz="1400" dirty="0" smtClean="0">
                <a:latin typeface="Lucida Grande"/>
                <a:cs typeface="Lucida Grande"/>
              </a:rPr>
              <a:t> [</a:t>
            </a:r>
            <a:r>
              <a:rPr lang="es-ES" sz="1400" dirty="0" err="1" smtClean="0">
                <a:latin typeface="Lucida Grande"/>
                <a:cs typeface="Lucida Grande"/>
              </a:rPr>
              <a:t>juɣúr</a:t>
            </a:r>
            <a:r>
              <a:rPr lang="es-ES" sz="1400" dirty="0" smtClean="0">
                <a:latin typeface="Lucida Grande"/>
                <a:cs typeface="Lucida Grande"/>
              </a:rPr>
              <a:t>], </a:t>
            </a:r>
            <a:r>
              <a:rPr lang="es-ES" sz="1400" dirty="0" err="1" smtClean="0">
                <a:latin typeface="Lucida Grande"/>
                <a:cs typeface="Lucida Grande"/>
              </a:rPr>
              <a:t>iode</a:t>
            </a:r>
            <a:r>
              <a:rPr lang="es-ES" sz="1400" dirty="0" smtClean="0">
                <a:latin typeface="Lucida Grande"/>
                <a:cs typeface="Lucida Grande"/>
              </a:rPr>
              <a:t> [</a:t>
            </a:r>
            <a:r>
              <a:rPr lang="es-ES" sz="1400" dirty="0" err="1" smtClean="0">
                <a:latin typeface="Lucida Grande"/>
                <a:cs typeface="Lucida Grande"/>
              </a:rPr>
              <a:t>jɔ</a:t>
            </a:r>
            <a:r>
              <a:rPr lang="is-IS" sz="1400" dirty="0" smtClean="0">
                <a:latin typeface="Lucida Grande"/>
                <a:cs typeface="Lucida Grande"/>
              </a:rPr>
              <a:t>ð</a:t>
            </a:r>
            <a:r>
              <a:rPr lang="es-ES" sz="1400" dirty="0" err="1">
                <a:latin typeface="Lucida Grande"/>
                <a:cs typeface="Lucida Grande"/>
              </a:rPr>
              <a:t>ə</a:t>
            </a:r>
            <a:r>
              <a:rPr lang="es-ES" sz="1400" dirty="0" smtClean="0">
                <a:latin typeface="Lucida Grande"/>
                <a:cs typeface="Lucida Grande"/>
              </a:rPr>
              <a:t>]</a:t>
            </a:r>
            <a:r>
              <a:rPr lang="es-ES" sz="1400" dirty="0" smtClean="0">
                <a:latin typeface="Lucida Grande"/>
                <a:cs typeface="Lucida Grande"/>
              </a:rPr>
              <a:t>.</a:t>
            </a:r>
          </a:p>
          <a:p>
            <a:pPr marL="0" indent="0" algn="just">
              <a:lnSpc>
                <a:spcPct val="110000"/>
              </a:lnSpc>
              <a:spcBef>
                <a:spcPts val="200"/>
              </a:spcBef>
              <a:buNone/>
            </a:pPr>
            <a:r>
              <a:rPr lang="es-ES" sz="1400" dirty="0">
                <a:latin typeface="Lucida Grande"/>
                <a:cs typeface="Lucida Grande"/>
              </a:rPr>
              <a:t>	 </a:t>
            </a:r>
            <a:r>
              <a:rPr lang="es-ES" sz="1400" dirty="0" smtClean="0">
                <a:latin typeface="Lucida Grande"/>
                <a:cs typeface="Lucida Grande"/>
              </a:rPr>
              <a:t>  3. </a:t>
            </a:r>
            <a:r>
              <a:rPr lang="es-ES" sz="1400" i="1" dirty="0" smtClean="0">
                <a:latin typeface="Lucida Grande"/>
                <a:cs typeface="Lucida Grande"/>
              </a:rPr>
              <a:t>i/u </a:t>
            </a:r>
            <a:r>
              <a:rPr lang="es-ES" sz="1400" dirty="0" smtClean="0">
                <a:latin typeface="Lucida Grande"/>
                <a:cs typeface="Lucida Grande"/>
              </a:rPr>
              <a:t>entre </a:t>
            </a:r>
            <a:r>
              <a:rPr lang="es-ES" sz="1400" dirty="0" err="1" smtClean="0">
                <a:latin typeface="Lucida Grande"/>
                <a:cs typeface="Lucida Grande"/>
              </a:rPr>
              <a:t>vocals</a:t>
            </a:r>
            <a:r>
              <a:rPr lang="es-ES" sz="1400" dirty="0" smtClean="0">
                <a:latin typeface="Lucida Grande"/>
                <a:cs typeface="Lucida Grande"/>
              </a:rPr>
              <a:t>: </a:t>
            </a:r>
            <a:r>
              <a:rPr lang="es-ES" sz="1400" dirty="0" err="1" smtClean="0">
                <a:latin typeface="Lucida Grande"/>
                <a:cs typeface="Lucida Grande"/>
              </a:rPr>
              <a:t>noia</a:t>
            </a:r>
            <a:r>
              <a:rPr lang="es-ES" sz="1400" dirty="0" smtClean="0">
                <a:latin typeface="Lucida Grande"/>
                <a:cs typeface="Lucida Grande"/>
              </a:rPr>
              <a:t> [</a:t>
            </a:r>
            <a:r>
              <a:rPr lang="es-ES" sz="1400" dirty="0" err="1" smtClean="0">
                <a:latin typeface="Lucida Grande"/>
                <a:cs typeface="Lucida Grande"/>
              </a:rPr>
              <a:t>nɔj</a:t>
            </a:r>
            <a:r>
              <a:rPr lang="es-ES" sz="1400" dirty="0" err="1">
                <a:latin typeface="Lucida Grande"/>
                <a:cs typeface="Lucida Grande"/>
              </a:rPr>
              <a:t>ə</a:t>
            </a:r>
            <a:r>
              <a:rPr lang="es-ES" sz="1400" dirty="0" smtClean="0">
                <a:latin typeface="Lucida Grande"/>
                <a:cs typeface="Lucida Grande"/>
              </a:rPr>
              <a:t>]</a:t>
            </a:r>
            <a:r>
              <a:rPr lang="es-ES" sz="1400" dirty="0" smtClean="0">
                <a:latin typeface="Lucida Grande"/>
                <a:cs typeface="Lucida Grande"/>
              </a:rPr>
              <a:t>, </a:t>
            </a:r>
            <a:r>
              <a:rPr lang="es-ES" sz="1400" dirty="0" err="1" smtClean="0">
                <a:latin typeface="Lucida Grande"/>
                <a:cs typeface="Lucida Grande"/>
              </a:rPr>
              <a:t>seuen</a:t>
            </a:r>
            <a:r>
              <a:rPr lang="es-ES" sz="1400" dirty="0" smtClean="0">
                <a:latin typeface="Lucida Grande"/>
                <a:cs typeface="Lucida Grande"/>
              </a:rPr>
              <a:t>[</a:t>
            </a:r>
            <a:r>
              <a:rPr lang="es-ES" sz="1400" dirty="0" err="1" smtClean="0">
                <a:latin typeface="Lucida Grande"/>
                <a:cs typeface="Lucida Grande"/>
              </a:rPr>
              <a:t>sɛw</a:t>
            </a:r>
            <a:r>
              <a:rPr lang="es-ES" sz="1400" dirty="0" err="1">
                <a:latin typeface="Lucida Grande"/>
                <a:cs typeface="Lucida Grande"/>
              </a:rPr>
              <a:t>ə</a:t>
            </a:r>
            <a:r>
              <a:rPr lang="es-ES" sz="1400" dirty="0" err="1" smtClean="0">
                <a:latin typeface="Lucida Grande"/>
                <a:cs typeface="Lucida Grande"/>
              </a:rPr>
              <a:t>n</a:t>
            </a:r>
            <a:r>
              <a:rPr lang="es-ES" sz="1400" dirty="0" smtClean="0">
                <a:latin typeface="Lucida Grande"/>
                <a:cs typeface="Lucida Grande"/>
              </a:rPr>
              <a:t>]</a:t>
            </a:r>
          </a:p>
          <a:p>
            <a:pPr marL="0" indent="0" algn="just">
              <a:lnSpc>
                <a:spcPct val="110000"/>
              </a:lnSpc>
              <a:spcBef>
                <a:spcPts val="200"/>
              </a:spcBef>
              <a:buNone/>
            </a:pPr>
            <a:r>
              <a:rPr lang="es-ES" sz="1400" dirty="0">
                <a:latin typeface="Lucida Grande"/>
                <a:cs typeface="Lucida Grande"/>
              </a:rPr>
              <a:t> </a:t>
            </a:r>
            <a:r>
              <a:rPr lang="es-ES" sz="1400" dirty="0" smtClean="0">
                <a:latin typeface="Lucida Grande"/>
                <a:cs typeface="Lucida Grande"/>
              </a:rPr>
              <a:t>       c) </a:t>
            </a:r>
            <a:r>
              <a:rPr lang="es-ES" sz="1400" b="1" dirty="0" err="1" smtClean="0">
                <a:latin typeface="Lucida Grande"/>
                <a:cs typeface="Lucida Grande"/>
              </a:rPr>
              <a:t>Triftong</a:t>
            </a:r>
            <a:r>
              <a:rPr lang="es-ES" sz="1400" b="1" dirty="0" smtClean="0">
                <a:latin typeface="Lucida Grande"/>
                <a:cs typeface="Lucida Grande"/>
              </a:rPr>
              <a:t>: </a:t>
            </a:r>
            <a:r>
              <a:rPr lang="es-ES" sz="1400" dirty="0" smtClean="0">
                <a:latin typeface="Lucida Grande"/>
                <a:cs typeface="Lucida Grande"/>
              </a:rPr>
              <a:t>tres </a:t>
            </a:r>
            <a:r>
              <a:rPr lang="es-ES" sz="1400" dirty="0" err="1" smtClean="0">
                <a:latin typeface="Lucida Grande"/>
                <a:cs typeface="Lucida Grande"/>
              </a:rPr>
              <a:t>vocals</a:t>
            </a:r>
            <a:r>
              <a:rPr lang="es-ES" sz="1400" dirty="0" smtClean="0">
                <a:latin typeface="Lucida Grande"/>
                <a:cs typeface="Lucida Grande"/>
              </a:rPr>
              <a:t> al </a:t>
            </a:r>
            <a:r>
              <a:rPr lang="es-ES" sz="1400" dirty="0" err="1" smtClean="0">
                <a:latin typeface="Lucida Grande"/>
                <a:cs typeface="Lucida Grande"/>
              </a:rPr>
              <a:t>mateix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cop</a:t>
            </a:r>
            <a:r>
              <a:rPr lang="es-ES" sz="1400" dirty="0" smtClean="0">
                <a:latin typeface="Lucida Grande"/>
                <a:cs typeface="Lucida Grande"/>
              </a:rPr>
              <a:t> de </a:t>
            </a:r>
            <a:r>
              <a:rPr lang="es-ES" sz="1400" dirty="0" err="1" smtClean="0">
                <a:latin typeface="Lucida Grande"/>
                <a:cs typeface="Lucida Grande"/>
              </a:rPr>
              <a:t>veu</a:t>
            </a:r>
            <a:r>
              <a:rPr lang="es-ES" sz="1400" dirty="0" smtClean="0">
                <a:latin typeface="Lucida Grande"/>
                <a:cs typeface="Lucida Grande"/>
              </a:rPr>
              <a:t>: </a:t>
            </a:r>
            <a:r>
              <a:rPr lang="es-ES" sz="1400" dirty="0" err="1" smtClean="0">
                <a:latin typeface="Lucida Grande"/>
                <a:cs typeface="Lucida Grande"/>
              </a:rPr>
              <a:t>dèieu</a:t>
            </a:r>
            <a:r>
              <a:rPr lang="es-ES" sz="1400" dirty="0" smtClean="0">
                <a:latin typeface="Lucida Grande"/>
                <a:cs typeface="Lucida Grande"/>
              </a:rPr>
              <a:t> [</a:t>
            </a:r>
            <a:r>
              <a:rPr lang="es-ES" sz="1400" dirty="0" err="1" smtClean="0">
                <a:latin typeface="Lucida Grande"/>
                <a:cs typeface="Lucida Grande"/>
              </a:rPr>
              <a:t>dɛj</a:t>
            </a:r>
            <a:r>
              <a:rPr lang="es-ES" sz="1400" dirty="0" err="1">
                <a:latin typeface="Lucida Grande"/>
                <a:cs typeface="Lucida Grande"/>
              </a:rPr>
              <a:t>ə</a:t>
            </a:r>
            <a:r>
              <a:rPr lang="es-ES" sz="1400" dirty="0" err="1" smtClean="0">
                <a:latin typeface="Lucida Grande"/>
                <a:cs typeface="Lucida Grande"/>
              </a:rPr>
              <a:t>w</a:t>
            </a:r>
            <a:r>
              <a:rPr lang="es-ES" sz="1400" dirty="0" smtClean="0">
                <a:latin typeface="Lucida Grande"/>
                <a:cs typeface="Lucida Grande"/>
              </a:rPr>
              <a:t>]</a:t>
            </a:r>
            <a:endParaRPr lang="es-ES_tradnl" sz="1400" dirty="0" smtClean="0">
              <a:latin typeface="Lucida Grande"/>
              <a:cs typeface="Lucida Grande"/>
            </a:endParaRPr>
          </a:p>
        </p:txBody>
      </p:sp>
    </p:spTree>
    <p:extLst>
      <p:ext uri="{BB962C8B-B14F-4D97-AF65-F5344CB8AC3E}">
        <p14:creationId xmlns:p14="http://schemas.microsoft.com/office/powerpoint/2010/main" val="2257263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9400" y="244158"/>
            <a:ext cx="8331199" cy="1339850"/>
          </a:xfrm>
        </p:spPr>
        <p:txBody>
          <a:bodyPr>
            <a:noAutofit/>
          </a:bodyPr>
          <a:lstStyle/>
          <a:p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68300" y="1892300"/>
            <a:ext cx="8242299" cy="44450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_tradnl" sz="1400" b="1" dirty="0" smtClean="0">
                <a:latin typeface="Lucida Grande"/>
                <a:cs typeface="Lucida Grande"/>
              </a:rPr>
              <a:t>2. Entre </a:t>
            </a:r>
            <a:r>
              <a:rPr lang="es-ES_tradnl" sz="1400" b="1" dirty="0" err="1" smtClean="0">
                <a:latin typeface="Lucida Grande"/>
                <a:cs typeface="Lucida Grande"/>
              </a:rPr>
              <a:t>mots</a:t>
            </a:r>
            <a:r>
              <a:rPr lang="es-ES_tradnl" sz="1400" b="1" dirty="0" smtClean="0">
                <a:latin typeface="Lucida Grande"/>
                <a:cs typeface="Lucida Grande"/>
              </a:rPr>
              <a:t> </a:t>
            </a:r>
            <a:r>
              <a:rPr lang="es-ES_tradnl" sz="1400" b="1" dirty="0" err="1" smtClean="0">
                <a:latin typeface="Lucida Grande"/>
                <a:cs typeface="Lucida Grande"/>
              </a:rPr>
              <a:t>consecutius</a:t>
            </a:r>
            <a:r>
              <a:rPr lang="es-ES_tradnl" sz="1400" dirty="0" smtClean="0">
                <a:latin typeface="Lucida Grande"/>
                <a:cs typeface="Lucida Grande"/>
              </a:rPr>
              <a:t>:</a:t>
            </a:r>
            <a:endParaRPr lang="es-ES_tradnl" sz="1400" dirty="0">
              <a:latin typeface="Lucida Grande"/>
              <a:cs typeface="Lucida Grande"/>
            </a:endParaRPr>
          </a:p>
          <a:p>
            <a:pPr marL="0" indent="0" algn="just">
              <a:buNone/>
            </a:pPr>
            <a:r>
              <a:rPr lang="es-ES_tradnl" sz="1400" dirty="0">
                <a:latin typeface="Lucida Grande"/>
                <a:cs typeface="Lucida Grande"/>
              </a:rPr>
              <a:t>      a) </a:t>
            </a:r>
            <a:r>
              <a:rPr lang="es-ES_tradnl" sz="1400" b="1" dirty="0" smtClean="0">
                <a:latin typeface="Lucida Grande"/>
                <a:cs typeface="Lucida Grande"/>
              </a:rPr>
              <a:t>Sinalefa (</a:t>
            </a:r>
            <a:r>
              <a:rPr lang="es-ES_tradnl" sz="1400" b="1" dirty="0" err="1" smtClean="0">
                <a:latin typeface="Lucida Grande"/>
                <a:cs typeface="Lucida Grande"/>
              </a:rPr>
              <a:t>diftong</a:t>
            </a:r>
            <a:r>
              <a:rPr lang="es-ES_tradnl" sz="1400" b="1" dirty="0" smtClean="0">
                <a:latin typeface="Lucida Grande"/>
                <a:cs typeface="Lucida Grande"/>
              </a:rPr>
              <a:t> </a:t>
            </a:r>
            <a:r>
              <a:rPr lang="es-ES_tradnl" sz="1400" b="1" dirty="0" err="1" smtClean="0">
                <a:latin typeface="Lucida Grande"/>
                <a:cs typeface="Lucida Grande"/>
              </a:rPr>
              <a:t>sintàctic</a:t>
            </a:r>
            <a:r>
              <a:rPr lang="es-ES_tradnl" sz="1400" b="1" dirty="0" smtClean="0">
                <a:latin typeface="Lucida Grande"/>
                <a:cs typeface="Lucida Grande"/>
              </a:rPr>
              <a:t>)</a:t>
            </a:r>
            <a:r>
              <a:rPr lang="es-ES_tradnl" sz="1400" dirty="0" smtClean="0">
                <a:latin typeface="Lucida Grande"/>
                <a:cs typeface="Lucida Grande"/>
              </a:rPr>
              <a:t>: es forma un </a:t>
            </a:r>
            <a:r>
              <a:rPr lang="es-ES_tradnl" sz="1400" dirty="0" err="1" smtClean="0">
                <a:latin typeface="Lucida Grande"/>
                <a:cs typeface="Lucida Grande"/>
              </a:rPr>
              <a:t>diftong</a:t>
            </a:r>
            <a:r>
              <a:rPr lang="es-ES_tradnl" sz="1400" dirty="0" smtClean="0">
                <a:latin typeface="Lucida Grande"/>
                <a:cs typeface="Lucida Grande"/>
              </a:rPr>
              <a:t> (</a:t>
            </a:r>
            <a:r>
              <a:rPr lang="es-ES_tradnl" sz="1400" dirty="0" err="1" smtClean="0">
                <a:latin typeface="Lucida Grande"/>
                <a:cs typeface="Lucida Grande"/>
              </a:rPr>
              <a:t>creixent</a:t>
            </a:r>
            <a:r>
              <a:rPr lang="es-ES_tradnl" sz="1400" dirty="0" smtClean="0">
                <a:latin typeface="Lucida Grande"/>
                <a:cs typeface="Lucida Grande"/>
              </a:rPr>
              <a:t> o </a:t>
            </a:r>
            <a:r>
              <a:rPr lang="es-ES_tradnl" sz="1400" dirty="0" err="1" smtClean="0">
                <a:latin typeface="Lucida Grande"/>
                <a:cs typeface="Lucida Grande"/>
              </a:rPr>
              <a:t>decreixent</a:t>
            </a:r>
            <a:r>
              <a:rPr lang="es-ES_tradnl" sz="1400" dirty="0" smtClean="0">
                <a:latin typeface="Lucida Grande"/>
                <a:cs typeface="Lucida Grande"/>
              </a:rPr>
              <a:t>) entre la vocal que acaba un </a:t>
            </a:r>
            <a:r>
              <a:rPr lang="es-ES_tradnl" sz="1400" dirty="0" err="1" smtClean="0">
                <a:latin typeface="Lucida Grande"/>
                <a:cs typeface="Lucida Grande"/>
              </a:rPr>
              <a:t>mot</a:t>
            </a:r>
            <a:r>
              <a:rPr lang="es-ES_tradnl" sz="1400" dirty="0" smtClean="0">
                <a:latin typeface="Lucida Grande"/>
                <a:cs typeface="Lucida Grande"/>
              </a:rPr>
              <a:t> i la que en </a:t>
            </a:r>
            <a:r>
              <a:rPr lang="es-ES_tradnl" sz="1400" dirty="0" err="1" smtClean="0">
                <a:latin typeface="Lucida Grande"/>
                <a:cs typeface="Lucida Grande"/>
              </a:rPr>
              <a:t>comença</a:t>
            </a:r>
            <a:r>
              <a:rPr lang="es-ES_tradnl" sz="1400" dirty="0" smtClean="0">
                <a:latin typeface="Lucida Grande"/>
                <a:cs typeface="Lucida Grande"/>
              </a:rPr>
              <a:t> un </a:t>
            </a:r>
            <a:r>
              <a:rPr lang="es-ES_tradnl" sz="1400" dirty="0" err="1" smtClean="0">
                <a:latin typeface="Lucida Grande"/>
                <a:cs typeface="Lucida Grande"/>
              </a:rPr>
              <a:t>altre</a:t>
            </a:r>
            <a:r>
              <a:rPr lang="es-ES_tradnl" sz="1400" dirty="0" smtClean="0">
                <a:latin typeface="Lucida Grande"/>
                <a:cs typeface="Lucida Grande"/>
              </a:rPr>
              <a:t>: </a:t>
            </a:r>
            <a:r>
              <a:rPr lang="es-ES_tradnl" sz="1400" i="1" dirty="0" smtClean="0">
                <a:latin typeface="Lucida Grande"/>
                <a:cs typeface="Lucida Grande"/>
              </a:rPr>
              <a:t>f</a:t>
            </a:r>
            <a:r>
              <a:rPr lang="es-ES_tradnl" sz="1400" b="1" i="1" dirty="0" smtClean="0">
                <a:latin typeface="Lucida Grande"/>
                <a:cs typeface="Lucida Grande"/>
              </a:rPr>
              <a:t>a u</a:t>
            </a:r>
            <a:r>
              <a:rPr lang="es-ES_tradnl" sz="1400" i="1" dirty="0" smtClean="0">
                <a:latin typeface="Lucida Grande"/>
                <a:cs typeface="Lucida Grande"/>
              </a:rPr>
              <a:t>n </a:t>
            </a:r>
            <a:r>
              <a:rPr lang="es-ES_tradnl" sz="1400" dirty="0" smtClean="0">
                <a:latin typeface="Lucida Grande"/>
                <a:cs typeface="Lucida Grande"/>
              </a:rPr>
              <a:t>bon </a:t>
            </a:r>
            <a:r>
              <a:rPr lang="es-ES_tradnl" sz="1400" i="1" dirty="0" err="1" smtClean="0">
                <a:latin typeface="Lucida Grande"/>
                <a:cs typeface="Lucida Grande"/>
              </a:rPr>
              <a:t>dia</a:t>
            </a:r>
            <a:r>
              <a:rPr lang="es-ES_tradnl" sz="1400" i="1" dirty="0" smtClean="0">
                <a:latin typeface="Lucida Grande"/>
                <a:cs typeface="Lucida Grande"/>
              </a:rPr>
              <a:t> </a:t>
            </a:r>
            <a:r>
              <a:rPr lang="es-ES_tradnl" sz="1400" dirty="0" smtClean="0">
                <a:latin typeface="Lucida Grande"/>
                <a:cs typeface="Lucida Grande"/>
              </a:rPr>
              <a:t>[</a:t>
            </a:r>
            <a:r>
              <a:rPr lang="es-ES_tradnl" sz="1400" dirty="0" err="1" smtClean="0">
                <a:latin typeface="Lucida Grande"/>
                <a:cs typeface="Lucida Grande"/>
              </a:rPr>
              <a:t>áw</a:t>
            </a:r>
            <a:r>
              <a:rPr lang="es-ES_tradnl" sz="1400" dirty="0" smtClean="0">
                <a:latin typeface="Lucida Grande"/>
                <a:cs typeface="Lucida Grande"/>
              </a:rPr>
              <a:t>], </a:t>
            </a:r>
            <a:r>
              <a:rPr lang="es-ES_tradnl" sz="1400" b="1" i="1" dirty="0" smtClean="0">
                <a:latin typeface="Lucida Grande"/>
                <a:cs typeface="Lucida Grande"/>
              </a:rPr>
              <a:t>hi ha </a:t>
            </a:r>
            <a:r>
              <a:rPr lang="es-ES_tradnl" sz="1400" dirty="0" err="1" smtClean="0">
                <a:latin typeface="Lucida Grande"/>
                <a:cs typeface="Lucida Grande"/>
              </a:rPr>
              <a:t>molta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gent</a:t>
            </a:r>
            <a:r>
              <a:rPr lang="es-ES_tradnl" sz="1400" b="1" i="1" dirty="0" smtClean="0">
                <a:latin typeface="Lucida Grande"/>
                <a:cs typeface="Lucida Grande"/>
              </a:rPr>
              <a:t> </a:t>
            </a:r>
            <a:r>
              <a:rPr lang="es-ES_tradnl" sz="1400" dirty="0" smtClean="0">
                <a:latin typeface="Lucida Grande"/>
                <a:cs typeface="Lucida Grande"/>
              </a:rPr>
              <a:t>[</a:t>
            </a:r>
            <a:r>
              <a:rPr lang="es-ES_tradnl" sz="1400" dirty="0" err="1" smtClean="0">
                <a:latin typeface="Lucida Grande"/>
                <a:cs typeface="Lucida Grande"/>
              </a:rPr>
              <a:t>já</a:t>
            </a:r>
            <a:r>
              <a:rPr lang="es-ES_tradnl" sz="1400" dirty="0" smtClean="0">
                <a:latin typeface="Lucida Grande"/>
                <a:cs typeface="Lucida Grande"/>
              </a:rPr>
              <a:t>]</a:t>
            </a:r>
            <a:r>
              <a:rPr lang="es-ES_tradnl" sz="1400" i="1" dirty="0" smtClean="0">
                <a:latin typeface="Lucida Grande"/>
                <a:cs typeface="Lucida Grande"/>
              </a:rPr>
              <a:t>.</a:t>
            </a:r>
            <a:r>
              <a:rPr lang="es-ES_tradnl" sz="1400" b="1" i="1" dirty="0">
                <a:latin typeface="Lucida Grande"/>
                <a:cs typeface="Lucida Grande"/>
              </a:rPr>
              <a:t> </a:t>
            </a:r>
            <a:r>
              <a:rPr lang="es-ES_tradnl" sz="1400" dirty="0" smtClean="0">
                <a:latin typeface="Lucida Grande"/>
                <a:cs typeface="Lucida Grande"/>
              </a:rPr>
              <a:t>Sol </a:t>
            </a:r>
            <a:r>
              <a:rPr lang="es-ES_tradnl" sz="1400" dirty="0" err="1" smtClean="0">
                <a:latin typeface="Lucida Grande"/>
                <a:cs typeface="Lucida Grande"/>
              </a:rPr>
              <a:t>produir</a:t>
            </a:r>
            <a:r>
              <a:rPr lang="es-ES_tradnl" sz="1400" dirty="0" smtClean="0">
                <a:latin typeface="Lucida Grande"/>
                <a:cs typeface="Lucida Grande"/>
              </a:rPr>
              <a:t>-se </a:t>
            </a:r>
            <a:r>
              <a:rPr lang="es-ES_tradnl" sz="1400" dirty="0" err="1" smtClean="0">
                <a:latin typeface="Lucida Grande"/>
                <a:cs typeface="Lucida Grande"/>
              </a:rPr>
              <a:t>quan</a:t>
            </a:r>
            <a:r>
              <a:rPr lang="es-ES_tradnl" sz="1400" dirty="0" smtClean="0">
                <a:latin typeface="Lucida Grande"/>
                <a:cs typeface="Lucida Grande"/>
              </a:rPr>
              <a:t> entren en contacte: una vocal </a:t>
            </a:r>
            <a:r>
              <a:rPr lang="es-ES_tradnl" sz="1400" dirty="0" err="1" smtClean="0">
                <a:latin typeface="Lucida Grande"/>
                <a:cs typeface="Lucida Grande"/>
              </a:rPr>
              <a:t>tònica</a:t>
            </a:r>
            <a:r>
              <a:rPr lang="es-ES_tradnl" sz="1400" dirty="0" smtClean="0">
                <a:latin typeface="Lucida Grande"/>
                <a:cs typeface="Lucida Grande"/>
              </a:rPr>
              <a:t> +</a:t>
            </a:r>
            <a:r>
              <a:rPr lang="es-ES_tradnl" sz="1400" i="1" dirty="0" smtClean="0">
                <a:latin typeface="Lucida Grande"/>
                <a:cs typeface="Lucida Grande"/>
              </a:rPr>
              <a:t>i,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i="1" dirty="0" smtClean="0">
                <a:latin typeface="Lucida Grande"/>
                <a:cs typeface="Lucida Grande"/>
              </a:rPr>
              <a:t>u </a:t>
            </a:r>
            <a:r>
              <a:rPr lang="es-ES_tradnl" sz="1400" dirty="0" err="1" smtClean="0">
                <a:latin typeface="Lucida Grande"/>
                <a:cs typeface="Lucida Grande"/>
              </a:rPr>
              <a:t>àtones</a:t>
            </a:r>
            <a:r>
              <a:rPr lang="es-ES_tradnl" sz="1400" dirty="0" smtClean="0">
                <a:latin typeface="Lucida Grande"/>
                <a:cs typeface="Lucida Grande"/>
              </a:rPr>
              <a:t> (</a:t>
            </a:r>
            <a:r>
              <a:rPr lang="es-ES_tradnl" sz="1400" i="1" dirty="0" smtClean="0">
                <a:latin typeface="Lucida Grande"/>
                <a:cs typeface="Lucida Grande"/>
              </a:rPr>
              <a:t>f</a:t>
            </a:r>
            <a:r>
              <a:rPr lang="es-ES_tradnl" sz="1400" b="1" i="1" dirty="0" smtClean="0">
                <a:latin typeface="Lucida Grande"/>
                <a:cs typeface="Lucida Grande"/>
              </a:rPr>
              <a:t>a</a:t>
            </a:r>
            <a:r>
              <a:rPr lang="es-ES_tradnl" sz="1400" i="1" dirty="0" smtClean="0">
                <a:latin typeface="Lucida Grande"/>
                <a:cs typeface="Lucida Grande"/>
              </a:rPr>
              <a:t> </a:t>
            </a:r>
            <a:r>
              <a:rPr lang="es-ES_tradnl" sz="1400" b="1" i="1" dirty="0" smtClean="0">
                <a:latin typeface="Lucida Grande"/>
                <a:cs typeface="Lucida Grande"/>
              </a:rPr>
              <a:t>u</a:t>
            </a:r>
            <a:r>
              <a:rPr lang="es-ES_tradnl" sz="1400" i="1" dirty="0" smtClean="0">
                <a:latin typeface="Lucida Grande"/>
                <a:cs typeface="Lucida Grande"/>
              </a:rPr>
              <a:t>na </a:t>
            </a:r>
            <a:r>
              <a:rPr lang="es-ES_tradnl" sz="1400" i="1" dirty="0" err="1" smtClean="0">
                <a:latin typeface="Lucida Grande"/>
                <a:cs typeface="Lucida Grande"/>
              </a:rPr>
              <a:t>truita</a:t>
            </a:r>
            <a:r>
              <a:rPr lang="es-ES_tradnl" sz="1400" i="1" dirty="0" smtClean="0">
                <a:latin typeface="Lucida Grande"/>
                <a:cs typeface="Lucida Grande"/>
              </a:rPr>
              <a:t>); i, u </a:t>
            </a:r>
            <a:r>
              <a:rPr lang="es-ES_tradnl" sz="1400" dirty="0" err="1" smtClean="0">
                <a:latin typeface="Lucida Grande"/>
                <a:cs typeface="Lucida Grande"/>
              </a:rPr>
              <a:t>àtones</a:t>
            </a:r>
            <a:r>
              <a:rPr lang="es-ES_tradnl" sz="1400" dirty="0" smtClean="0">
                <a:latin typeface="Lucida Grande"/>
                <a:cs typeface="Lucida Grande"/>
              </a:rPr>
              <a:t>  + vocal </a:t>
            </a:r>
            <a:r>
              <a:rPr lang="es-ES_tradnl" sz="1400" dirty="0" err="1" smtClean="0">
                <a:latin typeface="Lucida Grande"/>
                <a:cs typeface="Lucida Grande"/>
              </a:rPr>
              <a:t>tònica</a:t>
            </a:r>
            <a:r>
              <a:rPr lang="es-ES_tradnl" sz="1400" dirty="0" smtClean="0">
                <a:latin typeface="Lucida Grande"/>
                <a:cs typeface="Lucida Grande"/>
              </a:rPr>
              <a:t> (</a:t>
            </a:r>
            <a:r>
              <a:rPr lang="es-ES_tradnl" sz="1400" i="1" dirty="0" smtClean="0">
                <a:latin typeface="Lucida Grande"/>
                <a:cs typeface="Lucida Grande"/>
              </a:rPr>
              <a:t>no h</a:t>
            </a:r>
            <a:r>
              <a:rPr lang="es-ES_tradnl" sz="1400" b="1" i="1" dirty="0" smtClean="0">
                <a:latin typeface="Lucida Grande"/>
                <a:cs typeface="Lucida Grande"/>
              </a:rPr>
              <a:t>i</a:t>
            </a:r>
            <a:r>
              <a:rPr lang="es-ES_tradnl" sz="1400" i="1" dirty="0" smtClean="0">
                <a:latin typeface="Lucida Grande"/>
                <a:cs typeface="Lucida Grande"/>
              </a:rPr>
              <a:t> </a:t>
            </a:r>
            <a:r>
              <a:rPr lang="es-ES_tradnl" sz="1400" b="1" i="1" dirty="0" err="1" smtClean="0">
                <a:latin typeface="Lucida Grande"/>
                <a:cs typeface="Lucida Grande"/>
              </a:rPr>
              <a:t>é</a:t>
            </a:r>
            <a:r>
              <a:rPr lang="es-ES_tradnl" sz="1400" i="1" dirty="0" err="1" smtClean="0">
                <a:latin typeface="Lucida Grande"/>
                <a:cs typeface="Lucida Grande"/>
              </a:rPr>
              <a:t>s</a:t>
            </a:r>
            <a:r>
              <a:rPr lang="es-ES_tradnl" sz="1400" dirty="0" smtClean="0">
                <a:latin typeface="Lucida Grande"/>
                <a:cs typeface="Lucida Grande"/>
              </a:rPr>
              <a:t>); </a:t>
            </a:r>
            <a:r>
              <a:rPr lang="es-ES_tradnl" sz="1400" i="1" dirty="0" smtClean="0">
                <a:latin typeface="Lucida Grande"/>
                <a:cs typeface="Lucida Grande"/>
              </a:rPr>
              <a:t>i, u </a:t>
            </a:r>
            <a:r>
              <a:rPr lang="es-ES_tradnl" sz="1400" dirty="0" err="1" smtClean="0">
                <a:latin typeface="Lucida Grande"/>
                <a:cs typeface="Lucida Grande"/>
              </a:rPr>
              <a:t>àtones</a:t>
            </a:r>
            <a:r>
              <a:rPr lang="es-ES_tradnl" sz="1400" dirty="0" smtClean="0">
                <a:latin typeface="Lucida Grande"/>
                <a:cs typeface="Lucida Grande"/>
              </a:rPr>
              <a:t> + </a:t>
            </a:r>
            <a:r>
              <a:rPr lang="es-ES_tradnl" sz="1400" i="1" dirty="0" smtClean="0">
                <a:latin typeface="Lucida Grande"/>
                <a:cs typeface="Lucida Grande"/>
              </a:rPr>
              <a:t>i, u </a:t>
            </a:r>
            <a:r>
              <a:rPr lang="es-ES_tradnl" sz="1400" dirty="0" err="1" smtClean="0">
                <a:latin typeface="Lucida Grande"/>
                <a:cs typeface="Lucida Grande"/>
              </a:rPr>
              <a:t>àtones</a:t>
            </a:r>
            <a:r>
              <a:rPr lang="es-ES_tradnl" sz="1400" dirty="0" smtClean="0">
                <a:latin typeface="Lucida Grande"/>
                <a:cs typeface="Lucida Grande"/>
              </a:rPr>
              <a:t> (</a:t>
            </a:r>
            <a:r>
              <a:rPr lang="es-ES_tradnl" sz="1400" i="1" dirty="0" err="1" smtClean="0">
                <a:latin typeface="Lucida Grande"/>
                <a:cs typeface="Lucida Grande"/>
              </a:rPr>
              <a:t>ma</a:t>
            </a:r>
            <a:r>
              <a:rPr lang="es-ES_tradnl" sz="1400" b="1" i="1" dirty="0" err="1" smtClean="0">
                <a:latin typeface="Lucida Grande"/>
                <a:cs typeface="Lucida Grande"/>
              </a:rPr>
              <a:t>i</a:t>
            </a:r>
            <a:r>
              <a:rPr lang="es-ES_tradnl" sz="1400" i="1" dirty="0" smtClean="0">
                <a:latin typeface="Lucida Grande"/>
                <a:cs typeface="Lucida Grande"/>
              </a:rPr>
              <a:t> </a:t>
            </a:r>
            <a:r>
              <a:rPr lang="es-ES_tradnl" sz="1400" b="1" i="1" dirty="0" err="1" smtClean="0">
                <a:latin typeface="Lucida Grande"/>
                <a:cs typeface="Lucida Grande"/>
              </a:rPr>
              <a:t>h</a:t>
            </a:r>
            <a:r>
              <a:rPr lang="es-ES_tradnl" sz="1400" i="1" dirty="0" err="1" smtClean="0">
                <a:latin typeface="Lucida Grande"/>
                <a:cs typeface="Lucida Grande"/>
              </a:rPr>
              <a:t>o</a:t>
            </a:r>
            <a:r>
              <a:rPr lang="es-ES_tradnl" sz="1400" i="1" dirty="0" smtClean="0">
                <a:latin typeface="Lucida Grande"/>
                <a:cs typeface="Lucida Grande"/>
              </a:rPr>
              <a:t> </a:t>
            </a:r>
            <a:r>
              <a:rPr lang="es-ES_tradnl" sz="1400" i="1" dirty="0" err="1" smtClean="0">
                <a:latin typeface="Lucida Grande"/>
                <a:cs typeface="Lucida Grande"/>
              </a:rPr>
              <a:t>faré</a:t>
            </a:r>
            <a:r>
              <a:rPr lang="es-ES_tradnl" sz="1400" i="1" dirty="0" smtClean="0">
                <a:latin typeface="Lucida Grande"/>
                <a:cs typeface="Lucida Grande"/>
              </a:rPr>
              <a:t>).</a:t>
            </a:r>
            <a:endParaRPr lang="es-ES_tradnl" sz="1400" dirty="0">
              <a:latin typeface="Lucida Grande"/>
              <a:cs typeface="Lucida Grande"/>
            </a:endParaRPr>
          </a:p>
          <a:p>
            <a:pPr marL="0" indent="0" algn="just">
              <a:buNone/>
            </a:pPr>
            <a:r>
              <a:rPr lang="es-ES_tradnl" sz="1400" dirty="0">
                <a:latin typeface="Lucida Grande"/>
                <a:cs typeface="Lucida Grande"/>
              </a:rPr>
              <a:t>    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>
                <a:latin typeface="Lucida Grande"/>
                <a:cs typeface="Lucida Grande"/>
              </a:rPr>
              <a:t>b) </a:t>
            </a:r>
            <a:r>
              <a:rPr lang="es-ES_tradnl" sz="1400" b="1" dirty="0" err="1" smtClean="0">
                <a:latin typeface="Lucida Grande"/>
                <a:cs typeface="Lucida Grande"/>
              </a:rPr>
              <a:t>Hiat</a:t>
            </a:r>
            <a:r>
              <a:rPr lang="es-ES_tradnl" sz="1400" dirty="0" smtClean="0">
                <a:latin typeface="Lucida Grande"/>
                <a:cs typeface="Lucida Grande"/>
              </a:rPr>
              <a:t>. </a:t>
            </a:r>
            <a:r>
              <a:rPr lang="es-ES_tradnl" sz="1400" dirty="0" err="1" smtClean="0">
                <a:latin typeface="Lucida Grande"/>
                <a:cs typeface="Lucida Grande"/>
              </a:rPr>
              <a:t>dues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>
                <a:latin typeface="Lucida Grande"/>
                <a:cs typeface="Lucida Grande"/>
              </a:rPr>
              <a:t>vocals</a:t>
            </a:r>
            <a:r>
              <a:rPr lang="es-ES_tradnl" sz="1400" dirty="0">
                <a:latin typeface="Lucida Grande"/>
                <a:cs typeface="Lucida Grande"/>
              </a:rPr>
              <a:t> que es </a:t>
            </a:r>
            <a:r>
              <a:rPr lang="es-ES_tradnl" sz="1400" dirty="0" smtClean="0">
                <a:latin typeface="Lucida Grande"/>
                <a:cs typeface="Lucida Grande"/>
              </a:rPr>
              <a:t>pronuncien en </a:t>
            </a:r>
            <a:r>
              <a:rPr lang="es-ES_tradnl" sz="1400" dirty="0" err="1" smtClean="0">
                <a:latin typeface="Lucida Grande"/>
                <a:cs typeface="Lucida Grande"/>
              </a:rPr>
              <a:t>síl·labes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diferents</a:t>
            </a:r>
            <a:r>
              <a:rPr lang="es-ES_tradnl" sz="1400" dirty="0" smtClean="0">
                <a:latin typeface="Lucida Grande"/>
                <a:cs typeface="Lucida Grande"/>
              </a:rPr>
              <a:t>: </a:t>
            </a:r>
            <a:r>
              <a:rPr lang="es-ES_tradnl" sz="1400" i="1" dirty="0" smtClean="0">
                <a:latin typeface="Lucida Grande"/>
                <a:cs typeface="Lucida Grande"/>
              </a:rPr>
              <a:t>F</a:t>
            </a:r>
            <a:r>
              <a:rPr lang="es-ES_tradnl" sz="1400" b="1" i="1" dirty="0" smtClean="0">
                <a:latin typeface="Lucida Grande"/>
                <a:cs typeface="Lucida Grande"/>
              </a:rPr>
              <a:t>a</a:t>
            </a:r>
            <a:r>
              <a:rPr lang="es-ES_tradnl" sz="1400" i="1" dirty="0" smtClean="0">
                <a:latin typeface="Lucida Grande"/>
                <a:cs typeface="Lucida Grande"/>
              </a:rPr>
              <a:t> </a:t>
            </a:r>
            <a:r>
              <a:rPr lang="es-ES_tradnl" sz="1400" b="1" i="1" dirty="0" smtClean="0">
                <a:latin typeface="Lucida Grande"/>
                <a:cs typeface="Lucida Grande"/>
              </a:rPr>
              <a:t>o</a:t>
            </a:r>
            <a:r>
              <a:rPr lang="es-ES_tradnl" sz="1400" i="1" dirty="0" smtClean="0">
                <a:latin typeface="Lucida Grande"/>
                <a:cs typeface="Lucida Grande"/>
              </a:rPr>
              <a:t>bres </a:t>
            </a:r>
            <a:r>
              <a:rPr lang="es-ES_tradnl" sz="1400" dirty="0" smtClean="0">
                <a:latin typeface="Lucida Grande"/>
                <a:cs typeface="Lucida Grande"/>
              </a:rPr>
              <a:t>[</a:t>
            </a:r>
            <a:r>
              <a:rPr lang="es-ES_tradnl" sz="1400" dirty="0" err="1" smtClean="0">
                <a:latin typeface="Lucida Grande"/>
                <a:cs typeface="Lucida Grande"/>
              </a:rPr>
              <a:t>áó</a:t>
            </a:r>
            <a:r>
              <a:rPr lang="es-ES_tradnl" sz="1400" dirty="0" smtClean="0">
                <a:latin typeface="Lucida Grande"/>
                <a:cs typeface="Lucida Grande"/>
              </a:rPr>
              <a:t>]. Se sol </a:t>
            </a:r>
            <a:r>
              <a:rPr lang="es-ES_tradnl" sz="1400" dirty="0" err="1" smtClean="0">
                <a:latin typeface="Lucida Grande"/>
                <a:cs typeface="Lucida Grande"/>
              </a:rPr>
              <a:t>produir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quan</a:t>
            </a:r>
            <a:r>
              <a:rPr lang="es-ES_tradnl" sz="1400" dirty="0" smtClean="0">
                <a:latin typeface="Lucida Grande"/>
                <a:cs typeface="Lucida Grande"/>
              </a:rPr>
              <a:t> hi ha </a:t>
            </a:r>
            <a:r>
              <a:rPr lang="es-ES_tradnl" sz="1400" dirty="0" err="1" smtClean="0">
                <a:latin typeface="Lucida Grande"/>
                <a:cs typeface="Lucida Grande"/>
              </a:rPr>
              <a:t>dues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vocals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tòniques</a:t>
            </a:r>
            <a:r>
              <a:rPr lang="es-ES_tradnl" sz="1400" dirty="0" smtClean="0">
                <a:latin typeface="Lucida Grande"/>
                <a:cs typeface="Lucida Grande"/>
              </a:rPr>
              <a:t> en contacte: </a:t>
            </a:r>
            <a:r>
              <a:rPr lang="es-ES_tradnl" sz="1400" i="1" dirty="0" smtClean="0">
                <a:latin typeface="Lucida Grande"/>
                <a:cs typeface="Lucida Grande"/>
              </a:rPr>
              <a:t>t</a:t>
            </a:r>
            <a:r>
              <a:rPr lang="es-ES_tradnl" sz="1400" b="1" i="1" dirty="0" smtClean="0">
                <a:latin typeface="Lucida Grande"/>
                <a:cs typeface="Lucida Grande"/>
              </a:rPr>
              <a:t>é</a:t>
            </a:r>
            <a:r>
              <a:rPr lang="es-ES_tradnl" sz="1400" i="1" dirty="0" smtClean="0">
                <a:latin typeface="Lucida Grande"/>
                <a:cs typeface="Lucida Grande"/>
              </a:rPr>
              <a:t> </a:t>
            </a:r>
            <a:r>
              <a:rPr lang="es-ES_tradnl" sz="1400" b="1" i="1" dirty="0" err="1" smtClean="0">
                <a:latin typeface="Lucida Grande"/>
                <a:cs typeface="Lucida Grande"/>
              </a:rPr>
              <a:t>à</a:t>
            </a:r>
            <a:r>
              <a:rPr lang="es-ES_tradnl" sz="1400" i="1" dirty="0" err="1" smtClean="0">
                <a:latin typeface="Lucida Grande"/>
                <a:cs typeface="Lucida Grande"/>
              </a:rPr>
              <a:t>nima</a:t>
            </a:r>
            <a:r>
              <a:rPr lang="es-ES_tradnl" sz="1400" i="1" dirty="0" smtClean="0">
                <a:latin typeface="Lucida Grande"/>
                <a:cs typeface="Lucida Grande"/>
              </a:rPr>
              <a:t>.</a:t>
            </a:r>
            <a:endParaRPr lang="es-ES_tradnl" sz="1400" dirty="0">
              <a:latin typeface="Lucida Grande"/>
              <a:cs typeface="Lucida Grande"/>
            </a:endParaRPr>
          </a:p>
          <a:p>
            <a:pPr marL="0" indent="0" algn="just">
              <a:buNone/>
            </a:pPr>
            <a:r>
              <a:rPr lang="es-ES" sz="1400" dirty="0">
                <a:latin typeface="Lucida Grande"/>
                <a:cs typeface="Lucida Grande"/>
              </a:rPr>
              <a:t> </a:t>
            </a:r>
            <a:r>
              <a:rPr lang="es-ES" sz="1400" dirty="0" smtClean="0">
                <a:latin typeface="Lucida Grande"/>
                <a:cs typeface="Lucida Grande"/>
              </a:rPr>
              <a:t>    c</a:t>
            </a:r>
            <a:r>
              <a:rPr lang="es-ES" sz="1400" dirty="0">
                <a:latin typeface="Lucida Grande"/>
                <a:cs typeface="Lucida Grande"/>
              </a:rPr>
              <a:t>) </a:t>
            </a:r>
            <a:r>
              <a:rPr lang="es-ES" sz="1400" b="1" dirty="0" err="1" smtClean="0">
                <a:latin typeface="Lucida Grande"/>
                <a:cs typeface="Lucida Grande"/>
              </a:rPr>
              <a:t>Elisió</a:t>
            </a:r>
            <a:r>
              <a:rPr lang="es-ES" sz="1400" b="1" dirty="0" smtClean="0">
                <a:latin typeface="Lucida Grande"/>
                <a:cs typeface="Lucida Grande"/>
              </a:rPr>
              <a:t>: </a:t>
            </a:r>
            <a:r>
              <a:rPr lang="es-ES" sz="1400" dirty="0" smtClean="0">
                <a:latin typeface="Lucida Grande"/>
                <a:cs typeface="Lucida Grande"/>
              </a:rPr>
              <a:t>un </a:t>
            </a:r>
            <a:r>
              <a:rPr lang="es-ES" sz="1400" dirty="0" err="1" smtClean="0">
                <a:latin typeface="Lucida Grande"/>
                <a:cs typeface="Lucida Grande"/>
              </a:rPr>
              <a:t>dels</a:t>
            </a:r>
            <a:r>
              <a:rPr lang="es-ES" sz="1400" dirty="0" smtClean="0">
                <a:latin typeface="Lucida Grande"/>
                <a:cs typeface="Lucida Grande"/>
              </a:rPr>
              <a:t> dos </a:t>
            </a:r>
            <a:r>
              <a:rPr lang="es-ES" sz="1400" dirty="0" err="1" smtClean="0">
                <a:latin typeface="Lucida Grande"/>
                <a:cs typeface="Lucida Grande"/>
              </a:rPr>
              <a:t>sons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despareix</a:t>
            </a:r>
            <a:r>
              <a:rPr lang="es-ES" sz="1400" dirty="0" smtClean="0">
                <a:latin typeface="Lucida Grande"/>
                <a:cs typeface="Lucida Grande"/>
              </a:rPr>
              <a:t> per contacte: </a:t>
            </a:r>
            <a:r>
              <a:rPr lang="es-ES" sz="1400" i="1" dirty="0" smtClean="0">
                <a:latin typeface="Lucida Grande"/>
                <a:cs typeface="Lucida Grande"/>
              </a:rPr>
              <a:t>T</a:t>
            </a:r>
            <a:r>
              <a:rPr lang="es-ES" sz="1400" b="1" i="1" dirty="0" smtClean="0">
                <a:latin typeface="Lucida Grande"/>
                <a:cs typeface="Lucida Grande"/>
              </a:rPr>
              <a:t>é</a:t>
            </a:r>
            <a:r>
              <a:rPr lang="es-ES" sz="1400" i="1" dirty="0" smtClean="0">
                <a:latin typeface="Lucida Grande"/>
                <a:cs typeface="Lucida Grande"/>
              </a:rPr>
              <a:t> </a:t>
            </a:r>
            <a:r>
              <a:rPr lang="es-ES" sz="1400" b="1" i="1" dirty="0" smtClean="0">
                <a:latin typeface="Lucida Grande"/>
                <a:cs typeface="Lucida Grande"/>
              </a:rPr>
              <a:t>e</a:t>
            </a:r>
            <a:r>
              <a:rPr lang="es-ES" sz="1400" i="1" dirty="0" smtClean="0">
                <a:latin typeface="Lucida Grande"/>
                <a:cs typeface="Lucida Grande"/>
              </a:rPr>
              <a:t>l </a:t>
            </a:r>
            <a:r>
              <a:rPr lang="es-ES" sz="1400" i="1" dirty="0" err="1" smtClean="0">
                <a:latin typeface="Lucida Grande"/>
                <a:cs typeface="Lucida Grande"/>
              </a:rPr>
              <a:t>dit</a:t>
            </a:r>
            <a:r>
              <a:rPr lang="es-ES" sz="1400" i="1" dirty="0" smtClean="0">
                <a:latin typeface="Lucida Grande"/>
                <a:cs typeface="Lucida Grande"/>
              </a:rPr>
              <a:t> </a:t>
            </a:r>
            <a:r>
              <a:rPr lang="es-ES" sz="1400" i="1" dirty="0" err="1" smtClean="0">
                <a:latin typeface="Lucida Grande"/>
                <a:cs typeface="Lucida Grande"/>
              </a:rPr>
              <a:t>pelat</a:t>
            </a:r>
            <a:r>
              <a:rPr lang="es-ES" sz="1400" i="1" dirty="0" smtClean="0">
                <a:latin typeface="Lucida Grande"/>
                <a:cs typeface="Lucida Grande"/>
              </a:rPr>
              <a:t> </a:t>
            </a:r>
            <a:r>
              <a:rPr lang="es-ES" sz="1400" dirty="0" smtClean="0">
                <a:latin typeface="Lucida Grande"/>
                <a:cs typeface="Lucida Grande"/>
              </a:rPr>
              <a:t>[</a:t>
            </a:r>
            <a:r>
              <a:rPr lang="es-ES" sz="1400" dirty="0" err="1" smtClean="0">
                <a:latin typeface="Lucida Grande"/>
                <a:cs typeface="Lucida Grande"/>
              </a:rPr>
              <a:t>tél</a:t>
            </a:r>
            <a:r>
              <a:rPr lang="es-ES" sz="1400" dirty="0" smtClean="0">
                <a:latin typeface="Lucida Grande"/>
                <a:cs typeface="Lucida Grande"/>
              </a:rPr>
              <a:t>]. Se sol </a:t>
            </a:r>
            <a:r>
              <a:rPr lang="es-ES" sz="1400" dirty="0" err="1" smtClean="0">
                <a:latin typeface="Lucida Grande"/>
                <a:cs typeface="Lucida Grande"/>
              </a:rPr>
              <a:t>produir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quan</a:t>
            </a:r>
            <a:r>
              <a:rPr lang="es-ES" sz="1400" dirty="0" smtClean="0">
                <a:latin typeface="Lucida Grande"/>
                <a:cs typeface="Lucida Grande"/>
              </a:rPr>
              <a:t> entren en contacte: una vocal </a:t>
            </a:r>
            <a:r>
              <a:rPr lang="es-ES" sz="1400" dirty="0" err="1" smtClean="0">
                <a:latin typeface="Lucida Grande"/>
                <a:cs typeface="Lucida Grande"/>
              </a:rPr>
              <a:t>tònica</a:t>
            </a:r>
            <a:r>
              <a:rPr lang="es-ES" sz="1400" dirty="0" smtClean="0">
                <a:latin typeface="Lucida Grande"/>
                <a:cs typeface="Lucida Grande"/>
              </a:rPr>
              <a:t> i una </a:t>
            </a:r>
            <a:r>
              <a:rPr lang="es-ES" sz="1400" dirty="0" err="1" smtClean="0">
                <a:latin typeface="Lucida Grande"/>
                <a:cs typeface="Lucida Grande"/>
              </a:rPr>
              <a:t>àtona</a:t>
            </a:r>
            <a:r>
              <a:rPr lang="es-ES" sz="1400" dirty="0" smtClean="0">
                <a:latin typeface="Lucida Grande"/>
                <a:cs typeface="Lucida Grande"/>
              </a:rPr>
              <a:t> (</a:t>
            </a:r>
            <a:r>
              <a:rPr lang="es-ES" sz="1400" i="1" dirty="0" smtClean="0">
                <a:latin typeface="Lucida Grande"/>
                <a:cs typeface="Lucida Grande"/>
              </a:rPr>
              <a:t>f</a:t>
            </a:r>
            <a:r>
              <a:rPr lang="es-ES" sz="1400" b="1" i="1" dirty="0" smtClean="0">
                <a:latin typeface="Lucida Grande"/>
                <a:cs typeface="Lucida Grande"/>
              </a:rPr>
              <a:t>a</a:t>
            </a:r>
            <a:r>
              <a:rPr lang="es-ES" sz="1400" i="1" dirty="0" smtClean="0">
                <a:latin typeface="Lucida Grande"/>
                <a:cs typeface="Lucida Grande"/>
              </a:rPr>
              <a:t> </a:t>
            </a:r>
            <a:r>
              <a:rPr lang="es-ES" sz="1400" b="1" i="1" dirty="0" smtClean="0">
                <a:latin typeface="Lucida Grande"/>
                <a:cs typeface="Lucida Grande"/>
              </a:rPr>
              <a:t>e</a:t>
            </a:r>
            <a:r>
              <a:rPr lang="es-ES" sz="1400" i="1" dirty="0" smtClean="0">
                <a:latin typeface="Lucida Grande"/>
                <a:cs typeface="Lucida Grande"/>
              </a:rPr>
              <a:t>l que </a:t>
            </a:r>
            <a:r>
              <a:rPr lang="es-ES" sz="1400" i="1" dirty="0" err="1" smtClean="0">
                <a:latin typeface="Lucida Grande"/>
                <a:cs typeface="Lucida Grande"/>
              </a:rPr>
              <a:t>vol</a:t>
            </a:r>
            <a:r>
              <a:rPr lang="es-ES" sz="1400" dirty="0" smtClean="0">
                <a:latin typeface="Lucida Grande"/>
                <a:cs typeface="Lucida Grande"/>
              </a:rPr>
              <a:t>); una </a:t>
            </a:r>
            <a:r>
              <a:rPr lang="es-ES" sz="1400" dirty="0" err="1" smtClean="0">
                <a:latin typeface="Lucida Grande"/>
                <a:cs typeface="Lucida Grande"/>
              </a:rPr>
              <a:t>àtona</a:t>
            </a:r>
            <a:r>
              <a:rPr lang="es-ES" sz="1400" dirty="0" smtClean="0">
                <a:latin typeface="Lucida Grande"/>
                <a:cs typeface="Lucida Grande"/>
              </a:rPr>
              <a:t> i una </a:t>
            </a:r>
            <a:r>
              <a:rPr lang="es-ES" sz="1400" dirty="0" err="1" smtClean="0">
                <a:latin typeface="Lucida Grande"/>
                <a:cs typeface="Lucida Grande"/>
              </a:rPr>
              <a:t>tònica</a:t>
            </a:r>
            <a:r>
              <a:rPr lang="es-ES" sz="1400" dirty="0" smtClean="0">
                <a:latin typeface="Lucida Grande"/>
                <a:cs typeface="Lucida Grande"/>
              </a:rPr>
              <a:t> (</a:t>
            </a:r>
            <a:r>
              <a:rPr lang="es-ES" sz="1400" i="1" dirty="0" err="1" smtClean="0">
                <a:latin typeface="Lucida Grande"/>
                <a:cs typeface="Lucida Grande"/>
              </a:rPr>
              <a:t>dotz</a:t>
            </a:r>
            <a:r>
              <a:rPr lang="es-ES" sz="1400" b="1" i="1" dirty="0" err="1" smtClean="0">
                <a:latin typeface="Lucida Grande"/>
                <a:cs typeface="Lucida Grande"/>
              </a:rPr>
              <a:t>e</a:t>
            </a:r>
            <a:r>
              <a:rPr lang="es-ES" sz="1400" i="1" dirty="0" smtClean="0">
                <a:latin typeface="Lucida Grande"/>
                <a:cs typeface="Lucida Grande"/>
              </a:rPr>
              <a:t> </a:t>
            </a:r>
            <a:r>
              <a:rPr lang="es-ES" sz="1400" b="1" i="1" dirty="0" err="1" smtClean="0">
                <a:latin typeface="Lucida Grande"/>
                <a:cs typeface="Lucida Grande"/>
              </a:rPr>
              <a:t>a</a:t>
            </a:r>
            <a:r>
              <a:rPr lang="es-ES" sz="1400" i="1" dirty="0" err="1" smtClean="0">
                <a:latin typeface="Lucida Grande"/>
                <a:cs typeface="Lucida Grande"/>
              </a:rPr>
              <a:t>nys</a:t>
            </a:r>
            <a:r>
              <a:rPr lang="es-ES" sz="1400" i="1" dirty="0" smtClean="0">
                <a:latin typeface="Lucida Grande"/>
                <a:cs typeface="Lucida Grande"/>
              </a:rPr>
              <a:t>)</a:t>
            </a:r>
            <a:r>
              <a:rPr lang="es-ES" sz="1400" dirty="0" smtClean="0">
                <a:latin typeface="Lucida Grande"/>
                <a:cs typeface="Lucida Grande"/>
              </a:rPr>
              <a:t>; </a:t>
            </a:r>
            <a:r>
              <a:rPr lang="es-ES" sz="1400" dirty="0" err="1" smtClean="0">
                <a:latin typeface="Lucida Grande"/>
                <a:cs typeface="Lucida Grande"/>
              </a:rPr>
              <a:t>dues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vocals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àtones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iguals</a:t>
            </a:r>
            <a:r>
              <a:rPr lang="es-ES" sz="1400" dirty="0" smtClean="0">
                <a:latin typeface="Lucida Grande"/>
                <a:cs typeface="Lucida Grande"/>
              </a:rPr>
              <a:t> (</a:t>
            </a:r>
            <a:r>
              <a:rPr lang="es-ES" sz="1400" i="1" dirty="0" smtClean="0">
                <a:latin typeface="Lucida Grande"/>
                <a:cs typeface="Lucida Grande"/>
              </a:rPr>
              <a:t>mir</a:t>
            </a:r>
            <a:r>
              <a:rPr lang="es-ES" sz="1400" b="1" i="1" dirty="0" smtClean="0">
                <a:latin typeface="Lucida Grande"/>
                <a:cs typeface="Lucida Grande"/>
              </a:rPr>
              <a:t>a</a:t>
            </a:r>
            <a:r>
              <a:rPr lang="es-ES" sz="1400" i="1" dirty="0" smtClean="0">
                <a:latin typeface="Lucida Grande"/>
                <a:cs typeface="Lucida Grande"/>
              </a:rPr>
              <a:t> </a:t>
            </a:r>
            <a:r>
              <a:rPr lang="es-ES" sz="1400" b="1" i="1" dirty="0" smtClean="0">
                <a:latin typeface="Lucida Grande"/>
                <a:cs typeface="Lucida Grande"/>
              </a:rPr>
              <a:t>e</a:t>
            </a:r>
            <a:r>
              <a:rPr lang="es-ES" sz="1400" i="1" dirty="0" smtClean="0">
                <a:latin typeface="Lucida Grande"/>
                <a:cs typeface="Lucida Grande"/>
              </a:rPr>
              <a:t>l </a:t>
            </a:r>
            <a:r>
              <a:rPr lang="es-ES" sz="1400" i="1" dirty="0" err="1" smtClean="0">
                <a:latin typeface="Lucida Grande"/>
                <a:cs typeface="Lucida Grande"/>
              </a:rPr>
              <a:t>bosc</a:t>
            </a:r>
            <a:r>
              <a:rPr lang="es-ES" sz="1400" i="1" dirty="0" smtClean="0">
                <a:latin typeface="Lucida Grande"/>
                <a:cs typeface="Lucida Grande"/>
              </a:rPr>
              <a:t>); </a:t>
            </a:r>
            <a:r>
              <a:rPr lang="es-ES" sz="1400" dirty="0" smtClean="0">
                <a:latin typeface="Lucida Grande"/>
                <a:cs typeface="Lucida Grande"/>
              </a:rPr>
              <a:t>una vocal </a:t>
            </a:r>
            <a:r>
              <a:rPr lang="es-ES" sz="1400" dirty="0" err="1" smtClean="0">
                <a:latin typeface="Lucida Grande"/>
                <a:cs typeface="Lucida Grande"/>
              </a:rPr>
              <a:t>àtona</a:t>
            </a:r>
            <a:r>
              <a:rPr lang="es-ES" sz="1400" dirty="0">
                <a:latin typeface="Lucida Grande"/>
                <a:cs typeface="Lucida Grande"/>
              </a:rPr>
              <a:t> </a:t>
            </a:r>
            <a:r>
              <a:rPr lang="es-ES" sz="1400" dirty="0" smtClean="0">
                <a:latin typeface="Lucida Grande"/>
                <a:cs typeface="Lucida Grande"/>
              </a:rPr>
              <a:t>i una neutra (la neutra </a:t>
            </a:r>
            <a:r>
              <a:rPr lang="es-ES" sz="1400" dirty="0" err="1" smtClean="0">
                <a:latin typeface="Lucida Grande"/>
                <a:cs typeface="Lucida Grande"/>
              </a:rPr>
              <a:t>desapareix</a:t>
            </a:r>
            <a:r>
              <a:rPr lang="es-ES" sz="1400" dirty="0" smtClean="0">
                <a:latin typeface="Lucida Grande"/>
                <a:cs typeface="Lucida Grande"/>
              </a:rPr>
              <a:t>) (</a:t>
            </a:r>
            <a:r>
              <a:rPr lang="es-ES" sz="1400" i="1" dirty="0" smtClean="0">
                <a:latin typeface="Lucida Grande"/>
                <a:cs typeface="Lucida Grande"/>
              </a:rPr>
              <a:t>s</a:t>
            </a:r>
            <a:r>
              <a:rPr lang="es-ES" sz="1400" b="1" i="1" dirty="0" smtClean="0">
                <a:latin typeface="Lucida Grande"/>
                <a:cs typeface="Lucida Grande"/>
              </a:rPr>
              <a:t>i</a:t>
            </a:r>
            <a:r>
              <a:rPr lang="es-ES" sz="1400" i="1" dirty="0" smtClean="0">
                <a:latin typeface="Lucida Grande"/>
                <a:cs typeface="Lucida Grande"/>
              </a:rPr>
              <a:t> </a:t>
            </a:r>
            <a:r>
              <a:rPr lang="es-ES" sz="1400" b="1" i="1" dirty="0" smtClean="0">
                <a:latin typeface="Lucida Grande"/>
                <a:cs typeface="Lucida Grande"/>
              </a:rPr>
              <a:t>e</a:t>
            </a:r>
            <a:r>
              <a:rPr lang="es-ES" sz="1400" i="1" dirty="0" smtClean="0">
                <a:latin typeface="Lucida Grande"/>
                <a:cs typeface="Lucida Grande"/>
              </a:rPr>
              <a:t>l </a:t>
            </a:r>
            <a:r>
              <a:rPr lang="es-ES" sz="1400" i="1" dirty="0" err="1" smtClean="0">
                <a:latin typeface="Lucida Grande"/>
                <a:cs typeface="Lucida Grande"/>
              </a:rPr>
              <a:t>veus</a:t>
            </a:r>
            <a:r>
              <a:rPr lang="es-ES" sz="1400" i="1" dirty="0" smtClean="0">
                <a:latin typeface="Lucida Grande"/>
                <a:cs typeface="Lucida Grande"/>
              </a:rPr>
              <a:t>, port</a:t>
            </a:r>
            <a:r>
              <a:rPr lang="es-ES" sz="1400" b="1" i="1" dirty="0" smtClean="0">
                <a:latin typeface="Lucida Grande"/>
                <a:cs typeface="Lucida Grande"/>
              </a:rPr>
              <a:t>o</a:t>
            </a:r>
            <a:r>
              <a:rPr lang="es-ES" sz="1400" i="1" dirty="0" smtClean="0">
                <a:latin typeface="Lucida Grande"/>
                <a:cs typeface="Lucida Grande"/>
              </a:rPr>
              <a:t> </a:t>
            </a:r>
            <a:r>
              <a:rPr lang="es-ES" sz="1400" b="1" i="1" dirty="0" smtClean="0">
                <a:latin typeface="Lucida Grande"/>
                <a:cs typeface="Lucida Grande"/>
              </a:rPr>
              <a:t>e</a:t>
            </a:r>
            <a:r>
              <a:rPr lang="es-ES" sz="1400" i="1" dirty="0" smtClean="0">
                <a:latin typeface="Lucida Grande"/>
                <a:cs typeface="Lucida Grande"/>
              </a:rPr>
              <a:t>l </a:t>
            </a:r>
            <a:r>
              <a:rPr lang="es-ES" sz="1400" i="1" dirty="0" err="1" smtClean="0">
                <a:latin typeface="Lucida Grande"/>
                <a:cs typeface="Lucida Grande"/>
              </a:rPr>
              <a:t>gos</a:t>
            </a:r>
            <a:r>
              <a:rPr lang="es-ES" sz="1400" i="1" dirty="0" smtClean="0">
                <a:latin typeface="Lucida Grande"/>
                <a:cs typeface="Lucida Grande"/>
              </a:rPr>
              <a:t>)</a:t>
            </a:r>
            <a:r>
              <a:rPr lang="es-ES" sz="1400" dirty="0" smtClean="0">
                <a:latin typeface="Lucida Grande"/>
                <a:cs typeface="Lucida Grande"/>
              </a:rPr>
              <a:t>. </a:t>
            </a:r>
            <a:r>
              <a:rPr lang="es-ES" sz="1400" dirty="0" err="1" smtClean="0">
                <a:latin typeface="Lucida Grande"/>
                <a:cs typeface="Lucida Grande"/>
              </a:rPr>
              <a:t>Recorda</a:t>
            </a:r>
            <a:r>
              <a:rPr lang="es-ES" sz="1400" dirty="0" smtClean="0">
                <a:latin typeface="Lucida Grande"/>
                <a:cs typeface="Lucida Grande"/>
              </a:rPr>
              <a:t> que la normativa </a:t>
            </a:r>
            <a:r>
              <a:rPr lang="es-ES" sz="1400" dirty="0" err="1" smtClean="0">
                <a:latin typeface="Lucida Grande"/>
                <a:cs typeface="Lucida Grande"/>
              </a:rPr>
              <a:t>ens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permet</a:t>
            </a:r>
            <a:r>
              <a:rPr lang="es-ES" sz="1400" dirty="0" smtClean="0">
                <a:latin typeface="Lucida Grande"/>
                <a:cs typeface="Lucida Grande"/>
              </a:rPr>
              <a:t> representar </a:t>
            </a:r>
            <a:r>
              <a:rPr lang="es-ES" sz="1400" dirty="0" err="1">
                <a:latin typeface="Lucida Grande"/>
                <a:cs typeface="Lucida Grande"/>
              </a:rPr>
              <a:t>algunes</a:t>
            </a:r>
            <a:r>
              <a:rPr lang="es-ES" sz="1400" dirty="0">
                <a:latin typeface="Lucida Grande"/>
                <a:cs typeface="Lucida Grande"/>
              </a:rPr>
              <a:t> </a:t>
            </a:r>
            <a:r>
              <a:rPr lang="es-ES" sz="1400" dirty="0" err="1">
                <a:latin typeface="Lucida Grande"/>
                <a:cs typeface="Lucida Grande"/>
              </a:rPr>
              <a:t>elisions</a:t>
            </a:r>
            <a:r>
              <a:rPr lang="es-ES" sz="1400" dirty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gràficament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dirty="0" err="1" smtClean="0">
                <a:latin typeface="Lucida Grande"/>
                <a:cs typeface="Lucida Grande"/>
              </a:rPr>
              <a:t>mitjançant</a:t>
            </a:r>
            <a:r>
              <a:rPr lang="es-ES" sz="1400" dirty="0" smtClean="0">
                <a:latin typeface="Lucida Grande"/>
                <a:cs typeface="Lucida Grande"/>
              </a:rPr>
              <a:t> el signe de </a:t>
            </a:r>
            <a:r>
              <a:rPr lang="es-ES" sz="1400" dirty="0" err="1" smtClean="0">
                <a:latin typeface="Lucida Grande"/>
                <a:cs typeface="Lucida Grande"/>
              </a:rPr>
              <a:t>l’apòstrof</a:t>
            </a:r>
            <a:r>
              <a:rPr lang="es-ES" sz="1400" dirty="0" smtClean="0">
                <a:latin typeface="Lucida Grande"/>
                <a:cs typeface="Lucida Grande"/>
              </a:rPr>
              <a:t>: </a:t>
            </a:r>
            <a:r>
              <a:rPr lang="es-ES" sz="1400" dirty="0" err="1" smtClean="0">
                <a:latin typeface="Lucida Grande"/>
                <a:cs typeface="Lucida Grande"/>
              </a:rPr>
              <a:t>articles</a:t>
            </a:r>
            <a:r>
              <a:rPr lang="es-ES" sz="1400" dirty="0" smtClean="0">
                <a:latin typeface="Lucida Grande"/>
                <a:cs typeface="Lucida Grande"/>
              </a:rPr>
              <a:t> (</a:t>
            </a:r>
            <a:r>
              <a:rPr lang="es-ES" sz="1400" i="1" dirty="0" err="1" smtClean="0">
                <a:latin typeface="Lucida Grande"/>
                <a:cs typeface="Lucida Grande"/>
              </a:rPr>
              <a:t>l’àvia</a:t>
            </a:r>
            <a:r>
              <a:rPr lang="es-ES" sz="1400" dirty="0" smtClean="0">
                <a:latin typeface="Lucida Grande"/>
                <a:cs typeface="Lucida Grande"/>
              </a:rPr>
              <a:t>), </a:t>
            </a:r>
            <a:r>
              <a:rPr lang="es-ES" sz="1400" dirty="0" err="1" smtClean="0">
                <a:latin typeface="Lucida Grande"/>
                <a:cs typeface="Lucida Grande"/>
              </a:rPr>
              <a:t>pronoms</a:t>
            </a:r>
            <a:r>
              <a:rPr lang="es-ES" sz="1400" dirty="0" smtClean="0">
                <a:latin typeface="Lucida Grande"/>
                <a:cs typeface="Lucida Grande"/>
              </a:rPr>
              <a:t> febles (</a:t>
            </a:r>
            <a:r>
              <a:rPr lang="es-ES" sz="1400" i="1" dirty="0" err="1" smtClean="0">
                <a:latin typeface="Lucida Grande"/>
                <a:cs typeface="Lucida Grande"/>
              </a:rPr>
              <a:t>se’n</a:t>
            </a:r>
            <a:r>
              <a:rPr lang="es-ES" sz="1400" i="1" dirty="0" smtClean="0">
                <a:latin typeface="Lucida Grande"/>
                <a:cs typeface="Lucida Grande"/>
              </a:rPr>
              <a:t> va</a:t>
            </a:r>
            <a:r>
              <a:rPr lang="es-ES" sz="1400" dirty="0" smtClean="0">
                <a:latin typeface="Lucida Grande"/>
                <a:cs typeface="Lucida Grande"/>
              </a:rPr>
              <a:t>) i la </a:t>
            </a:r>
            <a:r>
              <a:rPr lang="es-ES" sz="1400" dirty="0" err="1" smtClean="0">
                <a:latin typeface="Lucida Grande"/>
                <a:cs typeface="Lucida Grande"/>
              </a:rPr>
              <a:t>preposició</a:t>
            </a:r>
            <a:r>
              <a:rPr lang="es-ES" sz="1400" dirty="0" smtClean="0">
                <a:latin typeface="Lucida Grande"/>
                <a:cs typeface="Lucida Grande"/>
              </a:rPr>
              <a:t> </a:t>
            </a:r>
            <a:r>
              <a:rPr lang="es-ES" sz="1400" i="1" dirty="0" smtClean="0">
                <a:latin typeface="Lucida Grande"/>
                <a:cs typeface="Lucida Grande"/>
              </a:rPr>
              <a:t>de </a:t>
            </a:r>
            <a:r>
              <a:rPr lang="es-ES" sz="1400" dirty="0" smtClean="0">
                <a:latin typeface="Lucida Grande"/>
                <a:cs typeface="Lucida Grande"/>
              </a:rPr>
              <a:t>(</a:t>
            </a:r>
            <a:r>
              <a:rPr lang="es-ES" sz="1400" i="1" dirty="0" err="1" smtClean="0">
                <a:latin typeface="Lucida Grande"/>
                <a:cs typeface="Lucida Grande"/>
              </a:rPr>
              <a:t>d’avui</a:t>
            </a:r>
            <a:r>
              <a:rPr lang="es-ES" sz="1400" dirty="0" smtClean="0">
                <a:latin typeface="Lucida Grande"/>
                <a:cs typeface="Lucida Grande"/>
              </a:rPr>
              <a:t>).</a:t>
            </a:r>
            <a:endParaRPr lang="es-ES_tradnl" sz="1400" b="1" dirty="0">
              <a:latin typeface="Lucida Grande"/>
              <a:cs typeface="Lucida Grande"/>
            </a:endParaRPr>
          </a:p>
          <a:p>
            <a:pPr marL="0" indent="0" algn="just">
              <a:buNone/>
            </a:pPr>
            <a:r>
              <a:rPr lang="es-ES" sz="1400" dirty="0" smtClean="0">
                <a:latin typeface="Lucida Grande"/>
                <a:cs typeface="Lucida Grande"/>
              </a:rPr>
              <a:t>E</a:t>
            </a:r>
            <a:r>
              <a:rPr lang="es-ES_tradnl" sz="1400" dirty="0" smtClean="0">
                <a:latin typeface="Lucida Grande"/>
                <a:cs typeface="Lucida Grande"/>
              </a:rPr>
              <a:t>n </a:t>
            </a:r>
            <a:r>
              <a:rPr lang="es-ES_tradnl" sz="1400" dirty="0" err="1" smtClean="0">
                <a:latin typeface="Lucida Grande"/>
                <a:cs typeface="Lucida Grande"/>
              </a:rPr>
              <a:t>alguns</a:t>
            </a:r>
            <a:r>
              <a:rPr lang="es-ES_tradnl" sz="1400" dirty="0" smtClean="0">
                <a:latin typeface="Lucida Grande"/>
                <a:cs typeface="Lucida Grande"/>
              </a:rPr>
              <a:t> casos es </a:t>
            </a:r>
            <a:r>
              <a:rPr lang="es-ES_tradnl" sz="1400" dirty="0" err="1" smtClean="0">
                <a:latin typeface="Lucida Grande"/>
                <a:cs typeface="Lucida Grande"/>
              </a:rPr>
              <a:t>pot</a:t>
            </a:r>
            <a:r>
              <a:rPr lang="es-ES_tradnl" sz="1400" dirty="0" smtClean="0">
                <a:latin typeface="Lucida Grande"/>
                <a:cs typeface="Lucida Grande"/>
              </a:rPr>
              <a:t> triar entre </a:t>
            </a:r>
            <a:r>
              <a:rPr lang="es-ES_tradnl" sz="1400" dirty="0" err="1" smtClean="0">
                <a:latin typeface="Lucida Grande"/>
                <a:cs typeface="Lucida Grande"/>
              </a:rPr>
              <a:t>elisió</a:t>
            </a:r>
            <a:r>
              <a:rPr lang="es-ES_tradnl" sz="1400" dirty="0" smtClean="0">
                <a:latin typeface="Lucida Grande"/>
                <a:cs typeface="Lucida Grande"/>
              </a:rPr>
              <a:t> i sinalefa: </a:t>
            </a:r>
            <a:r>
              <a:rPr lang="es-ES_tradnl" sz="1400" i="1" dirty="0" err="1" smtClean="0">
                <a:latin typeface="Lucida Grande"/>
                <a:cs typeface="Lucida Grande"/>
              </a:rPr>
              <a:t>terr</a:t>
            </a:r>
            <a:r>
              <a:rPr lang="es-ES_tradnl" sz="1400" b="1" i="1" dirty="0" err="1" smtClean="0">
                <a:latin typeface="Lucida Grande"/>
                <a:cs typeface="Lucida Grande"/>
              </a:rPr>
              <a:t>a</a:t>
            </a:r>
            <a:r>
              <a:rPr lang="es-ES_tradnl" sz="1400" b="1" i="1" dirty="0" smtClean="0">
                <a:latin typeface="Lucida Grande"/>
                <a:cs typeface="Lucida Grande"/>
              </a:rPr>
              <a:t> </a:t>
            </a:r>
            <a:r>
              <a:rPr lang="es-ES_tradnl" sz="1400" b="1" i="1" dirty="0" err="1" smtClean="0">
                <a:latin typeface="Lucida Grande"/>
                <a:cs typeface="Lucida Grande"/>
              </a:rPr>
              <a:t>hu</a:t>
            </a:r>
            <a:r>
              <a:rPr lang="es-ES_tradnl" sz="1400" i="1" dirty="0" err="1" smtClean="0">
                <a:latin typeface="Lucida Grande"/>
                <a:cs typeface="Lucida Grande"/>
              </a:rPr>
              <a:t>mida</a:t>
            </a:r>
            <a:r>
              <a:rPr lang="es-ES_tradnl" sz="1400" dirty="0" smtClean="0">
                <a:latin typeface="Lucida Grande"/>
                <a:cs typeface="Lucida Grande"/>
              </a:rPr>
              <a:t>.</a:t>
            </a:r>
            <a:endParaRPr lang="es-ES_tradnl" sz="1400" dirty="0">
              <a:latin typeface="Lucida Grande"/>
              <a:cs typeface="Lucida Grande"/>
            </a:endParaRPr>
          </a:p>
        </p:txBody>
      </p:sp>
    </p:spTree>
    <p:extLst>
      <p:ext uri="{BB962C8B-B14F-4D97-AF65-F5344CB8AC3E}">
        <p14:creationId xmlns:p14="http://schemas.microsoft.com/office/powerpoint/2010/main" val="2181224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591</TotalTime>
  <Words>557</Words>
  <Application>Microsoft Macintosh PowerPoint</Application>
  <PresentationFormat>Presentación en pantalla (4:3)</PresentationFormat>
  <Paragraphs>57</Paragraphs>
  <Slides>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Capital</vt:lpstr>
      <vt:lpstr>5. Fonètica. El vocalisme.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El text</dc:title>
  <dc:creator>Administrador</dc:creator>
  <cp:lastModifiedBy>Administrador</cp:lastModifiedBy>
  <cp:revision>107</cp:revision>
  <dcterms:created xsi:type="dcterms:W3CDTF">2018-09-23T17:19:37Z</dcterms:created>
  <dcterms:modified xsi:type="dcterms:W3CDTF">2019-01-30T18:27:08Z</dcterms:modified>
</cp:coreProperties>
</file>