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80" y="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0D9C9-57FB-3B4C-BEC0-8EBEBF27A037}" type="datetimeFigureOut">
              <a:rPr lang="es-ES" smtClean="0"/>
              <a:t>13/10/18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06486-8774-5E4C-BFA1-87DC21EFE4C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613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tos, imagen y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13/10/18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>
                <a:latin typeface="American Typewriter"/>
                <a:cs typeface="American Typewriter"/>
              </a:rPr>
              <a:t>2</a:t>
            </a:r>
            <a:r>
              <a:rPr lang="es-ES" dirty="0" smtClean="0">
                <a:latin typeface="American Typewriter"/>
                <a:cs typeface="American Typewriter"/>
              </a:rPr>
              <a:t>. </a:t>
            </a:r>
            <a:r>
              <a:rPr lang="es-ES" dirty="0" err="1" smtClean="0">
                <a:latin typeface="American Typewriter"/>
                <a:cs typeface="American Typewriter"/>
              </a:rPr>
              <a:t>L’oraci</a:t>
            </a:r>
            <a:r>
              <a:rPr lang="es-ES" dirty="0" err="1" smtClean="0">
                <a:latin typeface="American Typewriter"/>
                <a:cs typeface="American Typewriter"/>
              </a:rPr>
              <a:t>ó</a:t>
            </a:r>
            <a:r>
              <a:rPr lang="es-ES" dirty="0" smtClean="0">
                <a:latin typeface="American Typewriter"/>
                <a:cs typeface="American Typewriter"/>
              </a:rPr>
              <a:t> composta</a:t>
            </a:r>
            <a:endParaRPr lang="es-ES" dirty="0">
              <a:latin typeface="American Typewriter"/>
              <a:cs typeface="American Typewriter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ES" sz="3600" dirty="0" smtClean="0">
                <a:latin typeface="American Typewriter"/>
                <a:cs typeface="American Typewriter"/>
              </a:rPr>
              <a:t>Les </a:t>
            </a:r>
            <a:r>
              <a:rPr lang="es-ES" sz="3600" dirty="0" err="1" smtClean="0">
                <a:latin typeface="American Typewriter"/>
                <a:cs typeface="American Typewriter"/>
              </a:rPr>
              <a:t>oracions</a:t>
            </a:r>
            <a:r>
              <a:rPr lang="es-ES" sz="3600" dirty="0" smtClean="0">
                <a:latin typeface="American Typewriter"/>
                <a:cs typeface="American Typewriter"/>
              </a:rPr>
              <a:t> poden </a:t>
            </a:r>
            <a:r>
              <a:rPr lang="es-ES" sz="3600" dirty="0" err="1" smtClean="0">
                <a:latin typeface="American Typewriter"/>
                <a:cs typeface="American Typewriter"/>
              </a:rPr>
              <a:t>classificar</a:t>
            </a:r>
            <a:r>
              <a:rPr lang="es-ES" sz="3600" dirty="0" smtClean="0">
                <a:latin typeface="American Typewriter"/>
                <a:cs typeface="American Typewriter"/>
              </a:rPr>
              <a:t>-se en:</a:t>
            </a:r>
          </a:p>
          <a:p>
            <a:pPr marL="571500" indent="-571500" algn="just">
              <a:buFont typeface="Arial"/>
              <a:buChar char="•"/>
            </a:pPr>
            <a:r>
              <a:rPr lang="es-ES" sz="3600" dirty="0" smtClean="0">
                <a:latin typeface="American Typewriter"/>
                <a:cs typeface="American Typewriter"/>
              </a:rPr>
              <a:t>S</a:t>
            </a:r>
            <a:r>
              <a:rPr lang="es-ES" sz="3600" dirty="0" smtClean="0">
                <a:latin typeface="American Typewriter"/>
                <a:cs typeface="American Typewriter"/>
              </a:rPr>
              <a:t>imples: </a:t>
            </a:r>
            <a:r>
              <a:rPr lang="es-ES" sz="3600" dirty="0" err="1" smtClean="0">
                <a:latin typeface="American Typewriter"/>
                <a:cs typeface="American Typewriter"/>
              </a:rPr>
              <a:t>tenen</a:t>
            </a:r>
            <a:r>
              <a:rPr lang="es-ES" sz="3600" dirty="0" smtClean="0">
                <a:latin typeface="American Typewriter"/>
                <a:cs typeface="American Typewriter"/>
              </a:rPr>
              <a:t> un sol </a:t>
            </a:r>
            <a:r>
              <a:rPr lang="es-ES" sz="3600" dirty="0" err="1" smtClean="0">
                <a:latin typeface="American Typewriter"/>
                <a:cs typeface="American Typewriter"/>
              </a:rPr>
              <a:t>verb</a:t>
            </a:r>
            <a:r>
              <a:rPr lang="es-ES" sz="3600" dirty="0" smtClean="0">
                <a:latin typeface="American Typewriter"/>
                <a:cs typeface="American Typewriter"/>
              </a:rPr>
              <a:t>.</a:t>
            </a:r>
          </a:p>
          <a:p>
            <a:pPr marL="571500" indent="-571500" algn="just">
              <a:buFont typeface="Arial"/>
              <a:buChar char="•"/>
            </a:pPr>
            <a:r>
              <a:rPr lang="es-ES" sz="3600" dirty="0" err="1" smtClean="0">
                <a:latin typeface="American Typewriter"/>
                <a:cs typeface="American Typewriter"/>
              </a:rPr>
              <a:t>Compostes</a:t>
            </a:r>
            <a:r>
              <a:rPr lang="es-ES" sz="3600" dirty="0" smtClean="0">
                <a:latin typeface="American Typewriter"/>
                <a:cs typeface="American Typewriter"/>
              </a:rPr>
              <a:t>: </a:t>
            </a:r>
            <a:r>
              <a:rPr lang="es-ES" sz="3600" dirty="0" err="1" smtClean="0">
                <a:latin typeface="American Typewriter"/>
                <a:cs typeface="American Typewriter"/>
              </a:rPr>
              <a:t>tenen</a:t>
            </a:r>
            <a:r>
              <a:rPr lang="es-ES" sz="3600" dirty="0" smtClean="0">
                <a:latin typeface="American Typewriter"/>
                <a:cs typeface="American Typewriter"/>
              </a:rPr>
              <a:t> </a:t>
            </a:r>
            <a:r>
              <a:rPr lang="es-ES" sz="3600" dirty="0" err="1" smtClean="0">
                <a:latin typeface="American Typewriter"/>
                <a:cs typeface="American Typewriter"/>
              </a:rPr>
              <a:t>m</a:t>
            </a:r>
            <a:r>
              <a:rPr lang="es-ES" sz="3600" dirty="0" err="1" smtClean="0">
                <a:latin typeface="American Typewriter"/>
                <a:cs typeface="American Typewriter"/>
              </a:rPr>
              <a:t>és</a:t>
            </a:r>
            <a:r>
              <a:rPr lang="es-ES" sz="3600" dirty="0" smtClean="0">
                <a:latin typeface="American Typewriter"/>
                <a:cs typeface="American Typewriter"/>
              </a:rPr>
              <a:t> </a:t>
            </a:r>
            <a:r>
              <a:rPr lang="es-ES" sz="3600" dirty="0" err="1" smtClean="0">
                <a:latin typeface="American Typewriter"/>
                <a:cs typeface="American Typewriter"/>
              </a:rPr>
              <a:t>d’un</a:t>
            </a:r>
            <a:r>
              <a:rPr lang="es-ES" sz="3600" dirty="0">
                <a:latin typeface="American Typewriter"/>
                <a:cs typeface="American Typewriter"/>
              </a:rPr>
              <a:t> </a:t>
            </a:r>
            <a:r>
              <a:rPr lang="es-ES" sz="3600" dirty="0" err="1" smtClean="0">
                <a:latin typeface="American Typewriter"/>
                <a:cs typeface="American Typewriter"/>
              </a:rPr>
              <a:t>verb</a:t>
            </a:r>
            <a:r>
              <a:rPr lang="es-ES" sz="3600" dirty="0" smtClean="0">
                <a:latin typeface="American Typewriter"/>
                <a:cs typeface="American Typewriter"/>
              </a:rPr>
              <a:t>.</a:t>
            </a:r>
            <a:endParaRPr lang="es-E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985256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112" y="244158"/>
            <a:ext cx="7331497" cy="1122218"/>
          </a:xfrm>
        </p:spPr>
        <p:txBody>
          <a:bodyPr>
            <a:normAutofit/>
          </a:bodyPr>
          <a:lstStyle/>
          <a:p>
            <a:r>
              <a:rPr lang="es-ES" dirty="0">
                <a:latin typeface="American Typewriter"/>
                <a:cs typeface="American Typewriter"/>
              </a:rPr>
              <a:t>2</a:t>
            </a:r>
            <a:r>
              <a:rPr lang="es-ES" dirty="0" smtClean="0">
                <a:latin typeface="American Typewriter"/>
                <a:cs typeface="American Typewriter"/>
              </a:rPr>
              <a:t>.1</a:t>
            </a:r>
            <a:r>
              <a:rPr lang="es-ES" dirty="0" smtClean="0">
                <a:latin typeface="American Typewriter"/>
                <a:cs typeface="American Typewriter"/>
              </a:rPr>
              <a:t>. </a:t>
            </a:r>
            <a:r>
              <a:rPr lang="es-ES" dirty="0" err="1" smtClean="0">
                <a:latin typeface="American Typewriter"/>
                <a:cs typeface="American Typewriter"/>
              </a:rPr>
              <a:t>Oraci</a:t>
            </a:r>
            <a:r>
              <a:rPr lang="es-ES" dirty="0" err="1" smtClean="0">
                <a:latin typeface="American Typewriter"/>
                <a:cs typeface="American Typewriter"/>
              </a:rPr>
              <a:t>ó</a:t>
            </a:r>
            <a:r>
              <a:rPr lang="es-ES" dirty="0" smtClean="0">
                <a:latin typeface="American Typewriter"/>
                <a:cs typeface="American Typewriter"/>
              </a:rPr>
              <a:t> composta</a:t>
            </a:r>
            <a:endParaRPr lang="es-ES" dirty="0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0112" y="1816476"/>
            <a:ext cx="7837488" cy="444462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 err="1" smtClean="0">
                <a:latin typeface="American Typewriter"/>
                <a:cs typeface="American Typewriter"/>
              </a:rPr>
              <a:t>N’hi</a:t>
            </a:r>
            <a:r>
              <a:rPr lang="es-ES" dirty="0" smtClean="0">
                <a:latin typeface="American Typewriter"/>
                <a:cs typeface="American Typewriter"/>
              </a:rPr>
              <a:t> ha de tres </a:t>
            </a:r>
            <a:r>
              <a:rPr lang="es-ES" dirty="0" err="1" smtClean="0">
                <a:latin typeface="American Typewriter"/>
                <a:cs typeface="American Typewriter"/>
              </a:rPr>
              <a:t>tipus</a:t>
            </a:r>
            <a:r>
              <a:rPr lang="es-ES" dirty="0" smtClean="0">
                <a:latin typeface="American Typewriter"/>
                <a:cs typeface="American Typewriter"/>
              </a:rPr>
              <a:t>:</a:t>
            </a:r>
          </a:p>
          <a:p>
            <a:pPr marL="0" indent="0" algn="just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1.</a:t>
            </a:r>
            <a:r>
              <a:rPr lang="es-ES" b="1" dirty="0" smtClean="0">
                <a:latin typeface="American Typewriter"/>
                <a:cs typeface="American Typewriter"/>
              </a:rPr>
              <a:t>Juxtaposades</a:t>
            </a:r>
            <a:r>
              <a:rPr lang="es-ES" dirty="0" smtClean="0">
                <a:latin typeface="American Typewriter"/>
                <a:cs typeface="American Typewriter"/>
              </a:rPr>
              <a:t>: </a:t>
            </a:r>
            <a:r>
              <a:rPr lang="es-ES" dirty="0" err="1" smtClean="0">
                <a:latin typeface="American Typewriter"/>
                <a:cs typeface="American Typewriter"/>
              </a:rPr>
              <a:t>sense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nexe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expl</a:t>
            </a:r>
            <a:r>
              <a:rPr lang="es-ES" dirty="0" err="1" smtClean="0">
                <a:latin typeface="American Typewriter"/>
                <a:cs typeface="American Typewriter"/>
              </a:rPr>
              <a:t>ícit</a:t>
            </a:r>
            <a:r>
              <a:rPr lang="es-ES" dirty="0" smtClean="0">
                <a:latin typeface="American Typewriter"/>
                <a:cs typeface="American Typewriter"/>
              </a:rPr>
              <a:t>, </a:t>
            </a:r>
            <a:r>
              <a:rPr lang="es-ES" dirty="0" err="1" smtClean="0">
                <a:latin typeface="American Typewriter"/>
                <a:cs typeface="American Typewriter"/>
              </a:rPr>
              <a:t>enllaçades</a:t>
            </a:r>
            <a:r>
              <a:rPr lang="es-ES" dirty="0" smtClean="0">
                <a:latin typeface="American Typewriter"/>
                <a:cs typeface="American Typewriter"/>
              </a:rPr>
              <a:t> per signes de </a:t>
            </a:r>
            <a:r>
              <a:rPr lang="es-ES" dirty="0" err="1" smtClean="0">
                <a:latin typeface="American Typewriter"/>
                <a:cs typeface="American Typewriter"/>
              </a:rPr>
              <a:t>puntuació</a:t>
            </a:r>
            <a:r>
              <a:rPr lang="es-ES" dirty="0" smtClean="0">
                <a:latin typeface="American Typewriter"/>
                <a:cs typeface="American Typewriter"/>
              </a:rPr>
              <a:t>. </a:t>
            </a:r>
            <a:r>
              <a:rPr lang="es-ES" dirty="0" err="1" smtClean="0">
                <a:latin typeface="American Typewriter"/>
                <a:cs typeface="American Typewriter"/>
              </a:rPr>
              <a:t>Relació</a:t>
            </a:r>
            <a:r>
              <a:rPr lang="es-ES" dirty="0" smtClean="0">
                <a:latin typeface="American Typewriter"/>
                <a:cs typeface="American Typewriter"/>
              </a:rPr>
              <a:t> de </a:t>
            </a:r>
            <a:r>
              <a:rPr lang="es-ES" dirty="0" err="1" smtClean="0">
                <a:latin typeface="American Typewriter"/>
                <a:cs typeface="American Typewriter"/>
              </a:rPr>
              <a:t>coordinació</a:t>
            </a:r>
            <a:r>
              <a:rPr lang="es-ES" dirty="0" smtClean="0">
                <a:latin typeface="American Typewriter"/>
                <a:cs typeface="American Typewriter"/>
              </a:rPr>
              <a:t> o </a:t>
            </a:r>
            <a:r>
              <a:rPr lang="es-ES" dirty="0" err="1" smtClean="0">
                <a:latin typeface="American Typewriter"/>
                <a:cs typeface="American Typewriter"/>
              </a:rPr>
              <a:t>subordinació</a:t>
            </a:r>
            <a:r>
              <a:rPr lang="es-ES" dirty="0" smtClean="0">
                <a:latin typeface="American Typewriter"/>
                <a:cs typeface="American Typewriter"/>
              </a:rPr>
              <a:t>: </a:t>
            </a:r>
            <a:r>
              <a:rPr lang="es-ES" i="1" dirty="0" smtClean="0">
                <a:latin typeface="American Typewriter"/>
                <a:cs typeface="American Typewriter"/>
              </a:rPr>
              <a:t>“</a:t>
            </a:r>
            <a:r>
              <a:rPr lang="es-ES" i="1" dirty="0" err="1" smtClean="0">
                <a:latin typeface="American Typewriter"/>
                <a:cs typeface="American Typewriter"/>
              </a:rPr>
              <a:t>L’esperaven</a:t>
            </a:r>
            <a:r>
              <a:rPr lang="es-ES" i="1" dirty="0" smtClean="0">
                <a:latin typeface="American Typewriter"/>
                <a:cs typeface="American Typewriter"/>
              </a:rPr>
              <a:t>; no es va presentar” </a:t>
            </a:r>
            <a:r>
              <a:rPr lang="es-ES" dirty="0" smtClean="0">
                <a:latin typeface="American Typewriter"/>
                <a:cs typeface="American Typewriter"/>
              </a:rPr>
              <a:t>(</a:t>
            </a:r>
            <a:r>
              <a:rPr lang="es-ES" dirty="0" err="1" smtClean="0">
                <a:latin typeface="American Typewriter"/>
                <a:cs typeface="American Typewriter"/>
              </a:rPr>
              <a:t>coordinació</a:t>
            </a:r>
            <a:r>
              <a:rPr lang="es-ES" dirty="0" smtClean="0">
                <a:latin typeface="American Typewriter"/>
                <a:cs typeface="American Typewriter"/>
              </a:rPr>
              <a:t>: “</a:t>
            </a:r>
            <a:r>
              <a:rPr lang="es-ES" dirty="0" err="1" smtClean="0">
                <a:latin typeface="American Typewriter"/>
                <a:cs typeface="American Typewriter"/>
              </a:rPr>
              <a:t>però</a:t>
            </a:r>
            <a:r>
              <a:rPr lang="es-ES" dirty="0" smtClean="0">
                <a:latin typeface="American Typewriter"/>
                <a:cs typeface="American Typewriter"/>
              </a:rPr>
              <a:t>”); </a:t>
            </a:r>
            <a:r>
              <a:rPr lang="es-ES" i="1" dirty="0" smtClean="0">
                <a:latin typeface="American Typewriter"/>
                <a:cs typeface="American Typewriter"/>
              </a:rPr>
              <a:t>“Es van </a:t>
            </a:r>
            <a:r>
              <a:rPr lang="es-ES" i="1" dirty="0" err="1" smtClean="0">
                <a:latin typeface="American Typewriter"/>
                <a:cs typeface="American Typewriter"/>
              </a:rPr>
              <a:t>arrecerar</a:t>
            </a:r>
            <a:r>
              <a:rPr lang="es-ES" i="1" dirty="0" smtClean="0">
                <a:latin typeface="American Typewriter"/>
                <a:cs typeface="American Typewriter"/>
              </a:rPr>
              <a:t> a la </a:t>
            </a:r>
            <a:r>
              <a:rPr lang="es-ES" i="1" dirty="0" err="1" smtClean="0">
                <a:latin typeface="American Typewriter"/>
                <a:cs typeface="American Typewriter"/>
              </a:rPr>
              <a:t>cova</a:t>
            </a:r>
            <a:r>
              <a:rPr lang="es-ES" i="1" dirty="0" smtClean="0">
                <a:latin typeface="American Typewriter"/>
                <a:cs typeface="American Typewriter"/>
              </a:rPr>
              <a:t>:  </a:t>
            </a:r>
            <a:r>
              <a:rPr lang="es-ES" i="1" dirty="0" err="1" smtClean="0">
                <a:latin typeface="American Typewriter"/>
                <a:cs typeface="American Typewriter"/>
              </a:rPr>
              <a:t>feia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molt</a:t>
            </a:r>
            <a:r>
              <a:rPr lang="es-ES" i="1" dirty="0" smtClean="0">
                <a:latin typeface="American Typewriter"/>
                <a:cs typeface="American Typewriter"/>
              </a:rPr>
              <a:t> de </a:t>
            </a:r>
            <a:r>
              <a:rPr lang="es-ES" i="1" dirty="0" err="1" smtClean="0">
                <a:latin typeface="American Typewriter"/>
                <a:cs typeface="American Typewriter"/>
              </a:rPr>
              <a:t>fred</a:t>
            </a:r>
            <a:r>
              <a:rPr lang="es-ES" i="1" dirty="0" smtClean="0">
                <a:latin typeface="American Typewriter"/>
                <a:cs typeface="American Typewriter"/>
              </a:rPr>
              <a:t>” </a:t>
            </a:r>
            <a:r>
              <a:rPr lang="es-ES" dirty="0" smtClean="0">
                <a:latin typeface="American Typewriter"/>
                <a:cs typeface="American Typewriter"/>
              </a:rPr>
              <a:t>(</a:t>
            </a:r>
            <a:r>
              <a:rPr lang="es-ES" dirty="0" err="1" smtClean="0">
                <a:latin typeface="American Typewriter"/>
                <a:cs typeface="American Typewriter"/>
              </a:rPr>
              <a:t>subordinació</a:t>
            </a:r>
            <a:r>
              <a:rPr lang="es-ES" dirty="0" smtClean="0">
                <a:latin typeface="American Typewriter"/>
                <a:cs typeface="American Typewriter"/>
              </a:rPr>
              <a:t>: “</a:t>
            </a:r>
            <a:r>
              <a:rPr lang="es-ES" dirty="0" err="1" smtClean="0">
                <a:latin typeface="American Typewriter"/>
                <a:cs typeface="American Typewriter"/>
              </a:rPr>
              <a:t>perquè</a:t>
            </a:r>
            <a:r>
              <a:rPr lang="es-ES" dirty="0" smtClean="0">
                <a:latin typeface="American Typewriter"/>
                <a:cs typeface="American Typewriter"/>
              </a:rPr>
              <a:t>”)</a:t>
            </a:r>
            <a:r>
              <a:rPr lang="es-ES" dirty="0" smtClean="0">
                <a:latin typeface="American Typewriter"/>
                <a:cs typeface="American Typewriter"/>
              </a:rPr>
              <a:t>.</a:t>
            </a:r>
            <a:endParaRPr lang="es-ES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2. </a:t>
            </a:r>
            <a:r>
              <a:rPr lang="es-ES" b="1" dirty="0" err="1" smtClean="0">
                <a:latin typeface="American Typewriter"/>
                <a:cs typeface="American Typewriter"/>
              </a:rPr>
              <a:t>Coordinades</a:t>
            </a:r>
            <a:r>
              <a:rPr lang="es-ES" b="1" dirty="0" smtClean="0">
                <a:latin typeface="American Typewriter"/>
                <a:cs typeface="American Typewriter"/>
              </a:rPr>
              <a:t>: 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Igualtat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sint</a:t>
            </a:r>
            <a:r>
              <a:rPr lang="es-ES" dirty="0" err="1" smtClean="0">
                <a:latin typeface="American Typewriter"/>
                <a:cs typeface="American Typewriter"/>
              </a:rPr>
              <a:t>àctica</a:t>
            </a:r>
            <a:r>
              <a:rPr lang="es-ES" dirty="0" smtClean="0">
                <a:latin typeface="American Typewriter"/>
                <a:cs typeface="American Typewriter"/>
              </a:rPr>
              <a:t> entre les </a:t>
            </a:r>
            <a:r>
              <a:rPr lang="es-ES" dirty="0" err="1" smtClean="0">
                <a:latin typeface="American Typewriter"/>
                <a:cs typeface="American Typewriter"/>
              </a:rPr>
              <a:t>oracions</a:t>
            </a:r>
            <a:r>
              <a:rPr lang="es-ES" dirty="0" smtClean="0">
                <a:latin typeface="American Typewriter"/>
                <a:cs typeface="American Typewriter"/>
              </a:rPr>
              <a:t>: </a:t>
            </a:r>
            <a:r>
              <a:rPr lang="es-ES" i="1" dirty="0" smtClean="0">
                <a:latin typeface="American Typewriter"/>
                <a:cs typeface="American Typewriter"/>
              </a:rPr>
              <a:t>En Joan canta i la </a:t>
            </a:r>
            <a:r>
              <a:rPr lang="es-ES" i="1" dirty="0" err="1" smtClean="0">
                <a:latin typeface="American Typewriter"/>
                <a:cs typeface="American Typewriter"/>
              </a:rPr>
              <a:t>Maria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balla</a:t>
            </a:r>
            <a:r>
              <a:rPr lang="es-ES" i="1" dirty="0" smtClean="0">
                <a:latin typeface="American Typewriter"/>
                <a:cs typeface="American Typewriter"/>
              </a:rPr>
              <a:t>”.</a:t>
            </a:r>
            <a:endParaRPr lang="es-ES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3. </a:t>
            </a:r>
            <a:r>
              <a:rPr lang="es-ES" b="1" dirty="0" err="1" smtClean="0">
                <a:latin typeface="American Typewriter"/>
                <a:cs typeface="American Typewriter"/>
              </a:rPr>
              <a:t>Subordinades</a:t>
            </a:r>
            <a:r>
              <a:rPr lang="es-ES" b="1" dirty="0" smtClean="0">
                <a:latin typeface="American Typewriter"/>
                <a:cs typeface="American Typewriter"/>
              </a:rPr>
              <a:t>: </a:t>
            </a:r>
            <a:r>
              <a:rPr lang="es-ES" dirty="0" err="1" smtClean="0">
                <a:latin typeface="American Typewriter"/>
                <a:cs typeface="American Typewriter"/>
              </a:rPr>
              <a:t>Desigualtat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sint</a:t>
            </a:r>
            <a:r>
              <a:rPr lang="es-ES" dirty="0" err="1" smtClean="0">
                <a:latin typeface="American Typewriter"/>
                <a:cs typeface="American Typewriter"/>
              </a:rPr>
              <a:t>àctica</a:t>
            </a:r>
            <a:r>
              <a:rPr lang="es-ES" dirty="0" smtClean="0">
                <a:latin typeface="American Typewriter"/>
                <a:cs typeface="American Typewriter"/>
              </a:rPr>
              <a:t> entre la principal i la </a:t>
            </a:r>
            <a:r>
              <a:rPr lang="es-ES" dirty="0" err="1" smtClean="0">
                <a:latin typeface="American Typewriter"/>
                <a:cs typeface="American Typewriter"/>
              </a:rPr>
              <a:t>clàusula</a:t>
            </a:r>
            <a:r>
              <a:rPr lang="es-ES" dirty="0" smtClean="0">
                <a:latin typeface="American Typewriter"/>
                <a:cs typeface="American Typewriter"/>
              </a:rPr>
              <a:t>/</a:t>
            </a:r>
            <a:r>
              <a:rPr lang="es-ES" dirty="0" err="1" smtClean="0">
                <a:latin typeface="American Typewriter"/>
                <a:cs typeface="American Typewriter"/>
              </a:rPr>
              <a:t>proposició</a:t>
            </a:r>
            <a:r>
              <a:rPr lang="es-ES" dirty="0" smtClean="0">
                <a:latin typeface="American Typewriter"/>
                <a:cs typeface="American Typewriter"/>
              </a:rPr>
              <a:t>/</a:t>
            </a:r>
            <a:r>
              <a:rPr lang="es-ES" dirty="0" err="1" smtClean="0">
                <a:latin typeface="American Typewriter"/>
                <a:cs typeface="American Typewriter"/>
              </a:rPr>
              <a:t>oració</a:t>
            </a:r>
            <a:r>
              <a:rPr lang="es-ES" dirty="0" smtClean="0">
                <a:latin typeface="American Typewriter"/>
                <a:cs typeface="American Typewriter"/>
              </a:rPr>
              <a:t> subordinada: </a:t>
            </a:r>
            <a:r>
              <a:rPr lang="es-ES" i="1" dirty="0" smtClean="0">
                <a:latin typeface="American Typewriter"/>
                <a:cs typeface="American Typewriter"/>
              </a:rPr>
              <a:t>En Joan </a:t>
            </a:r>
            <a:r>
              <a:rPr lang="es-ES" i="1" dirty="0" err="1" smtClean="0">
                <a:latin typeface="American Typewriter"/>
                <a:cs typeface="American Typewriter"/>
              </a:rPr>
              <a:t>diu</a:t>
            </a:r>
            <a:r>
              <a:rPr lang="es-ES" i="1" dirty="0" smtClean="0">
                <a:latin typeface="American Typewriter"/>
                <a:cs typeface="American Typewriter"/>
              </a:rPr>
              <a:t> que la </a:t>
            </a:r>
            <a:r>
              <a:rPr lang="es-ES" i="1" dirty="0" err="1" smtClean="0">
                <a:latin typeface="American Typewriter"/>
                <a:cs typeface="American Typewriter"/>
              </a:rPr>
              <a:t>M</a:t>
            </a:r>
            <a:r>
              <a:rPr lang="es-ES" i="1" dirty="0" err="1" smtClean="0">
                <a:latin typeface="American Typewriter"/>
                <a:cs typeface="American Typewriter"/>
              </a:rPr>
              <a:t>a</a:t>
            </a:r>
            <a:r>
              <a:rPr lang="es-ES" i="1" dirty="0" err="1" smtClean="0">
                <a:latin typeface="American Typewriter"/>
                <a:cs typeface="American Typewriter"/>
              </a:rPr>
              <a:t>ria</a:t>
            </a:r>
            <a:r>
              <a:rPr lang="es-ES" i="1" dirty="0" smtClean="0">
                <a:latin typeface="American Typewriter"/>
                <a:cs typeface="American Typewriter"/>
              </a:rPr>
              <a:t> no </a:t>
            </a:r>
            <a:r>
              <a:rPr lang="es-ES" i="1" dirty="0" err="1" smtClean="0">
                <a:latin typeface="American Typewriter"/>
                <a:cs typeface="American Typewriter"/>
              </a:rPr>
              <a:t>vindrà</a:t>
            </a:r>
            <a:r>
              <a:rPr lang="es-ES" i="1" dirty="0" smtClean="0">
                <a:latin typeface="American Typewriter"/>
                <a:cs typeface="American Typewriter"/>
              </a:rPr>
              <a:t>”</a:t>
            </a:r>
            <a:r>
              <a:rPr lang="es-ES" dirty="0" smtClean="0">
                <a:latin typeface="American Typewriter"/>
                <a:cs typeface="American Typewriter"/>
              </a:rPr>
              <a:t>. </a:t>
            </a:r>
            <a:endParaRPr lang="es-ES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endParaRPr lang="es-ES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176838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0700" y="244158"/>
            <a:ext cx="7912099" cy="133985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American Typewriter"/>
                <a:cs typeface="American Typewriter"/>
              </a:rPr>
              <a:t>2</a:t>
            </a:r>
            <a:r>
              <a:rPr lang="es-ES" dirty="0" smtClean="0">
                <a:latin typeface="American Typewriter"/>
                <a:cs typeface="American Typewriter"/>
              </a:rPr>
              <a:t>.2 Les </a:t>
            </a:r>
            <a:r>
              <a:rPr lang="es-ES" dirty="0" err="1" smtClean="0">
                <a:latin typeface="American Typewriter"/>
                <a:cs typeface="American Typewriter"/>
              </a:rPr>
              <a:t>oracions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coordinades</a:t>
            </a:r>
            <a:endParaRPr lang="es-ES" dirty="0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0098" y="2133601"/>
            <a:ext cx="7445377" cy="39319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000" dirty="0" smtClean="0"/>
              <a:t>Poden ser de </a:t>
            </a:r>
            <a:r>
              <a:rPr lang="es-ES" sz="2000" dirty="0" err="1" smtClean="0"/>
              <a:t>diferents</a:t>
            </a:r>
            <a:r>
              <a:rPr lang="es-ES" sz="2000" dirty="0" smtClean="0"/>
              <a:t> </a:t>
            </a:r>
            <a:r>
              <a:rPr lang="es-ES" sz="2000" dirty="0" err="1" smtClean="0"/>
              <a:t>tipus</a:t>
            </a:r>
            <a:r>
              <a:rPr lang="es-ES" sz="2000" dirty="0" smtClean="0"/>
              <a:t> </a:t>
            </a:r>
            <a:r>
              <a:rPr lang="es-ES" sz="2000" dirty="0" err="1" smtClean="0"/>
              <a:t>segons</a:t>
            </a:r>
            <a:r>
              <a:rPr lang="es-ES" sz="2000" dirty="0" smtClean="0"/>
              <a:t> la </a:t>
            </a:r>
            <a:r>
              <a:rPr lang="es-ES" sz="2000" dirty="0" err="1" smtClean="0"/>
              <a:t>relaci</a:t>
            </a:r>
            <a:r>
              <a:rPr lang="es-ES" sz="2000" dirty="0" err="1" smtClean="0"/>
              <a:t>ó</a:t>
            </a:r>
            <a:r>
              <a:rPr lang="es-ES" sz="2000" dirty="0" smtClean="0"/>
              <a:t> </a:t>
            </a:r>
            <a:r>
              <a:rPr lang="es-ES" sz="2000" dirty="0" err="1" smtClean="0"/>
              <a:t>semàntica</a:t>
            </a:r>
            <a:r>
              <a:rPr lang="es-ES" sz="2000" dirty="0" smtClean="0"/>
              <a:t> que </a:t>
            </a:r>
            <a:r>
              <a:rPr lang="es-ES" sz="2000" dirty="0" err="1" smtClean="0"/>
              <a:t>s’estableix</a:t>
            </a:r>
            <a:r>
              <a:rPr lang="es-ES" sz="2000" dirty="0" smtClean="0"/>
              <a:t> entre les </a:t>
            </a:r>
            <a:r>
              <a:rPr lang="es-ES" sz="2000" dirty="0" err="1" smtClean="0"/>
              <a:t>oracions</a:t>
            </a:r>
            <a:r>
              <a:rPr lang="es-ES" sz="2000" dirty="0" smtClean="0"/>
              <a:t> que es coordinen:</a:t>
            </a:r>
          </a:p>
          <a:p>
            <a:pPr marL="0" indent="0">
              <a:buNone/>
            </a:pPr>
            <a:endParaRPr lang="es-ES" sz="2000" dirty="0" smtClean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080013"/>
              </p:ext>
            </p:extLst>
          </p:nvPr>
        </p:nvGraphicFramePr>
        <p:xfrm>
          <a:off x="800098" y="3251200"/>
          <a:ext cx="7445376" cy="2509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502"/>
                <a:gridCol w="1511300"/>
                <a:gridCol w="1638300"/>
                <a:gridCol w="2708274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TIPUS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VALOR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NEXES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EXEMPLES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COPULATIVA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suma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i</a:t>
                      </a:r>
                      <a:r>
                        <a:rPr lang="es-ES" sz="1400" dirty="0" smtClean="0"/>
                        <a:t>, ni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i="1" dirty="0" smtClean="0"/>
                        <a:t>En Pere renta la roba i la </a:t>
                      </a:r>
                      <a:r>
                        <a:rPr lang="es-ES" sz="1400" i="1" dirty="0" err="1" smtClean="0"/>
                        <a:t>Maria</a:t>
                      </a:r>
                      <a:r>
                        <a:rPr lang="es-ES" sz="1400" i="1" baseline="0" dirty="0" smtClean="0"/>
                        <a:t> </a:t>
                      </a:r>
                      <a:r>
                        <a:rPr lang="es-ES" sz="1400" i="1" baseline="0" dirty="0" err="1" smtClean="0"/>
                        <a:t>l’est</a:t>
                      </a:r>
                      <a:r>
                        <a:rPr lang="es-ES" sz="1400" i="1" baseline="0" dirty="0" err="1" smtClean="0"/>
                        <a:t>én</a:t>
                      </a:r>
                      <a:endParaRPr lang="es-ES" sz="1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DISTRIBUTIVA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err="1" smtClean="0"/>
                        <a:t>a</a:t>
                      </a:r>
                      <a:r>
                        <a:rPr lang="es-ES" sz="1400" dirty="0" err="1" smtClean="0"/>
                        <a:t>lternança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baseline="0" dirty="0" err="1" smtClean="0"/>
                        <a:t>sense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baseline="0" dirty="0" err="1" smtClean="0"/>
                        <a:t>exclusi</a:t>
                      </a:r>
                      <a:r>
                        <a:rPr lang="es-ES" sz="1400" baseline="0" dirty="0" err="1" smtClean="0"/>
                        <a:t>ó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a</a:t>
                      </a:r>
                      <a:r>
                        <a:rPr lang="es-ES" sz="1400" dirty="0" smtClean="0"/>
                        <a:t>ra</a:t>
                      </a:r>
                      <a:r>
                        <a:rPr lang="mr-IN" sz="1400" dirty="0" smtClean="0"/>
                        <a:t>…</a:t>
                      </a:r>
                      <a:r>
                        <a:rPr lang="es-ES_tradnl" sz="1400" dirty="0" smtClean="0"/>
                        <a:t>ara, ni</a:t>
                      </a:r>
                      <a:r>
                        <a:rPr lang="mr-IN" sz="1400" dirty="0" smtClean="0"/>
                        <a:t>…</a:t>
                      </a:r>
                      <a:r>
                        <a:rPr lang="es-ES_tradnl" sz="1400" dirty="0" smtClean="0"/>
                        <a:t>ni, </a:t>
                      </a:r>
                      <a:r>
                        <a:rPr lang="es-ES_tradnl" sz="1400" dirty="0" err="1" smtClean="0"/>
                        <a:t>etc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i="1" dirty="0" smtClean="0"/>
                        <a:t>Ara </a:t>
                      </a:r>
                      <a:r>
                        <a:rPr lang="es-ES" sz="1400" i="1" dirty="0" err="1" smtClean="0"/>
                        <a:t>riu</a:t>
                      </a:r>
                      <a:r>
                        <a:rPr lang="es-ES" sz="1400" i="1" dirty="0" smtClean="0"/>
                        <a:t>, ara</a:t>
                      </a:r>
                      <a:r>
                        <a:rPr lang="es-ES" sz="1400" i="1" baseline="0" dirty="0" smtClean="0"/>
                        <a:t> plora</a:t>
                      </a:r>
                      <a:endParaRPr lang="es-ES" sz="1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DISJUNTIVA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alternativa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o</a:t>
                      </a:r>
                      <a:r>
                        <a:rPr lang="es-ES" sz="1400" dirty="0" smtClean="0"/>
                        <a:t>, o </a:t>
                      </a:r>
                      <a:r>
                        <a:rPr lang="es-ES" sz="1400" dirty="0" err="1" smtClean="0"/>
                        <a:t>b</a:t>
                      </a:r>
                      <a:r>
                        <a:rPr lang="es-ES" sz="1400" dirty="0" err="1" smtClean="0"/>
                        <a:t>é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i="1" dirty="0" err="1" smtClean="0"/>
                        <a:t>Marxem</a:t>
                      </a:r>
                      <a:r>
                        <a:rPr lang="es-ES" sz="1400" i="1" baseline="0" dirty="0" smtClean="0"/>
                        <a:t> o </a:t>
                      </a:r>
                      <a:r>
                        <a:rPr lang="es-ES" sz="1400" i="1" baseline="0" dirty="0" err="1" smtClean="0"/>
                        <a:t>posem</a:t>
                      </a:r>
                      <a:r>
                        <a:rPr lang="es-ES" sz="1400" i="1" baseline="0" dirty="0" smtClean="0"/>
                        <a:t>-nos a </a:t>
                      </a:r>
                      <a:r>
                        <a:rPr lang="es-ES" sz="1400" i="1" baseline="0" dirty="0" err="1" smtClean="0"/>
                        <a:t>treballar</a:t>
                      </a:r>
                      <a:endParaRPr lang="es-ES" sz="1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ADVERSATIVA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err="1" smtClean="0"/>
                        <a:t>o</a:t>
                      </a:r>
                      <a:r>
                        <a:rPr lang="es-ES" sz="1400" dirty="0" err="1" smtClean="0"/>
                        <a:t>posici</a:t>
                      </a:r>
                      <a:r>
                        <a:rPr lang="es-ES" sz="1400" dirty="0" err="1" smtClean="0"/>
                        <a:t>ó</a:t>
                      </a:r>
                      <a:r>
                        <a:rPr lang="es-ES" sz="1400" dirty="0" smtClean="0"/>
                        <a:t>, </a:t>
                      </a:r>
                      <a:r>
                        <a:rPr lang="es-ES" sz="1400" dirty="0" err="1" smtClean="0"/>
                        <a:t>contrarietat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err="1" smtClean="0"/>
                        <a:t>p</a:t>
                      </a:r>
                      <a:r>
                        <a:rPr lang="es-ES" sz="1400" dirty="0" err="1" smtClean="0"/>
                        <a:t>er</a:t>
                      </a:r>
                      <a:r>
                        <a:rPr lang="es-ES" sz="1400" dirty="0" err="1" smtClean="0"/>
                        <a:t>ò</a:t>
                      </a:r>
                      <a:r>
                        <a:rPr lang="es-ES" sz="1400" dirty="0" smtClean="0"/>
                        <a:t>, </a:t>
                      </a:r>
                      <a:r>
                        <a:rPr lang="es-ES" sz="1400" dirty="0" err="1" smtClean="0"/>
                        <a:t>tanmateix</a:t>
                      </a:r>
                      <a:r>
                        <a:rPr lang="es-ES" sz="1400" dirty="0" smtClean="0"/>
                        <a:t>, </a:t>
                      </a:r>
                      <a:r>
                        <a:rPr lang="es-ES" sz="1400" dirty="0" err="1" smtClean="0"/>
                        <a:t>sinó</a:t>
                      </a:r>
                      <a:r>
                        <a:rPr lang="es-ES" sz="1400" dirty="0" smtClean="0"/>
                        <a:t>, no </a:t>
                      </a:r>
                      <a:r>
                        <a:rPr lang="es-ES" sz="1400" dirty="0" err="1" smtClean="0"/>
                        <a:t>obstant</a:t>
                      </a:r>
                      <a:r>
                        <a:rPr lang="es-ES" sz="1400" dirty="0" smtClean="0"/>
                        <a:t> </a:t>
                      </a:r>
                      <a:r>
                        <a:rPr lang="es-ES" sz="1400" dirty="0" err="1" smtClean="0"/>
                        <a:t>això</a:t>
                      </a:r>
                      <a:r>
                        <a:rPr lang="es-ES" sz="1400" dirty="0" smtClean="0"/>
                        <a:t>, </a:t>
                      </a:r>
                      <a:r>
                        <a:rPr lang="es-ES" sz="1400" dirty="0" err="1" smtClean="0"/>
                        <a:t>nogensmenys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i="1" dirty="0" smtClean="0"/>
                        <a:t>T</a:t>
                      </a:r>
                      <a:r>
                        <a:rPr lang="es-ES" sz="1400" i="1" dirty="0" smtClean="0"/>
                        <a:t>é ganes de </a:t>
                      </a:r>
                      <a:r>
                        <a:rPr lang="es-ES" sz="1400" i="1" dirty="0" err="1" smtClean="0"/>
                        <a:t>sortir</a:t>
                      </a:r>
                      <a:r>
                        <a:rPr lang="es-ES" sz="1400" i="1" dirty="0" smtClean="0"/>
                        <a:t> </a:t>
                      </a:r>
                      <a:r>
                        <a:rPr lang="es-ES" sz="1400" i="1" dirty="0" err="1" smtClean="0"/>
                        <a:t>amb</a:t>
                      </a:r>
                      <a:r>
                        <a:rPr lang="es-ES" sz="1400" i="1" dirty="0" smtClean="0"/>
                        <a:t> </a:t>
                      </a:r>
                      <a:r>
                        <a:rPr lang="es-ES" sz="1400" i="1" dirty="0" err="1" smtClean="0"/>
                        <a:t>amb</a:t>
                      </a:r>
                      <a:r>
                        <a:rPr lang="es-ES" sz="1400" i="1" dirty="0" smtClean="0"/>
                        <a:t> en Jaume, per no </a:t>
                      </a:r>
                      <a:r>
                        <a:rPr lang="es-ES" sz="1400" i="1" dirty="0" err="1" smtClean="0"/>
                        <a:t>s’atreveix</a:t>
                      </a:r>
                      <a:r>
                        <a:rPr lang="es-ES" sz="1400" i="1" baseline="0" dirty="0" smtClean="0"/>
                        <a:t> a </a:t>
                      </a:r>
                      <a:r>
                        <a:rPr lang="es-ES" sz="1400" i="1" baseline="0" dirty="0" err="1" smtClean="0"/>
                        <a:t>dir</a:t>
                      </a:r>
                      <a:r>
                        <a:rPr lang="es-ES" sz="1400" i="1" baseline="0" dirty="0" smtClean="0"/>
                        <a:t>-li-</a:t>
                      </a:r>
                      <a:r>
                        <a:rPr lang="es-ES" sz="1400" i="1" baseline="0" dirty="0" err="1" smtClean="0"/>
                        <a:t>ho</a:t>
                      </a:r>
                      <a:endParaRPr lang="es-ES" sz="140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510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6700" y="244158"/>
            <a:ext cx="8648700" cy="1203642"/>
          </a:xfrm>
        </p:spPr>
        <p:txBody>
          <a:bodyPr>
            <a:noAutofit/>
          </a:bodyPr>
          <a:lstStyle/>
          <a:p>
            <a:r>
              <a:rPr lang="es-ES" sz="3600" dirty="0" smtClean="0">
                <a:latin typeface="American Typewriter"/>
                <a:cs typeface="American Typewriter"/>
              </a:rPr>
              <a:t>2.3</a:t>
            </a:r>
            <a:r>
              <a:rPr lang="es-ES" sz="3600" dirty="0" smtClean="0">
                <a:latin typeface="American Typewriter"/>
                <a:cs typeface="American Typewriter"/>
              </a:rPr>
              <a:t>. </a:t>
            </a:r>
            <a:r>
              <a:rPr lang="es-ES" sz="3600" dirty="0" smtClean="0">
                <a:latin typeface="American Typewriter"/>
                <a:cs typeface="American Typewriter"/>
              </a:rPr>
              <a:t>Les </a:t>
            </a:r>
            <a:r>
              <a:rPr lang="es-ES" sz="3600" dirty="0" err="1" smtClean="0">
                <a:latin typeface="American Typewriter"/>
                <a:cs typeface="American Typewriter"/>
              </a:rPr>
              <a:t>oracions</a:t>
            </a:r>
            <a:r>
              <a:rPr lang="es-ES" sz="3600" dirty="0" smtClean="0">
                <a:latin typeface="American Typewriter"/>
                <a:cs typeface="American Typewriter"/>
              </a:rPr>
              <a:t> </a:t>
            </a:r>
            <a:r>
              <a:rPr lang="es-ES" sz="3600" dirty="0" err="1" smtClean="0">
                <a:latin typeface="American Typewriter"/>
                <a:cs typeface="American Typewriter"/>
              </a:rPr>
              <a:t>subordinades</a:t>
            </a:r>
            <a:r>
              <a:rPr lang="es-ES" sz="3600" dirty="0" smtClean="0">
                <a:latin typeface="American Typewriter"/>
                <a:cs typeface="American Typewriter"/>
              </a:rPr>
              <a:t> I. </a:t>
            </a:r>
            <a:r>
              <a:rPr lang="es-ES" sz="3600" dirty="0" err="1" smtClean="0">
                <a:latin typeface="American Typewriter"/>
                <a:cs typeface="American Typewriter"/>
              </a:rPr>
              <a:t>Caracter</a:t>
            </a:r>
            <a:r>
              <a:rPr lang="es-ES" sz="3600" dirty="0" err="1" smtClean="0">
                <a:latin typeface="American Typewriter"/>
                <a:cs typeface="American Typewriter"/>
              </a:rPr>
              <a:t>ístiques</a:t>
            </a:r>
            <a:r>
              <a:rPr lang="es-ES" sz="3600" dirty="0" smtClean="0">
                <a:latin typeface="American Typewriter"/>
                <a:cs typeface="American Typewriter"/>
              </a:rPr>
              <a:t>.</a:t>
            </a:r>
            <a:endParaRPr lang="es-ES" sz="3600" dirty="0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0112" y="2133600"/>
            <a:ext cx="7481888" cy="4063999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ES" dirty="0" err="1" smtClean="0">
                <a:latin typeface="American Typewriter"/>
                <a:cs typeface="American Typewriter"/>
              </a:rPr>
              <a:t>L’oraci</a:t>
            </a:r>
            <a:r>
              <a:rPr lang="es-ES" dirty="0" err="1" smtClean="0">
                <a:latin typeface="American Typewriter"/>
                <a:cs typeface="American Typewriter"/>
              </a:rPr>
              <a:t>ó</a:t>
            </a:r>
            <a:r>
              <a:rPr lang="es-ES" dirty="0" smtClean="0">
                <a:latin typeface="American Typewriter"/>
                <a:cs typeface="American Typewriter"/>
              </a:rPr>
              <a:t> subordinada (també dita </a:t>
            </a:r>
            <a:r>
              <a:rPr lang="es-ES" dirty="0" err="1" smtClean="0">
                <a:latin typeface="American Typewriter"/>
                <a:cs typeface="American Typewriter"/>
              </a:rPr>
              <a:t>clàusula</a:t>
            </a:r>
            <a:r>
              <a:rPr lang="es-ES" dirty="0" smtClean="0">
                <a:latin typeface="American Typewriter"/>
                <a:cs typeface="American Typewriter"/>
              </a:rPr>
              <a:t> o </a:t>
            </a:r>
            <a:r>
              <a:rPr lang="es-ES" dirty="0" err="1" smtClean="0">
                <a:latin typeface="American Typewriter"/>
                <a:cs typeface="American Typewriter"/>
              </a:rPr>
              <a:t>proposició</a:t>
            </a:r>
            <a:r>
              <a:rPr lang="es-ES" dirty="0" smtClean="0">
                <a:latin typeface="American Typewriter"/>
                <a:cs typeface="American Typewriter"/>
              </a:rPr>
              <a:t>) </a:t>
            </a:r>
            <a:r>
              <a:rPr lang="es-ES" dirty="0" err="1" smtClean="0">
                <a:latin typeface="American Typewriter"/>
                <a:cs typeface="American Typewriter"/>
              </a:rPr>
              <a:t>depèn</a:t>
            </a:r>
            <a:r>
              <a:rPr lang="es-ES" dirty="0" smtClean="0">
                <a:latin typeface="American Typewriter"/>
                <a:cs typeface="American Typewriter"/>
              </a:rPr>
              <a:t> de </a:t>
            </a:r>
            <a:r>
              <a:rPr lang="es-ES" dirty="0" err="1" smtClean="0">
                <a:latin typeface="American Typewriter"/>
                <a:cs typeface="American Typewriter"/>
              </a:rPr>
              <a:t>l’oració</a:t>
            </a:r>
            <a:r>
              <a:rPr lang="es-ES" dirty="0" smtClean="0">
                <a:latin typeface="American Typewriter"/>
                <a:cs typeface="American Typewriter"/>
              </a:rPr>
              <a:t> principal, per </a:t>
            </a:r>
            <a:r>
              <a:rPr lang="es-ES" dirty="0" err="1" smtClean="0">
                <a:latin typeface="American Typewriter"/>
                <a:cs typeface="American Typewriter"/>
              </a:rPr>
              <a:t>tant</a:t>
            </a:r>
            <a:r>
              <a:rPr lang="es-ES" dirty="0" smtClean="0">
                <a:latin typeface="American Typewriter"/>
                <a:cs typeface="American Typewriter"/>
              </a:rPr>
              <a:t>, entre totes </a:t>
            </a:r>
            <a:r>
              <a:rPr lang="es-ES" dirty="0" err="1" smtClean="0">
                <a:latin typeface="American Typewriter"/>
                <a:cs typeface="American Typewriter"/>
              </a:rPr>
              <a:t>dues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s’estableix</a:t>
            </a:r>
            <a:r>
              <a:rPr lang="es-ES" dirty="0" smtClean="0">
                <a:latin typeface="American Typewriter"/>
                <a:cs typeface="American Typewriter"/>
              </a:rPr>
              <a:t> una </a:t>
            </a:r>
            <a:r>
              <a:rPr lang="es-ES" dirty="0" err="1" smtClean="0">
                <a:latin typeface="American Typewriter"/>
                <a:cs typeface="American Typewriter"/>
              </a:rPr>
              <a:t>relació</a:t>
            </a:r>
            <a:r>
              <a:rPr lang="es-ES" dirty="0" smtClean="0">
                <a:latin typeface="American Typewriter"/>
                <a:cs typeface="American Typewriter"/>
              </a:rPr>
              <a:t> de </a:t>
            </a:r>
            <a:r>
              <a:rPr lang="es-ES" dirty="0" err="1" smtClean="0">
                <a:latin typeface="American Typewriter"/>
                <a:cs typeface="American Typewriter"/>
              </a:rPr>
              <a:t>desigualtat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sintàctica</a:t>
            </a:r>
            <a:r>
              <a:rPr lang="es-ES" dirty="0" smtClean="0">
                <a:latin typeface="American Typewriter"/>
                <a:cs typeface="American Typewriter"/>
              </a:rPr>
              <a:t>.</a:t>
            </a:r>
          </a:p>
          <a:p>
            <a:pPr marL="0" indent="0" algn="just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Les </a:t>
            </a:r>
            <a:r>
              <a:rPr lang="es-ES" dirty="0" err="1" smtClean="0">
                <a:latin typeface="American Typewriter"/>
                <a:cs typeface="American Typewriter"/>
              </a:rPr>
              <a:t>subordinades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estan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regides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pels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principis</a:t>
            </a:r>
            <a:r>
              <a:rPr lang="es-ES" dirty="0" smtClean="0">
                <a:latin typeface="American Typewriter"/>
                <a:cs typeface="American Typewriter"/>
              </a:rPr>
              <a:t> de </a:t>
            </a:r>
            <a:r>
              <a:rPr lang="es-ES" b="1" dirty="0" err="1" smtClean="0">
                <a:latin typeface="American Typewriter"/>
                <a:cs typeface="American Typewriter"/>
              </a:rPr>
              <a:t>jerarquia</a:t>
            </a:r>
            <a:r>
              <a:rPr lang="es-ES" b="1" dirty="0" smtClean="0">
                <a:latin typeface="American Typewriter"/>
                <a:cs typeface="American Typewriter"/>
              </a:rPr>
              <a:t> i </a:t>
            </a:r>
            <a:r>
              <a:rPr lang="es-ES" b="1" dirty="0" err="1" smtClean="0">
                <a:latin typeface="American Typewriter"/>
                <a:cs typeface="American Typewriter"/>
              </a:rPr>
              <a:t>recursivitat</a:t>
            </a:r>
            <a:r>
              <a:rPr lang="es-ES" b="1" dirty="0" smtClean="0">
                <a:latin typeface="American Typewriter"/>
                <a:cs typeface="American Typewriter"/>
              </a:rPr>
              <a:t>:</a:t>
            </a:r>
          </a:p>
          <a:p>
            <a:pPr marL="0" indent="0" algn="just">
              <a:buNone/>
            </a:pPr>
            <a:r>
              <a:rPr lang="es-ES" b="1" dirty="0" smtClean="0">
                <a:latin typeface="American Typewriter"/>
                <a:cs typeface="American Typewriter"/>
              </a:rPr>
              <a:t>1. </a:t>
            </a:r>
            <a:r>
              <a:rPr lang="es-ES" b="1" dirty="0" err="1" smtClean="0">
                <a:latin typeface="American Typewriter"/>
                <a:cs typeface="American Typewriter"/>
              </a:rPr>
              <a:t>Jerarquia</a:t>
            </a:r>
            <a:r>
              <a:rPr lang="es-ES" b="1" dirty="0" smtClean="0">
                <a:latin typeface="American Typewriter"/>
                <a:cs typeface="American Typewriter"/>
              </a:rPr>
              <a:t>: </a:t>
            </a:r>
            <a:r>
              <a:rPr lang="es-ES" dirty="0" smtClean="0">
                <a:latin typeface="American Typewriter"/>
                <a:cs typeface="American Typewriter"/>
              </a:rPr>
              <a:t>la subordinada </a:t>
            </a:r>
            <a:r>
              <a:rPr lang="es-ES" dirty="0" err="1" smtClean="0">
                <a:latin typeface="American Typewriter"/>
                <a:cs typeface="American Typewriter"/>
              </a:rPr>
              <a:t>s’insereix</a:t>
            </a:r>
            <a:r>
              <a:rPr lang="es-ES" dirty="0" smtClean="0">
                <a:latin typeface="American Typewriter"/>
                <a:cs typeface="American Typewriter"/>
              </a:rPr>
              <a:t> en la principal i funciona </a:t>
            </a:r>
            <a:r>
              <a:rPr lang="es-ES" dirty="0" err="1" smtClean="0">
                <a:latin typeface="American Typewriter"/>
                <a:cs typeface="American Typewriter"/>
              </a:rPr>
              <a:t>com</a:t>
            </a:r>
            <a:r>
              <a:rPr lang="es-ES" dirty="0" smtClean="0">
                <a:latin typeface="American Typewriter"/>
                <a:cs typeface="American Typewriter"/>
              </a:rPr>
              <a:t> un sintagma, </a:t>
            </a:r>
            <a:r>
              <a:rPr lang="es-ES" dirty="0" err="1" smtClean="0">
                <a:latin typeface="American Typewriter"/>
                <a:cs typeface="American Typewriter"/>
              </a:rPr>
              <a:t>com</a:t>
            </a:r>
            <a:r>
              <a:rPr lang="es-ES" dirty="0" smtClean="0">
                <a:latin typeface="American Typewriter"/>
                <a:cs typeface="American Typewriter"/>
              </a:rPr>
              <a:t> un </a:t>
            </a:r>
            <a:r>
              <a:rPr lang="es-ES" dirty="0" err="1" smtClean="0">
                <a:latin typeface="American Typewriter"/>
                <a:cs typeface="American Typewriter"/>
              </a:rPr>
              <a:t>constituent</a:t>
            </a:r>
            <a:r>
              <a:rPr lang="es-ES" dirty="0" smtClean="0">
                <a:latin typeface="American Typewriter"/>
                <a:cs typeface="American Typewriter"/>
              </a:rPr>
              <a:t> de la principal i, per </a:t>
            </a:r>
            <a:r>
              <a:rPr lang="es-ES" dirty="0" err="1" smtClean="0">
                <a:latin typeface="American Typewriter"/>
                <a:cs typeface="American Typewriter"/>
              </a:rPr>
              <a:t>tant</a:t>
            </a:r>
            <a:r>
              <a:rPr lang="es-ES" dirty="0" smtClean="0">
                <a:latin typeface="American Typewriter"/>
                <a:cs typeface="American Typewriter"/>
              </a:rPr>
              <a:t>, hi fa una </a:t>
            </a:r>
            <a:r>
              <a:rPr lang="es-ES" dirty="0" err="1" smtClean="0">
                <a:latin typeface="American Typewriter"/>
                <a:cs typeface="American Typewriter"/>
              </a:rPr>
              <a:t>funció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sintàctica</a:t>
            </a:r>
            <a:r>
              <a:rPr lang="es-ES" dirty="0" smtClean="0">
                <a:latin typeface="American Typewriter"/>
                <a:cs typeface="American Typewriter"/>
              </a:rPr>
              <a:t>. Per </a:t>
            </a:r>
            <a:r>
              <a:rPr lang="es-ES" dirty="0" err="1" smtClean="0">
                <a:latin typeface="American Typewriter"/>
                <a:cs typeface="American Typewriter"/>
              </a:rPr>
              <a:t>entendre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aix</a:t>
            </a:r>
            <a:r>
              <a:rPr lang="es-ES" dirty="0" err="1" smtClean="0">
                <a:latin typeface="American Typewriter"/>
                <a:cs typeface="American Typewriter"/>
              </a:rPr>
              <a:t>ò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correctament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és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b="1" dirty="0" err="1" smtClean="0">
                <a:latin typeface="American Typewriter"/>
                <a:cs typeface="American Typewriter"/>
              </a:rPr>
              <a:t>fonamental</a:t>
            </a:r>
            <a:r>
              <a:rPr lang="es-ES" b="1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haver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entès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prèviament</a:t>
            </a:r>
            <a:r>
              <a:rPr lang="es-ES" dirty="0" smtClean="0">
                <a:latin typeface="American Typewriter"/>
                <a:cs typeface="American Typewriter"/>
              </a:rPr>
              <a:t> la </a:t>
            </a:r>
            <a:r>
              <a:rPr lang="es-ES" dirty="0" err="1" smtClean="0">
                <a:latin typeface="American Typewriter"/>
                <a:cs typeface="American Typewriter"/>
              </a:rPr>
              <a:t>sintaxi</a:t>
            </a:r>
            <a:r>
              <a:rPr lang="es-ES" dirty="0" smtClean="0">
                <a:latin typeface="American Typewriter"/>
                <a:cs typeface="American Typewriter"/>
              </a:rPr>
              <a:t> de </a:t>
            </a:r>
            <a:r>
              <a:rPr lang="es-ES" dirty="0" err="1" smtClean="0">
                <a:latin typeface="American Typewriter"/>
                <a:cs typeface="American Typewriter"/>
              </a:rPr>
              <a:t>l’oració</a:t>
            </a:r>
            <a:r>
              <a:rPr lang="es-ES" dirty="0" smtClean="0">
                <a:latin typeface="American Typewriter"/>
                <a:cs typeface="American Typewriter"/>
              </a:rPr>
              <a:t> simple</a:t>
            </a:r>
            <a:r>
              <a:rPr lang="es-ES" dirty="0" smtClean="0">
                <a:latin typeface="American Typewriter"/>
                <a:cs typeface="American Typewriter"/>
              </a:rPr>
              <a:t>:</a:t>
            </a:r>
          </a:p>
          <a:p>
            <a:pPr marL="0" indent="0" algn="just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		</a:t>
            </a:r>
            <a:r>
              <a:rPr lang="es-ES" u="sng" dirty="0" err="1" smtClean="0">
                <a:latin typeface="American Typewriter"/>
                <a:cs typeface="American Typewriter"/>
              </a:rPr>
              <a:t>Em</a:t>
            </a:r>
            <a:r>
              <a:rPr lang="es-ES" u="sng" dirty="0" smtClean="0">
                <a:latin typeface="American Typewriter"/>
                <a:cs typeface="American Typewriter"/>
              </a:rPr>
              <a:t> va </a:t>
            </a:r>
            <a:r>
              <a:rPr lang="es-ES" u="sng" dirty="0" err="1" smtClean="0">
                <a:latin typeface="American Typewriter"/>
                <a:cs typeface="American Typewriter"/>
              </a:rPr>
              <a:t>dir</a:t>
            </a:r>
            <a:r>
              <a:rPr lang="es-ES" dirty="0" smtClean="0">
                <a:latin typeface="American Typewriter"/>
                <a:cs typeface="American Typewriter"/>
              </a:rPr>
              <a:t>	      </a:t>
            </a:r>
            <a:r>
              <a:rPr lang="es-ES" u="sng" dirty="0" smtClean="0">
                <a:latin typeface="American Typewriter"/>
                <a:cs typeface="American Typewriter"/>
              </a:rPr>
              <a:t>que no tornés </a:t>
            </a:r>
            <a:r>
              <a:rPr lang="es-ES" u="sng" dirty="0" err="1" smtClean="0">
                <a:latin typeface="American Typewriter"/>
                <a:cs typeface="American Typewriter"/>
              </a:rPr>
              <a:t>mai</a:t>
            </a:r>
            <a:r>
              <a:rPr lang="es-ES" u="sng" dirty="0" smtClean="0">
                <a:latin typeface="American Typewriter"/>
                <a:cs typeface="American Typewriter"/>
              </a:rPr>
              <a:t> </a:t>
            </a:r>
            <a:r>
              <a:rPr lang="es-ES" u="sng" dirty="0" err="1" smtClean="0">
                <a:latin typeface="American Typewriter"/>
                <a:cs typeface="American Typewriter"/>
              </a:rPr>
              <a:t>més</a:t>
            </a:r>
            <a:endParaRPr lang="es-ES" u="sng" dirty="0" smtClean="0">
              <a:latin typeface="American Typewriter"/>
              <a:cs typeface="American Typewriter"/>
            </a:endParaRPr>
          </a:p>
          <a:p>
            <a:pPr marL="2062163" lvl="7" indent="-457200" algn="just">
              <a:buAutoNum type="arabicPeriod"/>
            </a:pPr>
            <a:r>
              <a:rPr lang="es-ES" dirty="0" smtClean="0">
                <a:latin typeface="American Typewriter"/>
                <a:cs typeface="American Typewriter"/>
              </a:rPr>
              <a:t>O. Principal	        O. Subordinada: </a:t>
            </a:r>
            <a:r>
              <a:rPr lang="es-ES" dirty="0" err="1" smtClean="0">
                <a:latin typeface="American Typewriter"/>
                <a:cs typeface="American Typewriter"/>
              </a:rPr>
              <a:t>aix</a:t>
            </a:r>
            <a:r>
              <a:rPr lang="es-ES" dirty="0" err="1" smtClean="0">
                <a:latin typeface="American Typewriter"/>
                <a:cs typeface="American Typewriter"/>
              </a:rPr>
              <a:t>ò</a:t>
            </a:r>
            <a:r>
              <a:rPr lang="es-ES" dirty="0" smtClean="0">
                <a:latin typeface="American Typewriter"/>
                <a:cs typeface="American Typewriter"/>
              </a:rPr>
              <a:t> (CD)</a:t>
            </a:r>
            <a:endParaRPr lang="es-ES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s-ES" b="1" dirty="0" smtClean="0">
                <a:latin typeface="American Typewriter"/>
                <a:cs typeface="American Typewriter"/>
              </a:rPr>
              <a:t>2</a:t>
            </a:r>
            <a:r>
              <a:rPr lang="es-ES" dirty="0" smtClean="0">
                <a:latin typeface="American Typewriter"/>
                <a:cs typeface="American Typewriter"/>
              </a:rPr>
              <a:t>. </a:t>
            </a:r>
            <a:r>
              <a:rPr lang="es-ES" b="1" dirty="0" err="1" smtClean="0">
                <a:latin typeface="American Typewriter"/>
                <a:cs typeface="American Typewriter"/>
              </a:rPr>
              <a:t>Recursivitat</a:t>
            </a:r>
            <a:r>
              <a:rPr lang="es-ES" b="1" dirty="0" smtClean="0">
                <a:latin typeface="American Typewriter"/>
                <a:cs typeface="American Typewriter"/>
              </a:rPr>
              <a:t>: </a:t>
            </a:r>
            <a:r>
              <a:rPr lang="es-ES" dirty="0" smtClean="0">
                <a:latin typeface="American Typewriter"/>
                <a:cs typeface="American Typewriter"/>
              </a:rPr>
              <a:t>la </a:t>
            </a:r>
            <a:r>
              <a:rPr lang="es-ES" dirty="0" err="1" smtClean="0">
                <a:latin typeface="American Typewriter"/>
                <a:cs typeface="American Typewriter"/>
              </a:rPr>
              <a:t>subordinaci</a:t>
            </a:r>
            <a:r>
              <a:rPr lang="es-ES" dirty="0" err="1" smtClean="0">
                <a:latin typeface="American Typewriter"/>
                <a:cs typeface="American Typewriter"/>
              </a:rPr>
              <a:t>ó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permet</a:t>
            </a:r>
            <a:r>
              <a:rPr lang="es-ES" dirty="0" smtClean="0">
                <a:latin typeface="American Typewriter"/>
                <a:cs typeface="American Typewriter"/>
              </a:rPr>
              <a:t> crear </a:t>
            </a:r>
            <a:r>
              <a:rPr lang="es-ES" dirty="0" err="1" smtClean="0">
                <a:latin typeface="American Typewriter"/>
                <a:cs typeface="American Typewriter"/>
              </a:rPr>
              <a:t>successivament</a:t>
            </a:r>
            <a:r>
              <a:rPr lang="es-ES" dirty="0" smtClean="0">
                <a:latin typeface="American Typewriter"/>
                <a:cs typeface="American Typewriter"/>
              </a:rPr>
              <a:t> noves </a:t>
            </a:r>
            <a:r>
              <a:rPr lang="es-ES" dirty="0" err="1" smtClean="0">
                <a:latin typeface="American Typewriter"/>
                <a:cs typeface="American Typewriter"/>
              </a:rPr>
              <a:t>oracions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inserides</a:t>
            </a:r>
            <a:r>
              <a:rPr lang="es-ES" dirty="0" smtClean="0">
                <a:latin typeface="American Typewriter"/>
                <a:cs typeface="American Typewriter"/>
              </a:rPr>
              <a:t>:</a:t>
            </a:r>
          </a:p>
          <a:p>
            <a:pPr marL="0" indent="0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	</a:t>
            </a:r>
            <a:r>
              <a:rPr lang="es-ES" i="1" dirty="0" err="1" smtClean="0">
                <a:latin typeface="American Typewriter"/>
                <a:cs typeface="American Typewriter"/>
              </a:rPr>
              <a:t>Em</a:t>
            </a:r>
            <a:r>
              <a:rPr lang="es-ES" i="1" dirty="0" smtClean="0">
                <a:latin typeface="American Typewriter"/>
                <a:cs typeface="American Typewriter"/>
              </a:rPr>
              <a:t> va </a:t>
            </a:r>
            <a:r>
              <a:rPr lang="es-ES" i="1" dirty="0" err="1" smtClean="0">
                <a:latin typeface="American Typewriter"/>
                <a:cs typeface="American Typewriter"/>
              </a:rPr>
              <a:t>dir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b="1" i="1" dirty="0" smtClean="0">
                <a:latin typeface="American Typewriter"/>
                <a:cs typeface="American Typewriter"/>
              </a:rPr>
              <a:t>que </a:t>
            </a:r>
            <a:r>
              <a:rPr lang="es-ES" b="1" i="1" dirty="0" err="1" smtClean="0">
                <a:latin typeface="American Typewriter"/>
                <a:cs typeface="American Typewriter"/>
              </a:rPr>
              <a:t>fregaria</a:t>
            </a:r>
            <a:r>
              <a:rPr lang="es-ES" b="1" i="1" dirty="0" smtClean="0">
                <a:latin typeface="American Typewriter"/>
                <a:cs typeface="American Typewriter"/>
              </a:rPr>
              <a:t> </a:t>
            </a:r>
            <a:r>
              <a:rPr lang="es-ES" b="1" i="1" dirty="0" err="1" smtClean="0">
                <a:latin typeface="American Typewriter"/>
                <a:cs typeface="American Typewriter"/>
              </a:rPr>
              <a:t>els</a:t>
            </a:r>
            <a:r>
              <a:rPr lang="es-ES" b="1" i="1" dirty="0" smtClean="0">
                <a:latin typeface="American Typewriter"/>
                <a:cs typeface="American Typewriter"/>
              </a:rPr>
              <a:t> </a:t>
            </a:r>
            <a:r>
              <a:rPr lang="es-ES" b="1" i="1" dirty="0" err="1" smtClean="0">
                <a:latin typeface="American Typewriter"/>
                <a:cs typeface="American Typewriter"/>
              </a:rPr>
              <a:t>plats</a:t>
            </a:r>
            <a:endParaRPr lang="es-ES" b="1" i="1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s-ES" b="1" i="1" dirty="0">
                <a:latin typeface="American Typewriter"/>
                <a:cs typeface="American Typewriter"/>
              </a:rPr>
              <a:t>	</a:t>
            </a:r>
            <a:r>
              <a:rPr lang="es-ES" i="1" dirty="0" err="1" smtClean="0">
                <a:latin typeface="American Typewriter"/>
                <a:cs typeface="American Typewriter"/>
              </a:rPr>
              <a:t>Em</a:t>
            </a:r>
            <a:r>
              <a:rPr lang="es-ES" i="1" dirty="0" smtClean="0">
                <a:latin typeface="American Typewriter"/>
                <a:cs typeface="American Typewriter"/>
              </a:rPr>
              <a:t> va </a:t>
            </a:r>
            <a:r>
              <a:rPr lang="es-ES" i="1" dirty="0" err="1" smtClean="0">
                <a:latin typeface="American Typewriter"/>
                <a:cs typeface="American Typewriter"/>
              </a:rPr>
              <a:t>dir</a:t>
            </a:r>
            <a:r>
              <a:rPr lang="es-ES" i="1" dirty="0" smtClean="0">
                <a:latin typeface="American Typewriter"/>
                <a:cs typeface="American Typewriter"/>
              </a:rPr>
              <a:t> que </a:t>
            </a:r>
            <a:r>
              <a:rPr lang="es-ES" i="1" dirty="0" err="1" smtClean="0">
                <a:latin typeface="American Typewriter"/>
                <a:cs typeface="American Typewriter"/>
              </a:rPr>
              <a:t>fregaria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els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plats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b="1" i="1" dirty="0" err="1" smtClean="0">
                <a:latin typeface="American Typewriter"/>
                <a:cs typeface="American Typewriter"/>
              </a:rPr>
              <a:t>quan</a:t>
            </a:r>
            <a:r>
              <a:rPr lang="es-ES" b="1" i="1" dirty="0" smtClean="0">
                <a:latin typeface="American Typewriter"/>
                <a:cs typeface="American Typewriter"/>
              </a:rPr>
              <a:t> </a:t>
            </a:r>
            <a:r>
              <a:rPr lang="es-ES" b="1" i="1" dirty="0" err="1" smtClean="0">
                <a:latin typeface="American Typewriter"/>
                <a:cs typeface="American Typewriter"/>
              </a:rPr>
              <a:t>acab</a:t>
            </a:r>
            <a:r>
              <a:rPr lang="es-ES" b="1" i="1" dirty="0" err="1" smtClean="0">
                <a:latin typeface="American Typewriter"/>
                <a:cs typeface="American Typewriter"/>
              </a:rPr>
              <a:t>és</a:t>
            </a:r>
            <a:r>
              <a:rPr lang="es-ES" b="1" i="1" dirty="0" smtClean="0">
                <a:latin typeface="American Typewriter"/>
                <a:cs typeface="American Typewriter"/>
              </a:rPr>
              <a:t> la </a:t>
            </a:r>
            <a:r>
              <a:rPr lang="es-ES" b="1" i="1" dirty="0" err="1" smtClean="0">
                <a:latin typeface="American Typewriter"/>
                <a:cs typeface="American Typewriter"/>
              </a:rPr>
              <a:t>feina</a:t>
            </a:r>
            <a:endParaRPr lang="es-ES" b="1" i="1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s-ES" b="1" i="1" dirty="0">
                <a:latin typeface="American Typewriter"/>
                <a:cs typeface="American Typewriter"/>
              </a:rPr>
              <a:t>	</a:t>
            </a:r>
            <a:r>
              <a:rPr lang="es-ES" i="1" dirty="0" err="1" smtClean="0">
                <a:latin typeface="American Typewriter"/>
                <a:cs typeface="American Typewriter"/>
              </a:rPr>
              <a:t>Em</a:t>
            </a:r>
            <a:r>
              <a:rPr lang="es-ES" i="1" dirty="0" smtClean="0">
                <a:latin typeface="American Typewriter"/>
                <a:cs typeface="American Typewriter"/>
              </a:rPr>
              <a:t> va </a:t>
            </a:r>
            <a:r>
              <a:rPr lang="es-ES" i="1" dirty="0" err="1" smtClean="0">
                <a:latin typeface="American Typewriter"/>
                <a:cs typeface="American Typewriter"/>
              </a:rPr>
              <a:t>dir</a:t>
            </a:r>
            <a:r>
              <a:rPr lang="es-ES" i="1" dirty="0" smtClean="0">
                <a:latin typeface="American Typewriter"/>
                <a:cs typeface="American Typewriter"/>
              </a:rPr>
              <a:t> que </a:t>
            </a:r>
            <a:r>
              <a:rPr lang="es-ES" i="1" dirty="0" err="1" smtClean="0">
                <a:latin typeface="American Typewriter"/>
                <a:cs typeface="American Typewriter"/>
              </a:rPr>
              <a:t>fregaria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els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plats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quan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acabés</a:t>
            </a:r>
            <a:r>
              <a:rPr lang="es-ES" i="1" dirty="0" smtClean="0">
                <a:latin typeface="American Typewriter"/>
                <a:cs typeface="American Typewriter"/>
              </a:rPr>
              <a:t> la </a:t>
            </a:r>
            <a:r>
              <a:rPr lang="es-ES" i="1" dirty="0" err="1" smtClean="0">
                <a:latin typeface="American Typewriter"/>
                <a:cs typeface="American Typewriter"/>
              </a:rPr>
              <a:t>feina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b="1" i="1" dirty="0" smtClean="0">
                <a:latin typeface="American Typewriter"/>
                <a:cs typeface="American Typewriter"/>
              </a:rPr>
              <a:t>que tenia </a:t>
            </a:r>
            <a:r>
              <a:rPr lang="es-ES" b="1" i="1" dirty="0" err="1" smtClean="0">
                <a:latin typeface="American Typewriter"/>
                <a:cs typeface="American Typewriter"/>
              </a:rPr>
              <a:t>pendent</a:t>
            </a:r>
            <a:endParaRPr lang="es-ES" dirty="0" smtClean="0"/>
          </a:p>
          <a:p>
            <a:pPr marL="457200" indent="-457200"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7173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6700" y="244158"/>
            <a:ext cx="8382920" cy="133985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American Typewriter"/>
                <a:cs typeface="American Typewriter"/>
              </a:rPr>
              <a:t>2.4. </a:t>
            </a:r>
            <a:r>
              <a:rPr lang="es-ES" dirty="0">
                <a:latin typeface="American Typewriter"/>
                <a:cs typeface="American Typewriter"/>
              </a:rPr>
              <a:t>Les </a:t>
            </a:r>
            <a:r>
              <a:rPr lang="es-ES" dirty="0" err="1">
                <a:latin typeface="American Typewriter"/>
                <a:cs typeface="American Typewriter"/>
              </a:rPr>
              <a:t>oracions</a:t>
            </a:r>
            <a:r>
              <a:rPr lang="es-ES" dirty="0">
                <a:latin typeface="American Typewriter"/>
                <a:cs typeface="American Typewriter"/>
              </a:rPr>
              <a:t> </a:t>
            </a:r>
            <a:r>
              <a:rPr lang="es-ES" dirty="0" err="1">
                <a:latin typeface="American Typewriter"/>
                <a:cs typeface="American Typewriter"/>
              </a:rPr>
              <a:t>subordinades</a:t>
            </a:r>
            <a:r>
              <a:rPr lang="es-ES" dirty="0">
                <a:latin typeface="American Typewriter"/>
                <a:cs typeface="American Typewriter"/>
              </a:rPr>
              <a:t> </a:t>
            </a:r>
            <a:r>
              <a:rPr lang="es-ES" dirty="0" smtClean="0">
                <a:latin typeface="American Typewriter"/>
                <a:cs typeface="American Typewriter"/>
              </a:rPr>
              <a:t>II. </a:t>
            </a:r>
            <a:r>
              <a:rPr lang="es-ES" dirty="0" err="1" smtClean="0">
                <a:latin typeface="American Typewriter"/>
                <a:cs typeface="American Typewriter"/>
              </a:rPr>
              <a:t>Classes</a:t>
            </a:r>
            <a:r>
              <a:rPr lang="es-ES" dirty="0" smtClean="0">
                <a:latin typeface="American Typewriter"/>
                <a:cs typeface="American Typewriter"/>
              </a:rPr>
              <a:t>.</a:t>
            </a:r>
            <a:endParaRPr lang="es-ES" dirty="0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8785" y="1912926"/>
            <a:ext cx="8070835" cy="434025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Les </a:t>
            </a:r>
            <a:r>
              <a:rPr lang="es-ES" dirty="0" err="1" smtClean="0">
                <a:latin typeface="American Typewriter"/>
                <a:cs typeface="American Typewriter"/>
              </a:rPr>
              <a:t>oracions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subordinades</a:t>
            </a:r>
            <a:r>
              <a:rPr lang="es-ES" dirty="0" smtClean="0">
                <a:latin typeface="American Typewriter"/>
                <a:cs typeface="American Typewriter"/>
              </a:rPr>
              <a:t> es poden clasificar en:</a:t>
            </a:r>
            <a:endParaRPr lang="es-ES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1. </a:t>
            </a:r>
            <a:r>
              <a:rPr lang="es-ES" b="1" dirty="0" smtClean="0">
                <a:latin typeface="American Typewriter"/>
                <a:cs typeface="American Typewriter"/>
              </a:rPr>
              <a:t>Substantives</a:t>
            </a:r>
            <a:r>
              <a:rPr lang="es-ES" dirty="0" smtClean="0">
                <a:latin typeface="American Typewriter"/>
                <a:cs typeface="American Typewriter"/>
              </a:rPr>
              <a:t>: Ocupen la </a:t>
            </a:r>
            <a:r>
              <a:rPr lang="es-ES" dirty="0" err="1" smtClean="0">
                <a:latin typeface="American Typewriter"/>
                <a:cs typeface="American Typewriter"/>
              </a:rPr>
              <a:t>posici</a:t>
            </a:r>
            <a:r>
              <a:rPr lang="es-ES" dirty="0" err="1" smtClean="0">
                <a:latin typeface="American Typewriter"/>
                <a:cs typeface="American Typewriter"/>
              </a:rPr>
              <a:t>ó</a:t>
            </a:r>
            <a:r>
              <a:rPr lang="es-ES" dirty="0" smtClean="0">
                <a:latin typeface="American Typewriter"/>
                <a:cs typeface="American Typewriter"/>
              </a:rPr>
              <a:t>, equivalen a un SN i fan les </a:t>
            </a:r>
            <a:r>
              <a:rPr lang="es-ES" dirty="0" err="1" smtClean="0">
                <a:latin typeface="American Typewriter"/>
                <a:cs typeface="American Typewriter"/>
              </a:rPr>
              <a:t>funcions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d’un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nom</a:t>
            </a:r>
            <a:r>
              <a:rPr lang="es-ES" dirty="0" smtClean="0">
                <a:latin typeface="American Typewriter"/>
                <a:cs typeface="American Typewriter"/>
              </a:rPr>
              <a:t> (</a:t>
            </a:r>
            <a:r>
              <a:rPr lang="es-ES" dirty="0" err="1" smtClean="0">
                <a:latin typeface="American Typewriter"/>
                <a:cs typeface="American Typewriter"/>
              </a:rPr>
              <a:t>Subjecte</a:t>
            </a:r>
            <a:r>
              <a:rPr lang="es-ES" dirty="0" smtClean="0">
                <a:latin typeface="American Typewriter"/>
                <a:cs typeface="American Typewriter"/>
              </a:rPr>
              <a:t>, CD</a:t>
            </a:r>
            <a:r>
              <a:rPr lang="es-ES_tradnl" dirty="0" smtClean="0">
                <a:latin typeface="American Typewriter"/>
                <a:cs typeface="American Typewriter"/>
              </a:rPr>
              <a:t>...): </a:t>
            </a:r>
          </a:p>
          <a:p>
            <a:pPr marL="0" indent="0" algn="just">
              <a:buNone/>
            </a:pPr>
            <a:r>
              <a:rPr lang="es-ES_tradnl" dirty="0">
                <a:latin typeface="American Typewriter"/>
                <a:cs typeface="American Typewriter"/>
              </a:rPr>
              <a:t>	</a:t>
            </a:r>
            <a:r>
              <a:rPr lang="es-ES_tradnl" dirty="0" smtClean="0">
                <a:latin typeface="American Typewriter"/>
                <a:cs typeface="American Typewriter"/>
              </a:rPr>
              <a:t>	</a:t>
            </a:r>
            <a:r>
              <a:rPr lang="es-ES_tradnl" i="1" dirty="0" err="1" smtClean="0">
                <a:latin typeface="American Typewriter"/>
                <a:cs typeface="American Typewriter"/>
              </a:rPr>
              <a:t>Vull</a:t>
            </a:r>
            <a:r>
              <a:rPr lang="es-ES_tradnl" i="1" dirty="0" smtClean="0">
                <a:latin typeface="American Typewriter"/>
                <a:cs typeface="American Typewriter"/>
              </a:rPr>
              <a:t> </a:t>
            </a:r>
            <a:r>
              <a:rPr lang="es-ES_tradnl" i="1" u="sng" dirty="0" smtClean="0">
                <a:latin typeface="American Typewriter"/>
                <a:cs typeface="American Typewriter"/>
              </a:rPr>
              <a:t>que et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llevis</a:t>
            </a:r>
            <a:r>
              <a:rPr lang="es-ES_tradnl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d’hora</a:t>
            </a:r>
            <a:endParaRPr lang="es-ES_tradnl" i="1" u="sng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2</a:t>
            </a:r>
            <a:r>
              <a:rPr lang="es-ES" dirty="0" smtClean="0">
                <a:latin typeface="American Typewriter"/>
                <a:cs typeface="American Typewriter"/>
              </a:rPr>
              <a:t>. </a:t>
            </a:r>
            <a:r>
              <a:rPr lang="es-ES" b="1" dirty="0" err="1" smtClean="0">
                <a:latin typeface="American Typewriter"/>
                <a:cs typeface="American Typewriter"/>
              </a:rPr>
              <a:t>Adjectives</a:t>
            </a:r>
            <a:r>
              <a:rPr lang="es-ES" dirty="0" smtClean="0">
                <a:latin typeface="American Typewriter"/>
                <a:cs typeface="American Typewriter"/>
              </a:rPr>
              <a:t>: </a:t>
            </a:r>
            <a:r>
              <a:rPr lang="es-ES" dirty="0" smtClean="0">
                <a:latin typeface="American Typewriter"/>
                <a:cs typeface="American Typewriter"/>
              </a:rPr>
              <a:t>Ocupen la </a:t>
            </a:r>
            <a:r>
              <a:rPr lang="es-ES" dirty="0" err="1" smtClean="0">
                <a:latin typeface="American Typewriter"/>
                <a:cs typeface="American Typewriter"/>
              </a:rPr>
              <a:t>posici</a:t>
            </a:r>
            <a:r>
              <a:rPr lang="es-ES" dirty="0" err="1" smtClean="0">
                <a:latin typeface="American Typewriter"/>
                <a:cs typeface="American Typewriter"/>
              </a:rPr>
              <a:t>ó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d’un</a:t>
            </a:r>
            <a:r>
              <a:rPr lang="es-ES" dirty="0" smtClean="0">
                <a:latin typeface="American Typewriter"/>
                <a:cs typeface="American Typewriter"/>
              </a:rPr>
              <a:t> S. </a:t>
            </a:r>
            <a:r>
              <a:rPr lang="es-ES" dirty="0" err="1" smtClean="0">
                <a:latin typeface="American Typewriter"/>
                <a:cs typeface="American Typewriter"/>
              </a:rPr>
              <a:t>Adj</a:t>
            </a:r>
            <a:r>
              <a:rPr lang="es-ES" dirty="0" smtClean="0">
                <a:latin typeface="American Typewriter"/>
                <a:cs typeface="American Typewriter"/>
              </a:rPr>
              <a:t> i fan la </a:t>
            </a:r>
            <a:r>
              <a:rPr lang="es-ES" dirty="0" err="1" smtClean="0">
                <a:latin typeface="American Typewriter"/>
                <a:cs typeface="American Typewriter"/>
              </a:rPr>
              <a:t>funció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pròpia</a:t>
            </a:r>
            <a:r>
              <a:rPr lang="es-ES" dirty="0" smtClean="0">
                <a:latin typeface="American Typewriter"/>
                <a:cs typeface="American Typewriter"/>
              </a:rPr>
              <a:t> de </a:t>
            </a:r>
            <a:r>
              <a:rPr lang="es-ES" dirty="0" err="1" smtClean="0">
                <a:latin typeface="American Typewriter"/>
                <a:cs typeface="American Typewriter"/>
              </a:rPr>
              <a:t>l’adjectiu</a:t>
            </a:r>
            <a:r>
              <a:rPr lang="es-ES" dirty="0" smtClean="0">
                <a:latin typeface="American Typewriter"/>
                <a:cs typeface="American Typewriter"/>
              </a:rPr>
              <a:t>, </a:t>
            </a:r>
            <a:r>
              <a:rPr lang="es-ES" dirty="0" err="1" smtClean="0">
                <a:latin typeface="American Typewriter"/>
                <a:cs typeface="American Typewriter"/>
              </a:rPr>
              <a:t>és</a:t>
            </a:r>
            <a:r>
              <a:rPr lang="es-ES" dirty="0" smtClean="0">
                <a:latin typeface="American Typewriter"/>
                <a:cs typeface="American Typewriter"/>
              </a:rPr>
              <a:t> a </a:t>
            </a:r>
            <a:r>
              <a:rPr lang="es-ES" dirty="0" err="1" smtClean="0">
                <a:latin typeface="American Typewriter"/>
                <a:cs typeface="American Typewriter"/>
              </a:rPr>
              <a:t>dir</a:t>
            </a:r>
            <a:r>
              <a:rPr lang="es-ES" dirty="0" smtClean="0">
                <a:latin typeface="American Typewriter"/>
                <a:cs typeface="American Typewriter"/>
              </a:rPr>
              <a:t>, de CN:</a:t>
            </a:r>
          </a:p>
          <a:p>
            <a:pPr marL="0" indent="0" algn="just">
              <a:buNone/>
            </a:pPr>
            <a:r>
              <a:rPr lang="es-ES" dirty="0">
                <a:latin typeface="American Typewriter"/>
                <a:cs typeface="American Typewriter"/>
              </a:rPr>
              <a:t>	</a:t>
            </a:r>
            <a:r>
              <a:rPr lang="es-ES" dirty="0" smtClean="0">
                <a:latin typeface="American Typewriter"/>
                <a:cs typeface="American Typewriter"/>
              </a:rPr>
              <a:t>	</a:t>
            </a:r>
            <a:r>
              <a:rPr lang="es-ES" i="1" dirty="0" err="1" smtClean="0">
                <a:latin typeface="American Typewriter"/>
                <a:cs typeface="American Typewriter"/>
              </a:rPr>
              <a:t>L’home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u="sng" dirty="0" smtClean="0">
                <a:latin typeface="American Typewriter"/>
                <a:cs typeface="American Typewriter"/>
              </a:rPr>
              <a:t>que </a:t>
            </a:r>
            <a:r>
              <a:rPr lang="es-ES" i="1" u="sng" dirty="0" err="1">
                <a:latin typeface="American Typewriter"/>
                <a:cs typeface="American Typewriter"/>
              </a:rPr>
              <a:t>t</a:t>
            </a:r>
            <a:r>
              <a:rPr lang="es-ES" i="1" u="sng" dirty="0" err="1" smtClean="0">
                <a:latin typeface="American Typewriter"/>
                <a:cs typeface="American Typewriter"/>
              </a:rPr>
              <a:t>’ha</a:t>
            </a:r>
            <a:r>
              <a:rPr lang="es-ES" i="1" u="sng" dirty="0" smtClean="0">
                <a:latin typeface="American Typewriter"/>
                <a:cs typeface="American Typewriter"/>
              </a:rPr>
              <a:t> </a:t>
            </a:r>
            <a:r>
              <a:rPr lang="es-ES" i="1" u="sng" dirty="0" err="1" smtClean="0">
                <a:latin typeface="American Typewriter"/>
                <a:cs typeface="American Typewriter"/>
              </a:rPr>
              <a:t>trucat</a:t>
            </a:r>
            <a:r>
              <a:rPr lang="es-ES" i="1" dirty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és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amic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meu</a:t>
            </a:r>
            <a:endParaRPr lang="es-ES" dirty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 dirty="0" smtClean="0">
                <a:latin typeface="American Typewriter"/>
                <a:cs typeface="American Typewriter"/>
              </a:rPr>
              <a:t>3. </a:t>
            </a:r>
            <a:r>
              <a:rPr lang="es-ES" b="1" dirty="0" err="1" smtClean="0">
                <a:latin typeface="American Typewriter"/>
                <a:cs typeface="American Typewriter"/>
              </a:rPr>
              <a:t>Adverbials</a:t>
            </a:r>
            <a:r>
              <a:rPr lang="es-ES" dirty="0">
                <a:latin typeface="American Typewriter"/>
                <a:cs typeface="American Typewriter"/>
              </a:rPr>
              <a:t>: Ocupen la </a:t>
            </a:r>
            <a:r>
              <a:rPr lang="es-ES" dirty="0" err="1">
                <a:latin typeface="American Typewriter"/>
                <a:cs typeface="American Typewriter"/>
              </a:rPr>
              <a:t>posició</a:t>
            </a:r>
            <a:r>
              <a:rPr lang="es-ES" dirty="0">
                <a:latin typeface="American Typewriter"/>
                <a:cs typeface="American Typewriter"/>
              </a:rPr>
              <a:t> </a:t>
            </a:r>
            <a:r>
              <a:rPr lang="es-ES" dirty="0" smtClean="0">
                <a:latin typeface="American Typewriter"/>
                <a:cs typeface="American Typewriter"/>
              </a:rPr>
              <a:t>de </a:t>
            </a:r>
            <a:r>
              <a:rPr lang="es-ES" dirty="0" err="1" smtClean="0">
                <a:latin typeface="American Typewriter"/>
                <a:cs typeface="American Typewriter"/>
              </a:rPr>
              <a:t>l’adverbi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>
                <a:latin typeface="American Typewriter"/>
                <a:cs typeface="American Typewriter"/>
              </a:rPr>
              <a:t>i </a:t>
            </a:r>
            <a:r>
              <a:rPr lang="es-ES" dirty="0" smtClean="0">
                <a:latin typeface="American Typewriter"/>
                <a:cs typeface="American Typewriter"/>
              </a:rPr>
              <a:t>fan les </a:t>
            </a:r>
            <a:r>
              <a:rPr lang="es-ES" dirty="0" err="1" smtClean="0">
                <a:latin typeface="American Typewriter"/>
                <a:cs typeface="American Typewriter"/>
              </a:rPr>
              <a:t>funcions</a:t>
            </a:r>
            <a:r>
              <a:rPr lang="es-ES" dirty="0" smtClean="0">
                <a:latin typeface="American Typewriter"/>
                <a:cs typeface="American Typewriter"/>
              </a:rPr>
              <a:t>  </a:t>
            </a:r>
            <a:r>
              <a:rPr lang="es-ES" dirty="0" err="1" smtClean="0">
                <a:latin typeface="American Typewriter"/>
                <a:cs typeface="American Typewriter"/>
              </a:rPr>
              <a:t>pròpies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>
                <a:latin typeface="American Typewriter"/>
                <a:cs typeface="American Typewriter"/>
              </a:rPr>
              <a:t>de </a:t>
            </a:r>
            <a:r>
              <a:rPr lang="es-ES" dirty="0" err="1" smtClean="0">
                <a:latin typeface="American Typewriter"/>
                <a:cs typeface="American Typewriter"/>
              </a:rPr>
              <a:t>l’adverbi</a:t>
            </a:r>
            <a:r>
              <a:rPr lang="es-ES" dirty="0" smtClean="0">
                <a:latin typeface="American Typewriter"/>
                <a:cs typeface="American Typewriter"/>
              </a:rPr>
              <a:t> (CC de </a:t>
            </a:r>
            <a:r>
              <a:rPr lang="es-ES" dirty="0" err="1" smtClean="0">
                <a:latin typeface="American Typewriter"/>
                <a:cs typeface="American Typewriter"/>
              </a:rPr>
              <a:t>lloc</a:t>
            </a:r>
            <a:r>
              <a:rPr lang="es-ES" dirty="0" smtClean="0">
                <a:latin typeface="American Typewriter"/>
                <a:cs typeface="American Typewriter"/>
              </a:rPr>
              <a:t>, de </a:t>
            </a:r>
            <a:r>
              <a:rPr lang="es-ES" dirty="0" err="1" smtClean="0">
                <a:latin typeface="American Typewriter"/>
                <a:cs typeface="American Typewriter"/>
              </a:rPr>
              <a:t>temps</a:t>
            </a:r>
            <a:r>
              <a:rPr lang="mr-IN" dirty="0" smtClean="0">
                <a:latin typeface="American Typewriter"/>
                <a:cs typeface="American Typewriter"/>
              </a:rPr>
              <a:t>…</a:t>
            </a:r>
            <a:r>
              <a:rPr lang="es-ES_tradnl" dirty="0" smtClean="0">
                <a:latin typeface="American Typewriter"/>
                <a:cs typeface="American Typewriter"/>
              </a:rPr>
              <a:t>)</a:t>
            </a:r>
            <a:r>
              <a:rPr lang="es-ES" dirty="0" smtClean="0">
                <a:latin typeface="American Typewriter"/>
                <a:cs typeface="American Typewriter"/>
              </a:rPr>
              <a:t>:</a:t>
            </a:r>
            <a:endParaRPr lang="es-ES" dirty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 dirty="0">
                <a:latin typeface="American Typewriter"/>
                <a:cs typeface="American Typewriter"/>
              </a:rPr>
              <a:t>		</a:t>
            </a:r>
            <a:r>
              <a:rPr lang="es-ES" i="1" u="sng" dirty="0" smtClean="0">
                <a:latin typeface="American Typewriter"/>
                <a:cs typeface="American Typewriter"/>
              </a:rPr>
              <a:t>Des que et </a:t>
            </a:r>
            <a:r>
              <a:rPr lang="es-ES" i="1" u="sng" dirty="0" err="1" smtClean="0">
                <a:latin typeface="American Typewriter"/>
                <a:cs typeface="American Typewriter"/>
              </a:rPr>
              <a:t>conec</a:t>
            </a:r>
            <a:r>
              <a:rPr lang="es-ES" i="1" dirty="0" smtClean="0">
                <a:latin typeface="American Typewriter"/>
                <a:cs typeface="American Typewriter"/>
              </a:rPr>
              <a:t>, no </a:t>
            </a:r>
            <a:r>
              <a:rPr lang="es-ES" i="1" dirty="0" err="1" smtClean="0">
                <a:latin typeface="American Typewriter"/>
                <a:cs typeface="American Typewriter"/>
              </a:rPr>
              <a:t>dormo</a:t>
            </a:r>
            <a:endParaRPr lang="es-ES" i="1" dirty="0" smtClean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31218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5858" y="244158"/>
            <a:ext cx="8466042" cy="1339850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American Typewriter"/>
                <a:cs typeface="American Typewriter"/>
              </a:rPr>
              <a:t>2.5. </a:t>
            </a:r>
            <a:r>
              <a:rPr lang="es-ES" sz="3200" dirty="0">
                <a:latin typeface="American Typewriter"/>
                <a:cs typeface="American Typewriter"/>
              </a:rPr>
              <a:t>Les </a:t>
            </a:r>
            <a:r>
              <a:rPr lang="es-ES" sz="3200" dirty="0" err="1" smtClean="0">
                <a:latin typeface="American Typewriter"/>
                <a:cs typeface="American Typewriter"/>
              </a:rPr>
              <a:t>subordinades</a:t>
            </a:r>
            <a:r>
              <a:rPr lang="es-ES" sz="3200" dirty="0" smtClean="0">
                <a:latin typeface="American Typewriter"/>
                <a:cs typeface="American Typewriter"/>
              </a:rPr>
              <a:t> substantives I. </a:t>
            </a:r>
            <a:r>
              <a:rPr lang="es-ES" sz="3200" dirty="0" err="1" smtClean="0">
                <a:latin typeface="American Typewriter"/>
                <a:cs typeface="American Typewriter"/>
              </a:rPr>
              <a:t>Funcions</a:t>
            </a:r>
            <a:r>
              <a:rPr lang="es-ES" sz="3200" dirty="0" smtClean="0">
                <a:latin typeface="American Typewriter"/>
                <a:cs typeface="American Typewriter"/>
              </a:rPr>
              <a:t> </a:t>
            </a:r>
            <a:r>
              <a:rPr lang="es-ES" sz="3200" dirty="0" err="1" smtClean="0">
                <a:latin typeface="American Typewriter"/>
                <a:cs typeface="American Typewriter"/>
              </a:rPr>
              <a:t>sint</a:t>
            </a:r>
            <a:r>
              <a:rPr lang="es-ES" sz="3200" dirty="0" err="1" smtClean="0">
                <a:latin typeface="American Typewriter"/>
                <a:cs typeface="American Typewriter"/>
              </a:rPr>
              <a:t>àctiques</a:t>
            </a:r>
            <a:r>
              <a:rPr lang="es-ES" sz="3200" dirty="0" smtClean="0">
                <a:latin typeface="American Typewriter"/>
                <a:cs typeface="American Typewriter"/>
              </a:rPr>
              <a:t>.</a:t>
            </a:r>
            <a:endParaRPr lang="es-ES" sz="3200" dirty="0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5857" y="1778000"/>
            <a:ext cx="8328073" cy="45847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400" b="1" dirty="0" smtClean="0">
                <a:latin typeface="American Typewriter"/>
                <a:cs typeface="American Typewriter"/>
              </a:rPr>
              <a:t>1. </a:t>
            </a:r>
            <a:r>
              <a:rPr lang="es-ES" sz="1400" b="1" dirty="0" err="1" smtClean="0">
                <a:latin typeface="American Typewriter"/>
                <a:cs typeface="American Typewriter"/>
              </a:rPr>
              <a:t>Subjecte</a:t>
            </a:r>
            <a:r>
              <a:rPr lang="es-ES" sz="1400" b="1" dirty="0" smtClean="0">
                <a:latin typeface="American Typewriter"/>
                <a:cs typeface="American Typewriter"/>
              </a:rPr>
              <a:t> (</a:t>
            </a:r>
            <a:r>
              <a:rPr lang="es-ES" sz="1400" b="1" dirty="0" err="1" smtClean="0">
                <a:latin typeface="American Typewriter"/>
                <a:cs typeface="American Typewriter"/>
              </a:rPr>
              <a:t>Subj</a:t>
            </a:r>
            <a:r>
              <a:rPr lang="es-ES" sz="1400" b="1" dirty="0" smtClean="0">
                <a:latin typeface="American Typewriter"/>
                <a:cs typeface="American Typewriter"/>
              </a:rPr>
              <a:t>): </a:t>
            </a:r>
            <a:r>
              <a:rPr lang="es-ES" sz="1400" dirty="0" err="1" smtClean="0">
                <a:latin typeface="American Typewriter"/>
                <a:cs typeface="American Typewriter"/>
              </a:rPr>
              <a:t>Generalment</a:t>
            </a:r>
            <a:r>
              <a:rPr lang="es-ES" sz="1400" dirty="0" smtClean="0">
                <a:latin typeface="American Typewriter"/>
                <a:cs typeface="American Typewriter"/>
              </a:rPr>
              <a:t> </a:t>
            </a:r>
            <a:r>
              <a:rPr lang="es-ES" sz="1400" dirty="0" err="1" smtClean="0">
                <a:latin typeface="American Typewriter"/>
                <a:cs typeface="American Typewriter"/>
              </a:rPr>
              <a:t>amb</a:t>
            </a:r>
            <a:r>
              <a:rPr lang="es-ES" sz="1400" dirty="0" smtClean="0">
                <a:latin typeface="American Typewriter"/>
                <a:cs typeface="American Typewriter"/>
              </a:rPr>
              <a:t> </a:t>
            </a:r>
            <a:r>
              <a:rPr lang="es-ES" sz="1400" dirty="0" err="1" smtClean="0">
                <a:latin typeface="American Typewriter"/>
                <a:cs typeface="American Typewriter"/>
              </a:rPr>
              <a:t>verbs</a:t>
            </a:r>
            <a:r>
              <a:rPr lang="es-ES" sz="1400" dirty="0" smtClean="0">
                <a:latin typeface="American Typewriter"/>
                <a:cs typeface="American Typewriter"/>
              </a:rPr>
              <a:t> de </a:t>
            </a:r>
            <a:r>
              <a:rPr lang="es-ES" sz="1400" dirty="0" err="1" smtClean="0">
                <a:latin typeface="American Typewriter"/>
                <a:cs typeface="American Typewriter"/>
              </a:rPr>
              <a:t>sentiment</a:t>
            </a:r>
            <a:r>
              <a:rPr lang="es-ES" sz="1400" dirty="0" smtClean="0">
                <a:latin typeface="American Typewriter"/>
                <a:cs typeface="American Typewriter"/>
              </a:rPr>
              <a:t>: </a:t>
            </a:r>
            <a:r>
              <a:rPr lang="es-ES" sz="1400" i="1" dirty="0" smtClean="0">
                <a:latin typeface="American Typewriter"/>
                <a:cs typeface="American Typewriter"/>
              </a:rPr>
              <a:t>molestar, agradar, preocupar,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interessar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...: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M’agrada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em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u="sng" dirty="0" err="1" smtClean="0">
                <a:latin typeface="American Typewriter"/>
                <a:cs typeface="American Typewriter"/>
              </a:rPr>
              <a:t>truquis</a:t>
            </a:r>
            <a:r>
              <a:rPr lang="es-ES_tradnl" sz="1400" dirty="0" smtClean="0">
                <a:latin typeface="American Typewriter"/>
                <a:cs typeface="American Typewriter"/>
              </a:rPr>
              <a:t>; i en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construccions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amb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ser+Atr+Subj</a:t>
            </a:r>
            <a:r>
              <a:rPr lang="es-ES_tradnl" sz="1400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divertit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ens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reunim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tots</a:t>
            </a:r>
            <a:r>
              <a:rPr lang="es-ES_tradnl" sz="1400" dirty="0" smtClean="0">
                <a:latin typeface="American Typewriter"/>
                <a:cs typeface="American Typewriter"/>
              </a:rPr>
              <a:t>.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Ull</a:t>
            </a:r>
            <a:r>
              <a:rPr lang="es-ES_tradnl" sz="1400" dirty="0" smtClean="0">
                <a:latin typeface="American Typewriter"/>
                <a:cs typeface="American Typewriter"/>
              </a:rPr>
              <a:t>: sol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anar</a:t>
            </a:r>
            <a:r>
              <a:rPr lang="es-ES_tradnl" sz="1400" dirty="0" smtClean="0">
                <a:latin typeface="American Typewriter"/>
                <a:cs typeface="American Typewriter"/>
              </a:rPr>
              <a:t> al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darrere</a:t>
            </a:r>
            <a:r>
              <a:rPr lang="es-ES_tradnl" sz="1400" dirty="0" smtClean="0">
                <a:latin typeface="American Typewriter"/>
                <a:cs typeface="American Typewriter"/>
              </a:rPr>
              <a:t>.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Substituïble</a:t>
            </a:r>
            <a:r>
              <a:rPr lang="es-ES_tradnl" sz="1400" dirty="0" smtClean="0">
                <a:latin typeface="American Typewriter"/>
                <a:cs typeface="American Typewriter"/>
              </a:rPr>
              <a:t> per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això</a:t>
            </a:r>
            <a:r>
              <a:rPr lang="es-ES_tradnl" sz="1400" dirty="0" smtClean="0">
                <a:latin typeface="American Typewriter"/>
                <a:cs typeface="American Typewriter"/>
              </a:rPr>
              <a:t>.</a:t>
            </a:r>
            <a:endParaRPr lang="es-ES" sz="1400" b="1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 sz="1400" b="1" dirty="0" smtClean="0">
                <a:latin typeface="American Typewriter"/>
                <a:cs typeface="American Typewriter"/>
              </a:rPr>
              <a:t>2</a:t>
            </a:r>
            <a:r>
              <a:rPr lang="es-ES" sz="1400" dirty="0" smtClean="0">
                <a:latin typeface="American Typewriter"/>
                <a:cs typeface="American Typewriter"/>
              </a:rPr>
              <a:t>. </a:t>
            </a:r>
            <a:r>
              <a:rPr lang="es-ES" sz="1400" b="1" dirty="0" err="1" smtClean="0">
                <a:latin typeface="American Typewriter"/>
                <a:cs typeface="American Typewriter"/>
              </a:rPr>
              <a:t>Complement</a:t>
            </a:r>
            <a:r>
              <a:rPr lang="es-ES" sz="1400" b="1" dirty="0" smtClean="0">
                <a:latin typeface="American Typewriter"/>
                <a:cs typeface="American Typewriter"/>
              </a:rPr>
              <a:t> </a:t>
            </a:r>
            <a:r>
              <a:rPr lang="es-ES" sz="1400" b="1" dirty="0" err="1" smtClean="0">
                <a:latin typeface="American Typewriter"/>
                <a:cs typeface="American Typewriter"/>
              </a:rPr>
              <a:t>directe</a:t>
            </a:r>
            <a:r>
              <a:rPr lang="es-ES" sz="1400" b="1" dirty="0" smtClean="0">
                <a:latin typeface="American Typewriter"/>
                <a:cs typeface="American Typewriter"/>
              </a:rPr>
              <a:t> (CD): </a:t>
            </a:r>
            <a:r>
              <a:rPr lang="es-ES" sz="1400" dirty="0" err="1" smtClean="0">
                <a:latin typeface="American Typewriter"/>
                <a:cs typeface="American Typewriter"/>
              </a:rPr>
              <a:t>Amb</a:t>
            </a:r>
            <a:r>
              <a:rPr lang="es-ES" sz="1400" dirty="0" smtClean="0">
                <a:latin typeface="American Typewriter"/>
                <a:cs typeface="American Typewriter"/>
              </a:rPr>
              <a:t> </a:t>
            </a:r>
            <a:r>
              <a:rPr lang="es-ES" sz="1400" dirty="0" err="1" smtClean="0">
                <a:latin typeface="American Typewriter"/>
                <a:cs typeface="American Typewriter"/>
              </a:rPr>
              <a:t>verbs</a:t>
            </a:r>
            <a:r>
              <a:rPr lang="es-ES" sz="1400" dirty="0" smtClean="0">
                <a:latin typeface="American Typewriter"/>
                <a:cs typeface="American Typewriter"/>
              </a:rPr>
              <a:t> de </a:t>
            </a:r>
            <a:r>
              <a:rPr lang="es-ES" sz="1400" dirty="0" err="1" smtClean="0">
                <a:latin typeface="American Typewriter"/>
                <a:cs typeface="American Typewriter"/>
              </a:rPr>
              <a:t>dicci</a:t>
            </a:r>
            <a:r>
              <a:rPr lang="es-ES" sz="1400" dirty="0" err="1" smtClean="0">
                <a:latin typeface="American Typewriter"/>
                <a:cs typeface="American Typewriter"/>
              </a:rPr>
              <a:t>ó</a:t>
            </a:r>
            <a:r>
              <a:rPr lang="es-ES" sz="1400" dirty="0" smtClean="0">
                <a:latin typeface="American Typewriter"/>
                <a:cs typeface="American Typewriter"/>
              </a:rPr>
              <a:t>: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dir</a:t>
            </a:r>
            <a:r>
              <a:rPr lang="es-ES" sz="1400" i="1" dirty="0" smtClean="0">
                <a:latin typeface="American Typewriter"/>
                <a:cs typeface="American Typewriter"/>
              </a:rPr>
              <a:t>,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respondre</a:t>
            </a:r>
            <a:r>
              <a:rPr lang="es-ES" sz="1400" i="1" dirty="0" smtClean="0">
                <a:latin typeface="American Typewriter"/>
                <a:cs typeface="American Typewriter"/>
              </a:rPr>
              <a:t>,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exposar</a:t>
            </a:r>
            <a:r>
              <a:rPr lang="es-ES" sz="1400" i="1" dirty="0" smtClean="0">
                <a:latin typeface="American Typewriter"/>
                <a:cs typeface="American Typewriter"/>
              </a:rPr>
              <a:t>, afirmar, manifestar,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suggerir</a:t>
            </a:r>
            <a:r>
              <a:rPr lang="es-ES" sz="1400" i="1" dirty="0" smtClean="0">
                <a:latin typeface="American Typewriter"/>
                <a:cs typeface="American Typewriter"/>
              </a:rPr>
              <a:t>, </a:t>
            </a:r>
            <a:r>
              <a:rPr lang="es-ES" sz="1400" i="1" dirty="0" err="1" smtClean="0">
                <a:latin typeface="American Typewriter"/>
                <a:cs typeface="American Typewriter"/>
              </a:rPr>
              <a:t>creure</a:t>
            </a:r>
            <a:r>
              <a:rPr lang="mr-IN" sz="1400" i="1" dirty="0" smtClean="0">
                <a:latin typeface="American Typewriter"/>
                <a:cs typeface="American Typewriter"/>
              </a:rPr>
              <a:t>…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: Li va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dir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si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volia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sortir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amb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ell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;</a:t>
            </a:r>
            <a:r>
              <a:rPr lang="es-ES_tradnl" sz="1400" i="1" dirty="0">
                <a:latin typeface="American Typewriter"/>
                <a:cs typeface="American Typewriter"/>
              </a:rPr>
              <a:t> </a:t>
            </a:r>
            <a:r>
              <a:rPr lang="es-ES_tradnl" sz="1400" dirty="0" smtClean="0">
                <a:latin typeface="American Typewriter"/>
                <a:cs typeface="American Typewriter"/>
              </a:rPr>
              <a:t>i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amb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verbs</a:t>
            </a:r>
            <a:r>
              <a:rPr lang="es-ES_tradnl" sz="1400" dirty="0" smtClean="0">
                <a:latin typeface="American Typewriter"/>
                <a:cs typeface="American Typewriter"/>
              </a:rPr>
              <a:t> de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voluntat</a:t>
            </a:r>
            <a:r>
              <a:rPr lang="es-ES_tradnl" sz="1400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voler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esperar,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desitjar</a:t>
            </a:r>
            <a:r>
              <a:rPr lang="mr-IN" sz="1400" i="1" dirty="0" smtClean="0">
                <a:latin typeface="American Typewriter"/>
                <a:cs typeface="American Typewriter"/>
              </a:rPr>
              <a:t>…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Voldria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tothom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fos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feliç</a:t>
            </a:r>
            <a:r>
              <a:rPr lang="es-ES_tradnl" sz="1400" dirty="0" smtClean="0">
                <a:latin typeface="American Typewriter"/>
                <a:cs typeface="American Typewriter"/>
              </a:rPr>
              <a:t>.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Substitu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ïbles</a:t>
            </a:r>
            <a:r>
              <a:rPr lang="es-ES_tradnl" sz="1400" dirty="0" smtClean="0">
                <a:latin typeface="American Typewriter"/>
                <a:cs typeface="American Typewriter"/>
              </a:rPr>
              <a:t> per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això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smtClean="0">
                <a:latin typeface="American Typewriter"/>
                <a:cs typeface="American Typewriter"/>
              </a:rPr>
              <a:t>o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ho</a:t>
            </a:r>
            <a:r>
              <a:rPr lang="es-ES_tradnl" sz="1400" dirty="0" smtClean="0">
                <a:latin typeface="American Typewriter"/>
                <a:cs typeface="American Typewriter"/>
              </a:rPr>
              <a:t>.</a:t>
            </a:r>
          </a:p>
          <a:p>
            <a:pPr marL="0" indent="0" algn="just">
              <a:buNone/>
            </a:pPr>
            <a:r>
              <a:rPr lang="es-ES_tradnl" sz="1400" b="1" dirty="0" smtClean="0">
                <a:latin typeface="American Typewriter"/>
                <a:cs typeface="American Typewriter"/>
              </a:rPr>
              <a:t>3.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Complement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 de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Règim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 Verbal (CRV):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Amb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verbs</a:t>
            </a:r>
            <a:r>
              <a:rPr lang="es-ES_tradnl" sz="1400" dirty="0" smtClean="0">
                <a:latin typeface="American Typewriter"/>
                <a:cs typeface="American Typewriter"/>
              </a:rPr>
              <a:t> que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demanen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preposició</a:t>
            </a:r>
            <a:r>
              <a:rPr lang="es-ES_tradnl" sz="1400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recordar-se (de),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acostumar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-se (a), confiar (en)</a:t>
            </a:r>
            <a:r>
              <a:rPr lang="mr-IN" sz="1400" i="1" dirty="0" smtClean="0">
                <a:latin typeface="American Typewriter"/>
                <a:cs typeface="American Typewriter"/>
              </a:rPr>
              <a:t>…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: Es va negar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a ser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utilitzat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Confia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tot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rutlli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bé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. </a:t>
            </a:r>
            <a:endParaRPr lang="es-ES" sz="1400" b="1" i="1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_tradnl" sz="1400" b="1" dirty="0" smtClean="0">
                <a:latin typeface="American Typewriter"/>
                <a:cs typeface="American Typewriter"/>
              </a:rPr>
              <a:t>4.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Atribut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 (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Atr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)</a:t>
            </a:r>
            <a:r>
              <a:rPr lang="es-ES_tradnl" sz="1400" b="1" dirty="0">
                <a:latin typeface="American Typewriter"/>
                <a:cs typeface="American Typewriter"/>
              </a:rPr>
              <a:t>: </a:t>
            </a:r>
            <a:r>
              <a:rPr lang="es-ES_tradnl" sz="1400" dirty="0" err="1">
                <a:latin typeface="American Typewriter"/>
                <a:cs typeface="American Typewriter"/>
              </a:rPr>
              <a:t>Amb</a:t>
            </a:r>
            <a:r>
              <a:rPr lang="es-ES_tradnl" sz="1400" dirty="0">
                <a:latin typeface="American Typewriter"/>
                <a:cs typeface="American Typewriter"/>
              </a:rPr>
              <a:t> </a:t>
            </a:r>
            <a:r>
              <a:rPr lang="es-ES_tradnl" sz="1400" dirty="0" err="1">
                <a:latin typeface="American Typewriter"/>
                <a:cs typeface="American Typewriter"/>
              </a:rPr>
              <a:t>verbs</a:t>
            </a:r>
            <a:r>
              <a:rPr lang="es-ES_tradnl" sz="1400" dirty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copulatius</a:t>
            </a:r>
            <a:r>
              <a:rPr lang="es-ES_tradnl" sz="1400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ser, estar i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semblar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: El problema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és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tots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som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diferents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endParaRPr lang="es-ES_tradnl" sz="1400" i="1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_tradnl" sz="1400" b="1" dirty="0" smtClean="0">
                <a:latin typeface="American Typewriter"/>
                <a:cs typeface="American Typewriter"/>
              </a:rPr>
              <a:t>5. </a:t>
            </a:r>
            <a:r>
              <a:rPr lang="es-ES_tradnl" sz="1400" b="1" dirty="0" err="1">
                <a:latin typeface="American Typewriter"/>
                <a:cs typeface="American Typewriter"/>
              </a:rPr>
              <a:t>Complement</a:t>
            </a:r>
            <a:r>
              <a:rPr lang="es-ES_tradnl" sz="1400" b="1" dirty="0">
                <a:latin typeface="American Typewriter"/>
                <a:cs typeface="American Typewriter"/>
              </a:rPr>
              <a:t> 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del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Nom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(CN)</a:t>
            </a:r>
            <a:r>
              <a:rPr lang="es-ES_tradnl" sz="1400" b="1" dirty="0">
                <a:latin typeface="American Typewriter"/>
                <a:cs typeface="American Typewriter"/>
              </a:rPr>
              <a:t>: </a:t>
            </a:r>
            <a:r>
              <a:rPr lang="es-ES_tradnl" sz="1400" dirty="0" err="1">
                <a:latin typeface="American Typewriter"/>
                <a:cs typeface="American Typewriter"/>
              </a:rPr>
              <a:t>Amb</a:t>
            </a:r>
            <a:r>
              <a:rPr lang="es-ES_tradnl" sz="1400" dirty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noms</a:t>
            </a:r>
            <a:r>
              <a:rPr lang="es-ES_tradnl" sz="1400" dirty="0" smtClean="0">
                <a:latin typeface="American Typewriter"/>
                <a:cs typeface="American Typewriter"/>
              </a:rPr>
              <a:t> que denoten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activitat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psicol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ògica</a:t>
            </a:r>
            <a:r>
              <a:rPr lang="es-ES_tradnl" sz="1400" dirty="0" smtClean="0">
                <a:latin typeface="American Typewriter"/>
                <a:cs typeface="American Typewriter"/>
              </a:rPr>
              <a:t> i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estan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relacionats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amb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verbs</a:t>
            </a:r>
            <a:r>
              <a:rPr lang="es-ES_tradnl" sz="1400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impressió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sensació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por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confiança</a:t>
            </a:r>
            <a:r>
              <a:rPr lang="mr-IN" sz="1400" i="1" dirty="0" smtClean="0">
                <a:latin typeface="American Typewriter"/>
                <a:cs typeface="American Typewriter"/>
              </a:rPr>
              <a:t>…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Tinc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la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impressió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tot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sortirà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bé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Tinc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por 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tot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s’espatlli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.</a:t>
            </a:r>
          </a:p>
          <a:p>
            <a:pPr marL="0" indent="0" algn="just">
              <a:buNone/>
            </a:pPr>
            <a:r>
              <a:rPr lang="es-ES_tradnl" sz="1400" b="1" dirty="0" smtClean="0">
                <a:latin typeface="American Typewriter"/>
                <a:cs typeface="American Typewriter"/>
              </a:rPr>
              <a:t>6. </a:t>
            </a:r>
            <a:r>
              <a:rPr lang="es-ES_tradnl" sz="1400" b="1" dirty="0" err="1">
                <a:latin typeface="American Typewriter"/>
                <a:cs typeface="American Typewriter"/>
              </a:rPr>
              <a:t>Complement</a:t>
            </a:r>
            <a:r>
              <a:rPr lang="es-ES_tradnl" sz="1400" b="1" dirty="0">
                <a:latin typeface="American Typewriter"/>
                <a:cs typeface="American Typewriter"/>
              </a:rPr>
              <a:t> de 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l’Adjectiu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 (</a:t>
            </a:r>
            <a:r>
              <a:rPr lang="es-ES_tradnl" sz="1400" b="1" dirty="0" err="1" smtClean="0">
                <a:latin typeface="American Typewriter"/>
                <a:cs typeface="American Typewriter"/>
              </a:rPr>
              <a:t>CAdj</a:t>
            </a:r>
            <a:r>
              <a:rPr lang="es-ES_tradnl" sz="1400" b="1" dirty="0" smtClean="0">
                <a:latin typeface="American Typewriter"/>
                <a:cs typeface="American Typewriter"/>
              </a:rPr>
              <a:t>)</a:t>
            </a:r>
            <a:r>
              <a:rPr lang="es-ES_tradnl" sz="1400" b="1" dirty="0">
                <a:latin typeface="American Typewriter"/>
                <a:cs typeface="American Typewriter"/>
              </a:rPr>
              <a:t>: </a:t>
            </a:r>
            <a:r>
              <a:rPr lang="es-ES_tradnl" sz="1400" dirty="0" err="1">
                <a:latin typeface="American Typewriter"/>
                <a:cs typeface="American Typewriter"/>
              </a:rPr>
              <a:t>Amb</a:t>
            </a:r>
            <a:r>
              <a:rPr lang="es-ES_tradnl" sz="1400" dirty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adjectius</a:t>
            </a:r>
            <a:r>
              <a:rPr lang="es-ES_tradnl" sz="1400" dirty="0" smtClean="0">
                <a:latin typeface="American Typewriter"/>
                <a:cs typeface="American Typewriter"/>
              </a:rPr>
              <a:t> que denoten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estat</a:t>
            </a:r>
            <a:r>
              <a:rPr lang="es-ES_tradnl" sz="1400" dirty="0" smtClean="0">
                <a:latin typeface="American Typewriter"/>
                <a:cs typeface="American Typewriter"/>
              </a:rPr>
              <a:t> 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d’</a:t>
            </a:r>
            <a:r>
              <a:rPr lang="es-ES_tradnl" sz="1400" dirty="0" err="1" smtClean="0">
                <a:latin typeface="American Typewriter"/>
                <a:cs typeface="American Typewriter"/>
              </a:rPr>
              <a:t>ànim</a:t>
            </a:r>
            <a:r>
              <a:rPr lang="es-ES_tradnl" sz="1400" dirty="0" smtClean="0">
                <a:latin typeface="American Typewriter"/>
                <a:cs typeface="American Typewriter"/>
              </a:rPr>
              <a:t>: 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content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segur,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encantat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,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convençut</a:t>
            </a:r>
            <a:r>
              <a:rPr lang="mr-IN" sz="1400" i="1" dirty="0" smtClean="0">
                <a:latin typeface="American Typewriter"/>
                <a:cs typeface="American Typewriter"/>
              </a:rPr>
              <a:t>…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: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Estic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1400" i="1" dirty="0" err="1" smtClean="0">
                <a:latin typeface="American Typewriter"/>
                <a:cs typeface="American Typewriter"/>
              </a:rPr>
              <a:t>convençut</a:t>
            </a:r>
            <a:r>
              <a:rPr lang="es-ES_tradnl" sz="1400" i="1" u="sng" dirty="0" smtClean="0">
                <a:latin typeface="American Typewriter"/>
                <a:cs typeface="American Typewriter"/>
              </a:rPr>
              <a:t> que </a:t>
            </a:r>
            <a:r>
              <a:rPr lang="es-ES_tradnl" sz="1400" i="1" u="sng" dirty="0" err="1" smtClean="0">
                <a:latin typeface="American Typewriter"/>
                <a:cs typeface="American Typewriter"/>
              </a:rPr>
              <a:t>vindran</a:t>
            </a:r>
            <a:r>
              <a:rPr lang="es-ES_tradnl" sz="1400" i="1" dirty="0" smtClean="0">
                <a:latin typeface="American Typewriter"/>
                <a:cs typeface="American Typewriter"/>
              </a:rPr>
              <a:t>. </a:t>
            </a:r>
          </a:p>
          <a:p>
            <a:pPr marL="0" indent="0" algn="just">
              <a:buNone/>
            </a:pPr>
            <a:r>
              <a:rPr lang="es-ES_tradnl" sz="1400" i="1" dirty="0" smtClean="0">
                <a:latin typeface="American Typewriter"/>
                <a:cs typeface="American Typewrite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9194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000" dirty="0" smtClean="0">
                <a:latin typeface="American Typewriter"/>
                <a:cs typeface="American Typewriter"/>
              </a:rPr>
              <a:t>2.6. </a:t>
            </a:r>
            <a:r>
              <a:rPr lang="es-ES" sz="3000" dirty="0">
                <a:latin typeface="American Typewriter"/>
                <a:cs typeface="American Typewriter"/>
              </a:rPr>
              <a:t>Les </a:t>
            </a:r>
            <a:r>
              <a:rPr lang="es-ES" sz="3000" dirty="0" err="1">
                <a:latin typeface="American Typewriter"/>
                <a:cs typeface="American Typewriter"/>
              </a:rPr>
              <a:t>subordinades</a:t>
            </a:r>
            <a:r>
              <a:rPr lang="es-ES" sz="3000" dirty="0">
                <a:latin typeface="American Typewriter"/>
                <a:cs typeface="American Typewriter"/>
              </a:rPr>
              <a:t> </a:t>
            </a:r>
            <a:r>
              <a:rPr lang="es-ES" sz="3000" dirty="0" smtClean="0">
                <a:latin typeface="American Typewriter"/>
                <a:cs typeface="American Typewriter"/>
              </a:rPr>
              <a:t>substantives II . </a:t>
            </a:r>
            <a:r>
              <a:rPr lang="es-ES" sz="3000" dirty="0" err="1" smtClean="0">
                <a:latin typeface="American Typewriter"/>
                <a:cs typeface="American Typewriter"/>
              </a:rPr>
              <a:t>Canvi</a:t>
            </a:r>
            <a:r>
              <a:rPr lang="es-ES" sz="3000" dirty="0" smtClean="0">
                <a:latin typeface="American Typewriter"/>
                <a:cs typeface="American Typewriter"/>
              </a:rPr>
              <a:t> i </a:t>
            </a:r>
            <a:r>
              <a:rPr lang="es-ES" sz="3000" dirty="0" err="1" smtClean="0">
                <a:latin typeface="American Typewriter"/>
                <a:cs typeface="American Typewriter"/>
              </a:rPr>
              <a:t>caiguda</a:t>
            </a:r>
            <a:r>
              <a:rPr lang="es-ES" sz="3000" dirty="0" smtClean="0">
                <a:latin typeface="American Typewriter"/>
                <a:cs typeface="American Typewriter"/>
              </a:rPr>
              <a:t> de </a:t>
            </a:r>
            <a:r>
              <a:rPr lang="es-ES" sz="3000" dirty="0" err="1" smtClean="0">
                <a:latin typeface="American Typewriter"/>
                <a:cs typeface="American Typewriter"/>
              </a:rPr>
              <a:t>preposicions</a:t>
            </a:r>
            <a:r>
              <a:rPr lang="es-ES" sz="3000" dirty="0" smtClean="0">
                <a:latin typeface="American Typewriter"/>
                <a:cs typeface="American Typewriter"/>
              </a:rPr>
              <a:t>.</a:t>
            </a:r>
            <a:endParaRPr lang="es-ES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9400" y="1905000"/>
            <a:ext cx="8445500" cy="4533900"/>
          </a:xfrm>
        </p:spPr>
        <p:txBody>
          <a:bodyPr>
            <a:normAutofit/>
          </a:bodyPr>
          <a:lstStyle/>
          <a:p>
            <a:pPr algn="just"/>
            <a:r>
              <a:rPr lang="es-ES" sz="1800" b="1" dirty="0" err="1" smtClean="0">
                <a:latin typeface="American Typewriter"/>
                <a:cs typeface="American Typewriter"/>
              </a:rPr>
              <a:t>Caiguda</a:t>
            </a:r>
            <a:r>
              <a:rPr lang="es-ES" sz="1800" b="1" dirty="0" smtClean="0">
                <a:latin typeface="American Typewriter"/>
                <a:cs typeface="American Typewriter"/>
              </a:rPr>
              <a:t>. </a:t>
            </a:r>
            <a:r>
              <a:rPr lang="es-ES" sz="1800" dirty="0" err="1" smtClean="0">
                <a:latin typeface="American Typewriter"/>
                <a:cs typeface="American Typewriter"/>
              </a:rPr>
              <a:t>Davant</a:t>
            </a:r>
            <a:r>
              <a:rPr lang="es-ES" sz="1800" dirty="0" smtClean="0">
                <a:latin typeface="American Typewriter"/>
                <a:cs typeface="American Typewriter"/>
              </a:rPr>
              <a:t> de la </a:t>
            </a:r>
            <a:r>
              <a:rPr lang="es-ES" sz="1800" dirty="0" err="1" smtClean="0">
                <a:latin typeface="American Typewriter"/>
                <a:cs typeface="American Typewriter"/>
              </a:rPr>
              <a:t>conjunci</a:t>
            </a:r>
            <a:r>
              <a:rPr lang="es-ES" sz="1800" dirty="0" err="1" smtClean="0">
                <a:latin typeface="American Typewriter"/>
                <a:cs typeface="American Typewriter"/>
              </a:rPr>
              <a:t>ó</a:t>
            </a:r>
            <a:r>
              <a:rPr lang="es-ES" sz="1800" dirty="0" smtClean="0">
                <a:latin typeface="American Typewriter"/>
                <a:cs typeface="American Typewriter"/>
              </a:rPr>
              <a:t> </a:t>
            </a:r>
            <a:r>
              <a:rPr lang="es-ES" sz="1800" b="1" dirty="0" smtClean="0">
                <a:latin typeface="American Typewriter"/>
                <a:cs typeface="American Typewriter"/>
              </a:rPr>
              <a:t>que </a:t>
            </a:r>
            <a:r>
              <a:rPr lang="es-ES" sz="1800" dirty="0" smtClean="0">
                <a:latin typeface="American Typewriter"/>
                <a:cs typeface="American Typewriter"/>
              </a:rPr>
              <a:t>les </a:t>
            </a:r>
            <a:r>
              <a:rPr lang="es-ES" sz="1800" dirty="0" err="1" smtClean="0">
                <a:latin typeface="American Typewriter"/>
                <a:cs typeface="American Typewriter"/>
              </a:rPr>
              <a:t>preposicions</a:t>
            </a:r>
            <a:r>
              <a:rPr lang="es-ES" sz="1800" dirty="0" smtClean="0">
                <a:latin typeface="American Typewriter"/>
                <a:cs typeface="American Typewriter"/>
              </a:rPr>
              <a:t> </a:t>
            </a:r>
            <a:r>
              <a:rPr lang="es-ES" sz="1800" dirty="0" err="1" smtClean="0">
                <a:latin typeface="American Typewriter"/>
                <a:cs typeface="American Typewriter"/>
              </a:rPr>
              <a:t>cauen</a:t>
            </a:r>
            <a:r>
              <a:rPr lang="es-ES" sz="1800" dirty="0" smtClean="0">
                <a:latin typeface="American Typewriter"/>
                <a:cs typeface="American Typewriter"/>
              </a:rPr>
              <a:t>: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Tinc</a:t>
            </a:r>
            <a:r>
              <a:rPr lang="es-ES" sz="1800" i="1" dirty="0" smtClean="0">
                <a:latin typeface="American Typewriter"/>
                <a:cs typeface="American Typewriter"/>
              </a:rPr>
              <a:t> la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impressió</a:t>
            </a:r>
            <a:r>
              <a:rPr lang="es-ES" sz="1800" i="1" dirty="0" smtClean="0">
                <a:latin typeface="American Typewriter"/>
                <a:cs typeface="American Typewriter"/>
              </a:rPr>
              <a:t> (*de) que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t’has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equivocat</a:t>
            </a:r>
            <a:r>
              <a:rPr lang="es-ES" sz="1800" i="1" dirty="0" smtClean="0">
                <a:latin typeface="American Typewriter"/>
                <a:cs typeface="American Typewriter"/>
              </a:rPr>
              <a:t>,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S’ha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acostumat</a:t>
            </a:r>
            <a:r>
              <a:rPr lang="es-ES" sz="1800" i="1" dirty="0" smtClean="0">
                <a:latin typeface="American Typewriter"/>
                <a:cs typeface="American Typewriter"/>
              </a:rPr>
              <a:t> (*a) que li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facin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tot</a:t>
            </a:r>
            <a:r>
              <a:rPr lang="es-ES" sz="1800" i="1" dirty="0" smtClean="0">
                <a:latin typeface="American Typewriter"/>
                <a:cs typeface="American Typewriter"/>
              </a:rPr>
              <a:t>,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Confio</a:t>
            </a:r>
            <a:r>
              <a:rPr lang="es-ES" sz="1800" i="1" dirty="0" smtClean="0">
                <a:latin typeface="American Typewriter"/>
                <a:cs typeface="American Typewriter"/>
              </a:rPr>
              <a:t> (*en) que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tot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anirà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bé</a:t>
            </a:r>
            <a:r>
              <a:rPr lang="es-ES" sz="1800" i="1" dirty="0" smtClean="0">
                <a:latin typeface="American Typewriter"/>
                <a:cs typeface="American Typewriter"/>
              </a:rPr>
              <a:t>,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Està</a:t>
            </a:r>
            <a:r>
              <a:rPr lang="es-ES" sz="1800" i="1" dirty="0" smtClean="0">
                <a:latin typeface="American Typewriter"/>
                <a:cs typeface="American Typewriter"/>
              </a:rPr>
              <a:t> segur (*de) que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ho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aconseguirà</a:t>
            </a:r>
            <a:r>
              <a:rPr lang="es-ES" sz="1800" i="1" dirty="0" smtClean="0">
                <a:latin typeface="American Typewriter"/>
                <a:cs typeface="American Typewriter"/>
              </a:rPr>
              <a:t>.</a:t>
            </a:r>
            <a:endParaRPr lang="es-ES" sz="1800" dirty="0" smtClean="0">
              <a:latin typeface="American Typewriter"/>
              <a:cs typeface="American Typewriter"/>
            </a:endParaRPr>
          </a:p>
          <a:p>
            <a:pPr algn="just"/>
            <a:r>
              <a:rPr lang="es-ES" sz="1800" b="1" dirty="0" err="1" smtClean="0">
                <a:latin typeface="American Typewriter"/>
                <a:cs typeface="American Typewriter"/>
              </a:rPr>
              <a:t>Canvi.</a:t>
            </a:r>
            <a:r>
              <a:rPr lang="es-ES" sz="1800" dirty="0" err="1" smtClean="0">
                <a:latin typeface="American Typewriter"/>
                <a:cs typeface="American Typewriter"/>
              </a:rPr>
              <a:t>Davant</a:t>
            </a:r>
            <a:r>
              <a:rPr lang="es-ES" sz="1800" dirty="0" smtClean="0">
                <a:latin typeface="American Typewriter"/>
                <a:cs typeface="American Typewriter"/>
              </a:rPr>
              <a:t> </a:t>
            </a:r>
            <a:r>
              <a:rPr lang="es-ES" sz="1800" dirty="0" err="1" smtClean="0">
                <a:latin typeface="American Typewriter"/>
                <a:cs typeface="American Typewriter"/>
              </a:rPr>
              <a:t>d’infinitiu</a:t>
            </a:r>
            <a:r>
              <a:rPr lang="es-ES" sz="1800" dirty="0" smtClean="0">
                <a:latin typeface="American Typewriter"/>
                <a:cs typeface="American Typewriter"/>
              </a:rPr>
              <a:t> </a:t>
            </a:r>
            <a:r>
              <a:rPr lang="es-ES" sz="1800" dirty="0" err="1" smtClean="0">
                <a:latin typeface="American Typewriter"/>
                <a:cs typeface="American Typewriter"/>
              </a:rPr>
              <a:t>nom</a:t>
            </a:r>
            <a:r>
              <a:rPr lang="es-ES" sz="1800" dirty="0" err="1" smtClean="0">
                <a:latin typeface="American Typewriter"/>
                <a:cs typeface="American Typewriter"/>
              </a:rPr>
              <a:t>és</a:t>
            </a:r>
            <a:r>
              <a:rPr lang="es-ES" sz="1800" dirty="0" smtClean="0">
                <a:latin typeface="American Typewriter"/>
                <a:cs typeface="American Typewriter"/>
              </a:rPr>
              <a:t> es poden </a:t>
            </a:r>
            <a:r>
              <a:rPr lang="es-ES" sz="1800" dirty="0" err="1" smtClean="0">
                <a:latin typeface="American Typewriter"/>
                <a:cs typeface="American Typewriter"/>
              </a:rPr>
              <a:t>fer</a:t>
            </a:r>
            <a:r>
              <a:rPr lang="es-ES" sz="1800" dirty="0" smtClean="0">
                <a:latin typeface="American Typewriter"/>
                <a:cs typeface="American Typewriter"/>
              </a:rPr>
              <a:t> servir les </a:t>
            </a:r>
            <a:r>
              <a:rPr lang="es-ES" sz="1800" dirty="0" err="1" smtClean="0">
                <a:latin typeface="American Typewriter"/>
                <a:cs typeface="American Typewriter"/>
              </a:rPr>
              <a:t>preposicions</a:t>
            </a:r>
            <a:r>
              <a:rPr lang="es-ES" sz="1800" dirty="0" smtClean="0">
                <a:latin typeface="American Typewriter"/>
                <a:cs typeface="American Typewriter"/>
              </a:rPr>
              <a:t> </a:t>
            </a:r>
            <a:r>
              <a:rPr lang="es-ES" sz="1800" b="1" dirty="0" smtClean="0">
                <a:latin typeface="American Typewriter"/>
                <a:cs typeface="American Typewriter"/>
              </a:rPr>
              <a:t>de </a:t>
            </a:r>
            <a:r>
              <a:rPr lang="es-ES" sz="1800" dirty="0" smtClean="0">
                <a:latin typeface="American Typewriter"/>
                <a:cs typeface="American Typewriter"/>
              </a:rPr>
              <a:t>i</a:t>
            </a:r>
            <a:r>
              <a:rPr lang="es-ES" sz="1800" b="1" dirty="0" smtClean="0">
                <a:latin typeface="American Typewriter"/>
                <a:cs typeface="American Typewriter"/>
              </a:rPr>
              <a:t> a. </a:t>
            </a:r>
            <a:r>
              <a:rPr lang="es-ES" sz="1800" dirty="0" err="1" smtClean="0">
                <a:latin typeface="American Typewriter"/>
                <a:cs typeface="American Typewriter"/>
              </a:rPr>
              <a:t>Així</a:t>
            </a:r>
            <a:r>
              <a:rPr lang="es-ES" sz="1800" dirty="0" smtClean="0">
                <a:latin typeface="American Typewriter"/>
                <a:cs typeface="American Typewriter"/>
              </a:rPr>
              <a:t>: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Confia</a:t>
            </a:r>
            <a:r>
              <a:rPr lang="es-ES" sz="1800" i="1" dirty="0" smtClean="0">
                <a:latin typeface="American Typewriter"/>
                <a:cs typeface="American Typewriter"/>
              </a:rPr>
              <a:t> a (*en) poder acabar la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feina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abans</a:t>
            </a:r>
            <a:r>
              <a:rPr lang="es-ES" sz="1800" i="1" dirty="0" smtClean="0">
                <a:latin typeface="American Typewriter"/>
                <a:cs typeface="American Typewriter"/>
              </a:rPr>
              <a:t> de plegar.</a:t>
            </a:r>
          </a:p>
          <a:p>
            <a:pPr marL="0" indent="0" algn="just">
              <a:buNone/>
            </a:pPr>
            <a:r>
              <a:rPr lang="es-ES" sz="1800" dirty="0" err="1" smtClean="0">
                <a:latin typeface="American Typewriter"/>
                <a:cs typeface="American Typewriter"/>
              </a:rPr>
              <a:t>D’aquesta</a:t>
            </a:r>
            <a:r>
              <a:rPr lang="es-ES" sz="1800" dirty="0" smtClean="0">
                <a:latin typeface="American Typewriter"/>
                <a:cs typeface="American Typewriter"/>
              </a:rPr>
              <a:t> manera </a:t>
            </a:r>
            <a:r>
              <a:rPr lang="es-ES" sz="1800" dirty="0" err="1" smtClean="0">
                <a:latin typeface="American Typewriter"/>
                <a:cs typeface="American Typewriter"/>
              </a:rPr>
              <a:t>tenim</a:t>
            </a:r>
            <a:r>
              <a:rPr lang="es-ES" sz="1800" dirty="0" smtClean="0">
                <a:latin typeface="American Typewriter"/>
                <a:cs typeface="American Typewriter"/>
              </a:rPr>
              <a:t>:</a:t>
            </a:r>
          </a:p>
          <a:p>
            <a:pPr marL="457200" indent="-457200" algn="just">
              <a:buAutoNum type="alphaLcParenR"/>
            </a:pPr>
            <a:r>
              <a:rPr lang="es-ES" sz="1800" dirty="0" err="1" smtClean="0">
                <a:latin typeface="American Typewriter"/>
                <a:cs typeface="American Typewriter"/>
              </a:rPr>
              <a:t>Davant</a:t>
            </a:r>
            <a:r>
              <a:rPr lang="es-ES" sz="1800" dirty="0" smtClean="0">
                <a:latin typeface="American Typewriter"/>
                <a:cs typeface="American Typewriter"/>
              </a:rPr>
              <a:t> SN: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Confia</a:t>
            </a:r>
            <a:r>
              <a:rPr lang="es-ES" sz="1800" i="1" dirty="0" smtClean="0">
                <a:latin typeface="American Typewriter"/>
                <a:cs typeface="American Typewriter"/>
              </a:rPr>
              <a:t> en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ell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mateix</a:t>
            </a:r>
            <a:r>
              <a:rPr lang="es-ES" sz="1800" i="1" dirty="0" smtClean="0">
                <a:latin typeface="American Typewriter"/>
                <a:cs typeface="American Typewriter"/>
              </a:rPr>
              <a:t>,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Pensa</a:t>
            </a:r>
            <a:r>
              <a:rPr lang="es-ES" sz="1800" i="1" dirty="0" smtClean="0">
                <a:latin typeface="American Typewriter"/>
                <a:cs typeface="American Typewriter"/>
              </a:rPr>
              <a:t> en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tot</a:t>
            </a:r>
            <a:r>
              <a:rPr lang="es-ES" sz="1800" i="1" dirty="0" smtClean="0">
                <a:latin typeface="American Typewriter"/>
                <a:cs typeface="American Typewriter"/>
              </a:rPr>
              <a:t>.</a:t>
            </a:r>
          </a:p>
          <a:p>
            <a:pPr marL="457200" indent="-457200" algn="just">
              <a:buAutoNum type="alphaLcParenR"/>
            </a:pPr>
            <a:r>
              <a:rPr lang="es-ES" sz="1800" dirty="0" err="1" smtClean="0">
                <a:latin typeface="American Typewriter"/>
                <a:cs typeface="American Typewriter"/>
              </a:rPr>
              <a:t>Davant</a:t>
            </a:r>
            <a:r>
              <a:rPr lang="es-ES" sz="1800" dirty="0" smtClean="0">
                <a:latin typeface="American Typewriter"/>
                <a:cs typeface="American Typewriter"/>
              </a:rPr>
              <a:t> </a:t>
            </a:r>
            <a:r>
              <a:rPr lang="es-ES" sz="1800" dirty="0" err="1" smtClean="0">
                <a:latin typeface="American Typewriter"/>
                <a:cs typeface="American Typewriter"/>
              </a:rPr>
              <a:t>d’infinitiu</a:t>
            </a:r>
            <a:r>
              <a:rPr lang="es-ES" sz="1800" dirty="0" smtClean="0">
                <a:latin typeface="American Typewriter"/>
                <a:cs typeface="American Typewriter"/>
              </a:rPr>
              <a:t>: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Confia</a:t>
            </a:r>
            <a:r>
              <a:rPr lang="es-ES" sz="1800" i="1" dirty="0" smtClean="0">
                <a:latin typeface="American Typewriter"/>
                <a:cs typeface="American Typewriter"/>
              </a:rPr>
              <a:t> a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fer-ho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bé</a:t>
            </a:r>
            <a:r>
              <a:rPr lang="es-ES" sz="1800" i="1" dirty="0" smtClean="0">
                <a:latin typeface="American Typewriter"/>
                <a:cs typeface="American Typewriter"/>
              </a:rPr>
              <a:t>,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Pensa</a:t>
            </a:r>
            <a:r>
              <a:rPr lang="es-ES" sz="1800" i="1" dirty="0" smtClean="0">
                <a:latin typeface="American Typewriter"/>
                <a:cs typeface="American Typewriter"/>
              </a:rPr>
              <a:t> a trucar-li.</a:t>
            </a:r>
          </a:p>
          <a:p>
            <a:pPr marL="457200" indent="-457200" algn="just">
              <a:buAutoNum type="alphaLcParenR"/>
            </a:pPr>
            <a:r>
              <a:rPr lang="es-ES" sz="1800" dirty="0" err="1" smtClean="0">
                <a:latin typeface="American Typewriter"/>
                <a:cs typeface="American Typewriter"/>
              </a:rPr>
              <a:t>Davant</a:t>
            </a:r>
            <a:r>
              <a:rPr lang="es-ES" sz="1800" dirty="0" smtClean="0">
                <a:latin typeface="American Typewriter"/>
                <a:cs typeface="American Typewriter"/>
              </a:rPr>
              <a:t> </a:t>
            </a:r>
            <a:r>
              <a:rPr lang="es-ES" sz="1800" dirty="0" err="1" smtClean="0">
                <a:latin typeface="American Typewriter"/>
                <a:cs typeface="American Typewriter"/>
              </a:rPr>
              <a:t>conjunció</a:t>
            </a:r>
            <a:r>
              <a:rPr lang="es-ES" sz="1800" dirty="0" smtClean="0">
                <a:latin typeface="American Typewriter"/>
                <a:cs typeface="American Typewriter"/>
              </a:rPr>
              <a:t> </a:t>
            </a:r>
            <a:r>
              <a:rPr lang="es-ES" sz="1800" b="1" dirty="0" smtClean="0">
                <a:latin typeface="American Typewriter"/>
                <a:cs typeface="American Typewriter"/>
              </a:rPr>
              <a:t>que</a:t>
            </a:r>
            <a:r>
              <a:rPr lang="es-ES" sz="1800" dirty="0" smtClean="0">
                <a:latin typeface="American Typewriter"/>
                <a:cs typeface="American Typewriter"/>
              </a:rPr>
              <a:t>: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Confia</a:t>
            </a:r>
            <a:r>
              <a:rPr lang="es-ES" sz="1800" i="1" dirty="0" smtClean="0">
                <a:latin typeface="American Typewriter"/>
                <a:cs typeface="American Typewriter"/>
              </a:rPr>
              <a:t> que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ho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farà</a:t>
            </a:r>
            <a:r>
              <a:rPr lang="es-ES" sz="1800" i="1" dirty="0" smtClean="0">
                <a:latin typeface="American Typewriter"/>
                <a:cs typeface="American Typewriter"/>
              </a:rPr>
              <a:t>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bé</a:t>
            </a:r>
            <a:r>
              <a:rPr lang="es-ES" sz="1800" i="1" dirty="0" smtClean="0">
                <a:latin typeface="American Typewriter"/>
                <a:cs typeface="American Typewriter"/>
              </a:rPr>
              <a:t>,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Pensa</a:t>
            </a:r>
            <a:r>
              <a:rPr lang="es-ES" sz="1800" i="1" dirty="0" smtClean="0">
                <a:latin typeface="American Typewriter"/>
                <a:cs typeface="American Typewriter"/>
              </a:rPr>
              <a:t> que </a:t>
            </a:r>
            <a:r>
              <a:rPr lang="es-ES" sz="1800" i="1" dirty="0" err="1" smtClean="0">
                <a:latin typeface="American Typewriter"/>
                <a:cs typeface="American Typewriter"/>
              </a:rPr>
              <a:t>l’has</a:t>
            </a:r>
            <a:r>
              <a:rPr lang="es-ES" sz="1800" i="1" dirty="0" smtClean="0">
                <a:latin typeface="American Typewriter"/>
                <a:cs typeface="American Typewriter"/>
              </a:rPr>
              <a:t> de trucar.</a:t>
            </a:r>
            <a:endParaRPr lang="es-ES" sz="1800" dirty="0" smtClean="0">
              <a:latin typeface="American Typewriter"/>
              <a:cs typeface="American Typewriter"/>
            </a:endParaRPr>
          </a:p>
          <a:p>
            <a:pPr marL="457200" indent="-457200" algn="just">
              <a:buAutoNum type="alphaLcParenR"/>
            </a:pPr>
            <a:endParaRPr lang="es-ES" sz="1800" dirty="0" smtClean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256446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r>
              <a:rPr lang="es-ES" sz="3200" dirty="0" smtClean="0">
                <a:latin typeface="American Typewriter"/>
                <a:cs typeface="American Typewriter"/>
              </a:rPr>
              <a:t>2.7. </a:t>
            </a:r>
            <a:r>
              <a:rPr lang="es-ES" sz="3200" dirty="0">
                <a:latin typeface="American Typewriter"/>
                <a:cs typeface="American Typewriter"/>
              </a:rPr>
              <a:t>Les </a:t>
            </a:r>
            <a:r>
              <a:rPr lang="es-ES" sz="3200" dirty="0" err="1">
                <a:latin typeface="American Typewriter"/>
                <a:cs typeface="American Typewriter"/>
              </a:rPr>
              <a:t>subordinades</a:t>
            </a:r>
            <a:r>
              <a:rPr lang="es-ES" sz="3200" dirty="0">
                <a:latin typeface="American Typewriter"/>
                <a:cs typeface="American Typewriter"/>
              </a:rPr>
              <a:t> substantives </a:t>
            </a:r>
            <a:r>
              <a:rPr lang="es-ES" sz="3200" dirty="0" smtClean="0">
                <a:latin typeface="American Typewriter"/>
                <a:cs typeface="American Typewriter"/>
              </a:rPr>
              <a:t>III </a:t>
            </a:r>
            <a:r>
              <a:rPr lang="es-ES" sz="3200" dirty="0">
                <a:latin typeface="American Typewriter"/>
                <a:cs typeface="American Typewriter"/>
              </a:rPr>
              <a:t>. </a:t>
            </a:r>
            <a:r>
              <a:rPr lang="es-ES" sz="3200" dirty="0" err="1" smtClean="0">
                <a:latin typeface="American Typewriter"/>
                <a:cs typeface="American Typewriter"/>
              </a:rPr>
              <a:t>Classes</a:t>
            </a:r>
            <a:r>
              <a:rPr lang="es-ES" sz="3200" dirty="0">
                <a:latin typeface="American Typewriter"/>
                <a:cs typeface="American Typewriter"/>
              </a:rPr>
              <a:t>.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rmAutofit fontScale="62500" lnSpcReduction="20000"/>
          </a:bodyPr>
          <a:lstStyle/>
          <a:p>
            <a:pPr marL="457200" indent="-457200" algn="just">
              <a:buAutoNum type="arabicPeriod"/>
            </a:pPr>
            <a:r>
              <a:rPr lang="es-ES" b="1" dirty="0" err="1" smtClean="0">
                <a:latin typeface="American Typewriter"/>
                <a:cs typeface="American Typewriter"/>
              </a:rPr>
              <a:t>Completives</a:t>
            </a:r>
            <a:r>
              <a:rPr lang="es-ES" b="1" dirty="0" smtClean="0">
                <a:latin typeface="American Typewriter"/>
                <a:cs typeface="American Typewriter"/>
              </a:rPr>
              <a:t>: </a:t>
            </a:r>
            <a:r>
              <a:rPr lang="es-ES" dirty="0" err="1" smtClean="0">
                <a:latin typeface="American Typewriter"/>
                <a:cs typeface="American Typewriter"/>
              </a:rPr>
              <a:t>S’introdueixen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amb</a:t>
            </a:r>
            <a:r>
              <a:rPr lang="es-ES" dirty="0" smtClean="0">
                <a:latin typeface="American Typewriter"/>
                <a:cs typeface="American Typewriter"/>
              </a:rPr>
              <a:t>  la </a:t>
            </a:r>
            <a:r>
              <a:rPr lang="es-ES" dirty="0" err="1" smtClean="0">
                <a:latin typeface="American Typewriter"/>
                <a:cs typeface="American Typewriter"/>
              </a:rPr>
              <a:t>conjunci</a:t>
            </a:r>
            <a:r>
              <a:rPr lang="es-ES" dirty="0" err="1" smtClean="0">
                <a:latin typeface="American Typewriter"/>
                <a:cs typeface="American Typewriter"/>
              </a:rPr>
              <a:t>ó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b="1" dirty="0" smtClean="0">
                <a:latin typeface="American Typewriter"/>
                <a:cs typeface="American Typewriter"/>
              </a:rPr>
              <a:t>que, </a:t>
            </a:r>
            <a:r>
              <a:rPr lang="es-ES" dirty="0" smtClean="0">
                <a:latin typeface="American Typewriter"/>
                <a:cs typeface="American Typewriter"/>
              </a:rPr>
              <a:t>la </a:t>
            </a:r>
            <a:r>
              <a:rPr lang="es-ES" dirty="0" err="1" smtClean="0">
                <a:latin typeface="American Typewriter"/>
                <a:cs typeface="American Typewriter"/>
              </a:rPr>
              <a:t>qual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només</a:t>
            </a:r>
            <a:r>
              <a:rPr lang="es-ES" dirty="0" smtClean="0">
                <a:latin typeface="American Typewriter"/>
                <a:cs typeface="American Typewriter"/>
              </a:rPr>
              <a:t> fa de </a:t>
            </a:r>
            <a:r>
              <a:rPr lang="es-ES" dirty="0" err="1" smtClean="0">
                <a:latin typeface="American Typewriter"/>
                <a:cs typeface="American Typewriter"/>
              </a:rPr>
              <a:t>nexe</a:t>
            </a:r>
            <a:r>
              <a:rPr lang="es-ES" dirty="0" smtClean="0">
                <a:latin typeface="American Typewriter"/>
                <a:cs typeface="American Typewriter"/>
              </a:rPr>
              <a:t> i no fa </a:t>
            </a:r>
            <a:r>
              <a:rPr lang="es-ES" dirty="0" err="1" smtClean="0">
                <a:latin typeface="American Typewriter"/>
                <a:cs typeface="American Typewriter"/>
              </a:rPr>
              <a:t>cap</a:t>
            </a:r>
            <a:r>
              <a:rPr lang="es-ES" dirty="0" smtClean="0">
                <a:latin typeface="American Typewriter"/>
                <a:cs typeface="American Typewriter"/>
              </a:rPr>
              <a:t> </a:t>
            </a:r>
            <a:r>
              <a:rPr lang="es-ES" dirty="0" err="1" smtClean="0">
                <a:latin typeface="American Typewriter"/>
                <a:cs typeface="American Typewriter"/>
              </a:rPr>
              <a:t>funció</a:t>
            </a:r>
            <a:r>
              <a:rPr lang="es-ES" dirty="0" smtClean="0">
                <a:latin typeface="American Typewriter"/>
                <a:cs typeface="American Typewriter"/>
              </a:rPr>
              <a:t> a </a:t>
            </a:r>
            <a:r>
              <a:rPr lang="es-ES" dirty="0" err="1" smtClean="0">
                <a:latin typeface="American Typewriter"/>
                <a:cs typeface="American Typewriter"/>
              </a:rPr>
              <a:t>l’oració</a:t>
            </a:r>
            <a:r>
              <a:rPr lang="es-ES" dirty="0" smtClean="0">
                <a:latin typeface="American Typewriter"/>
                <a:cs typeface="American Typewriter"/>
              </a:rPr>
              <a:t> subordinada: </a:t>
            </a:r>
            <a:r>
              <a:rPr lang="es-ES" i="1" u="sng" dirty="0" smtClean="0">
                <a:latin typeface="American Typewriter"/>
                <a:cs typeface="American Typewriter"/>
              </a:rPr>
              <a:t>Que </a:t>
            </a:r>
            <a:r>
              <a:rPr lang="es-ES" i="1" u="sng" dirty="0" err="1" smtClean="0">
                <a:latin typeface="American Typewriter"/>
                <a:cs typeface="American Typewriter"/>
              </a:rPr>
              <a:t>arrbis</a:t>
            </a:r>
            <a:r>
              <a:rPr lang="es-ES" i="1" u="sng" dirty="0" smtClean="0">
                <a:latin typeface="American Typewriter"/>
                <a:cs typeface="American Typewriter"/>
              </a:rPr>
              <a:t> </a:t>
            </a:r>
            <a:r>
              <a:rPr lang="es-ES" i="1" u="sng" dirty="0" err="1" smtClean="0">
                <a:latin typeface="American Typewriter"/>
                <a:cs typeface="American Typewriter"/>
              </a:rPr>
              <a:t>tard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és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empipador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dirty="0" smtClean="0">
                <a:latin typeface="American Typewriter"/>
                <a:cs typeface="American Typewriter"/>
              </a:rPr>
              <a:t>(de </a:t>
            </a:r>
            <a:r>
              <a:rPr lang="es-ES" dirty="0" err="1" smtClean="0">
                <a:latin typeface="American Typewriter"/>
                <a:cs typeface="American Typewriter"/>
              </a:rPr>
              <a:t>Subjecte</a:t>
            </a:r>
            <a:r>
              <a:rPr lang="es-ES" dirty="0" smtClean="0">
                <a:latin typeface="American Typewriter"/>
                <a:cs typeface="American Typewriter"/>
              </a:rPr>
              <a:t>), </a:t>
            </a:r>
            <a:r>
              <a:rPr lang="es-ES" i="1" dirty="0" err="1" smtClean="0">
                <a:latin typeface="American Typewriter"/>
                <a:cs typeface="American Typewriter"/>
              </a:rPr>
              <a:t>Voldria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u="sng" dirty="0" smtClean="0">
                <a:latin typeface="American Typewriter"/>
                <a:cs typeface="American Typewriter"/>
              </a:rPr>
              <a:t>que </a:t>
            </a:r>
            <a:r>
              <a:rPr lang="es-ES" i="1" u="sng" dirty="0" err="1" smtClean="0">
                <a:latin typeface="American Typewriter"/>
                <a:cs typeface="American Typewriter"/>
              </a:rPr>
              <a:t>signessis</a:t>
            </a:r>
            <a:r>
              <a:rPr lang="es-ES" i="1" u="sng" dirty="0" smtClean="0">
                <a:latin typeface="American Typewriter"/>
                <a:cs typeface="American Typewriter"/>
              </a:rPr>
              <a:t> el contracte ara</a:t>
            </a:r>
            <a:r>
              <a:rPr lang="es-ES" dirty="0" smtClean="0">
                <a:latin typeface="American Typewriter"/>
                <a:cs typeface="American Typewriter"/>
              </a:rPr>
              <a:t> (de CD), </a:t>
            </a:r>
            <a:r>
              <a:rPr lang="es-ES" i="1" dirty="0" err="1" smtClean="0">
                <a:latin typeface="American Typewriter"/>
                <a:cs typeface="American Typewriter"/>
              </a:rPr>
              <a:t>Està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dirty="0" err="1" smtClean="0">
                <a:latin typeface="American Typewriter"/>
                <a:cs typeface="American Typewriter"/>
              </a:rPr>
              <a:t>interessat</a:t>
            </a:r>
            <a:r>
              <a:rPr lang="es-ES" i="1" dirty="0" smtClean="0">
                <a:latin typeface="American Typewriter"/>
                <a:cs typeface="American Typewriter"/>
              </a:rPr>
              <a:t> </a:t>
            </a:r>
            <a:r>
              <a:rPr lang="es-ES" i="1" u="sng" dirty="0" smtClean="0">
                <a:latin typeface="American Typewriter"/>
                <a:cs typeface="American Typewriter"/>
              </a:rPr>
              <a:t>que es </a:t>
            </a:r>
            <a:r>
              <a:rPr lang="es-ES" i="1" u="sng" dirty="0" err="1" smtClean="0">
                <a:latin typeface="American Typewriter"/>
                <a:cs typeface="American Typewriter"/>
              </a:rPr>
              <a:t>vengui</a:t>
            </a:r>
            <a:r>
              <a:rPr lang="es-ES" i="1" u="sng" dirty="0" smtClean="0">
                <a:latin typeface="American Typewriter"/>
                <a:cs typeface="American Typewriter"/>
              </a:rPr>
              <a:t> la casa</a:t>
            </a:r>
            <a:r>
              <a:rPr lang="es-ES" dirty="0" smtClean="0">
                <a:latin typeface="American Typewriter"/>
                <a:cs typeface="American Typewriter"/>
              </a:rPr>
              <a:t> (de </a:t>
            </a:r>
            <a:r>
              <a:rPr lang="es-ES" dirty="0" err="1" smtClean="0">
                <a:latin typeface="American Typewriter"/>
                <a:cs typeface="American Typewriter"/>
              </a:rPr>
              <a:t>CAdj</a:t>
            </a:r>
            <a:r>
              <a:rPr lang="es-ES" dirty="0" smtClean="0">
                <a:latin typeface="American Typewriter"/>
                <a:cs typeface="American Typewriter"/>
              </a:rPr>
              <a:t>).</a:t>
            </a:r>
            <a:endParaRPr lang="es-ES" b="1" dirty="0" smtClean="0">
              <a:latin typeface="American Typewriter"/>
              <a:cs typeface="American Typewriter"/>
            </a:endParaRPr>
          </a:p>
          <a:p>
            <a:pPr marL="457200" indent="-457200" algn="just">
              <a:buAutoNum type="arabicPeriod"/>
            </a:pPr>
            <a:r>
              <a:rPr lang="es-ES" b="1" dirty="0" err="1" smtClean="0">
                <a:latin typeface="American Typewriter"/>
                <a:cs typeface="American Typewriter"/>
              </a:rPr>
              <a:t>D’infinitiu</a:t>
            </a:r>
            <a:r>
              <a:rPr lang="es-ES" b="1" dirty="0" smtClean="0">
                <a:latin typeface="American Typewriter"/>
                <a:cs typeface="American Typewriter"/>
              </a:rPr>
              <a:t>:</a:t>
            </a:r>
            <a:r>
              <a:rPr lang="es-ES_tradnl" dirty="0">
                <a:latin typeface="American Typewriter"/>
                <a:cs typeface="American Typewriter"/>
              </a:rPr>
              <a:t> </a:t>
            </a:r>
            <a:r>
              <a:rPr lang="es-ES_tradnl" dirty="0" smtClean="0">
                <a:latin typeface="American Typewriter"/>
                <a:cs typeface="American Typewriter"/>
              </a:rPr>
              <a:t>La subordinada t</a:t>
            </a:r>
            <a:r>
              <a:rPr lang="es-ES_tradnl" dirty="0" smtClean="0">
                <a:latin typeface="American Typewriter"/>
                <a:cs typeface="American Typewriter"/>
              </a:rPr>
              <a:t>é el </a:t>
            </a:r>
            <a:r>
              <a:rPr lang="es-ES_tradnl" dirty="0" err="1" smtClean="0">
                <a:latin typeface="American Typewriter"/>
                <a:cs typeface="American Typewriter"/>
              </a:rPr>
              <a:t>verb</a:t>
            </a:r>
            <a:r>
              <a:rPr lang="es-ES_tradnl" dirty="0" smtClean="0">
                <a:latin typeface="American Typewriter"/>
                <a:cs typeface="American Typewriter"/>
              </a:rPr>
              <a:t> en </a:t>
            </a:r>
            <a:r>
              <a:rPr lang="es-ES_tradnl" dirty="0" err="1" smtClean="0">
                <a:latin typeface="American Typewriter"/>
                <a:cs typeface="American Typewriter"/>
              </a:rPr>
              <a:t>infinitiu</a:t>
            </a:r>
            <a:r>
              <a:rPr lang="es-ES_tradnl" dirty="0">
                <a:latin typeface="American Typewriter"/>
                <a:cs typeface="American Typewriter"/>
              </a:rPr>
              <a:t>.</a:t>
            </a:r>
            <a:r>
              <a:rPr lang="es-ES_tradnl" dirty="0" smtClean="0">
                <a:latin typeface="American Typewriter"/>
                <a:cs typeface="American Typewriter"/>
              </a:rPr>
              <a:t> Per </a:t>
            </a:r>
            <a:r>
              <a:rPr lang="es-ES_tradnl" dirty="0" err="1" smtClean="0">
                <a:latin typeface="American Typewriter"/>
                <a:cs typeface="American Typewriter"/>
              </a:rPr>
              <a:t>dues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raons</a:t>
            </a:r>
            <a:r>
              <a:rPr lang="es-ES_tradnl" dirty="0" smtClean="0">
                <a:latin typeface="American Typewriter"/>
                <a:cs typeface="American Typewriter"/>
              </a:rPr>
              <a:t>:</a:t>
            </a:r>
          </a:p>
          <a:p>
            <a:pPr marL="693738" lvl="1" indent="-457200" algn="just">
              <a:buAutoNum type="arabicPeriod"/>
            </a:pPr>
            <a:endParaRPr lang="es-ES_tradnl" dirty="0" smtClean="0">
              <a:latin typeface="American Typewriter"/>
              <a:cs typeface="American Typewriter"/>
            </a:endParaRPr>
          </a:p>
          <a:p>
            <a:pPr marL="236538" lvl="1" indent="0" algn="just">
              <a:buNone/>
            </a:pPr>
            <a:r>
              <a:rPr lang="es-ES_tradnl" sz="2400">
                <a:latin typeface="American Typewriter"/>
                <a:cs typeface="American Typewriter"/>
              </a:rPr>
              <a:t> </a:t>
            </a:r>
            <a:r>
              <a:rPr lang="es-ES_tradnl" sz="2400" smtClean="0">
                <a:latin typeface="American Typewriter"/>
                <a:cs typeface="American Typewriter"/>
              </a:rPr>
              <a:t>          </a:t>
            </a:r>
            <a:r>
              <a:rPr lang="es-ES_tradnl" sz="2400" dirty="0" smtClean="0">
                <a:latin typeface="American Typewriter"/>
                <a:cs typeface="American Typewriter"/>
              </a:rPr>
              <a:t>a) La subordinada </a:t>
            </a:r>
            <a:r>
              <a:rPr lang="es-ES_tradnl" sz="2400" dirty="0" err="1" smtClean="0">
                <a:latin typeface="American Typewriter"/>
                <a:cs typeface="American Typewriter"/>
              </a:rPr>
              <a:t>comparteix</a:t>
            </a:r>
            <a:r>
              <a:rPr lang="es-ES_tradnl" sz="2400" dirty="0" smtClean="0">
                <a:latin typeface="American Typewriter"/>
                <a:cs typeface="American Typewriter"/>
              </a:rPr>
              <a:t> </a:t>
            </a:r>
            <a:r>
              <a:rPr lang="es-ES_tradnl" sz="2400" dirty="0" err="1" smtClean="0">
                <a:latin typeface="American Typewriter"/>
                <a:cs typeface="American Typewriter"/>
              </a:rPr>
              <a:t>subjecte</a:t>
            </a:r>
            <a:r>
              <a:rPr lang="es-ES_tradnl" sz="2400" dirty="0" smtClean="0">
                <a:latin typeface="American Typewriter"/>
                <a:cs typeface="American Typewriter"/>
              </a:rPr>
              <a:t> </a:t>
            </a:r>
            <a:r>
              <a:rPr lang="es-ES_tradnl" sz="2400" dirty="0" err="1" smtClean="0">
                <a:latin typeface="American Typewriter"/>
                <a:cs typeface="American Typewriter"/>
              </a:rPr>
              <a:t>amb</a:t>
            </a:r>
            <a:r>
              <a:rPr lang="es-ES_tradnl" sz="2400" dirty="0" smtClean="0">
                <a:latin typeface="American Typewriter"/>
                <a:cs typeface="American Typewriter"/>
              </a:rPr>
              <a:t> la principal: </a:t>
            </a:r>
            <a:r>
              <a:rPr lang="es-ES_tradnl" sz="2400" i="1" dirty="0" err="1" smtClean="0">
                <a:latin typeface="American Typewriter"/>
                <a:cs typeface="American Typewriter"/>
              </a:rPr>
              <a:t>Ell</a:t>
            </a:r>
            <a:r>
              <a:rPr lang="es-ES_tradnl" sz="2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2400" i="1" dirty="0" err="1" smtClean="0">
                <a:latin typeface="American Typewriter"/>
                <a:cs typeface="American Typewriter"/>
              </a:rPr>
              <a:t>vol</a:t>
            </a:r>
            <a:r>
              <a:rPr lang="es-ES_tradnl" sz="2400" i="1" dirty="0" smtClean="0">
                <a:latin typeface="American Typewriter"/>
                <a:cs typeface="American Typewriter"/>
              </a:rPr>
              <a:t> </a:t>
            </a:r>
            <a:r>
              <a:rPr lang="es-ES_tradnl" sz="2400" i="1" u="sng" dirty="0" err="1" smtClean="0">
                <a:latin typeface="American Typewriter"/>
                <a:cs typeface="American Typewriter"/>
              </a:rPr>
              <a:t>fer</a:t>
            </a:r>
            <a:r>
              <a:rPr lang="es-ES_tradnl" sz="2400" i="1" u="sng" dirty="0" smtClean="0">
                <a:latin typeface="American Typewriter"/>
                <a:cs typeface="American Typewriter"/>
              </a:rPr>
              <a:t> les </a:t>
            </a:r>
            <a:r>
              <a:rPr lang="es-ES_tradnl" sz="2400" i="1" u="sng" dirty="0" err="1" smtClean="0">
                <a:latin typeface="American Typewriter"/>
                <a:cs typeface="American Typewriter"/>
              </a:rPr>
              <a:t>paus</a:t>
            </a:r>
            <a:r>
              <a:rPr lang="es-ES_tradnl" sz="2400" i="1" dirty="0" smtClean="0">
                <a:latin typeface="American Typewriter"/>
                <a:cs typeface="American Typewriter"/>
              </a:rPr>
              <a:t>.</a:t>
            </a:r>
          </a:p>
          <a:p>
            <a:pPr marL="465138" lvl="2" indent="0" algn="just">
              <a:buNone/>
            </a:pPr>
            <a:r>
              <a:rPr lang="es-ES_tradnl" sz="2400" i="1" dirty="0">
                <a:latin typeface="American Typewriter"/>
                <a:cs typeface="American Typewriter"/>
              </a:rPr>
              <a:t> </a:t>
            </a:r>
            <a:r>
              <a:rPr lang="es-ES_tradnl" sz="2400" i="1" dirty="0" smtClean="0">
                <a:latin typeface="American Typewriter"/>
                <a:cs typeface="American Typewriter"/>
              </a:rPr>
              <a:t>     </a:t>
            </a:r>
            <a:r>
              <a:rPr lang="es-ES_tradnl" sz="2400" dirty="0" smtClean="0">
                <a:latin typeface="American Typewriter"/>
                <a:cs typeface="American Typewriter"/>
              </a:rPr>
              <a:t>b) Es </a:t>
            </a:r>
            <a:r>
              <a:rPr lang="es-ES_tradnl" sz="2400" dirty="0" err="1" smtClean="0">
                <a:latin typeface="American Typewriter"/>
                <a:cs typeface="American Typewriter"/>
              </a:rPr>
              <a:t>tracta</a:t>
            </a:r>
            <a:r>
              <a:rPr lang="es-ES_tradnl" sz="2400" dirty="0" smtClean="0">
                <a:latin typeface="American Typewriter"/>
                <a:cs typeface="American Typewriter"/>
              </a:rPr>
              <a:t> </a:t>
            </a:r>
            <a:r>
              <a:rPr lang="es-ES_tradnl" sz="2400" dirty="0" err="1" smtClean="0">
                <a:latin typeface="American Typewriter"/>
                <a:cs typeface="American Typewriter"/>
              </a:rPr>
              <a:t>d’un</a:t>
            </a:r>
            <a:r>
              <a:rPr lang="es-ES_tradnl" sz="2400" dirty="0" smtClean="0">
                <a:latin typeface="American Typewriter"/>
                <a:cs typeface="American Typewriter"/>
              </a:rPr>
              <a:t> </a:t>
            </a:r>
            <a:r>
              <a:rPr lang="es-ES_tradnl" sz="2400" dirty="0" err="1" smtClean="0">
                <a:latin typeface="American Typewriter"/>
                <a:cs typeface="American Typewriter"/>
              </a:rPr>
              <a:t>subjecte</a:t>
            </a:r>
            <a:r>
              <a:rPr lang="es-ES_tradnl" sz="2400" dirty="0" smtClean="0">
                <a:latin typeface="American Typewriter"/>
                <a:cs typeface="American Typewriter"/>
              </a:rPr>
              <a:t> </a:t>
            </a:r>
            <a:r>
              <a:rPr lang="es-ES_tradnl" sz="2400" dirty="0" err="1" smtClean="0">
                <a:latin typeface="American Typewriter"/>
                <a:cs typeface="American Typewriter"/>
              </a:rPr>
              <a:t>genèric</a:t>
            </a:r>
            <a:r>
              <a:rPr lang="es-ES_tradnl" sz="2400" dirty="0" smtClean="0">
                <a:latin typeface="American Typewriter"/>
                <a:cs typeface="American Typewriter"/>
              </a:rPr>
              <a:t>: </a:t>
            </a:r>
            <a:r>
              <a:rPr lang="es-ES_tradnl" sz="2400" i="1" u="sng" dirty="0" err="1" smtClean="0">
                <a:latin typeface="American Typewriter"/>
                <a:cs typeface="American Typewriter"/>
              </a:rPr>
              <a:t>Sortir</a:t>
            </a:r>
            <a:r>
              <a:rPr lang="es-ES_tradnl" sz="2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2400" i="1" u="sng" dirty="0" err="1" smtClean="0">
                <a:latin typeface="American Typewriter"/>
                <a:cs typeface="American Typewriter"/>
              </a:rPr>
              <a:t>els</a:t>
            </a:r>
            <a:r>
              <a:rPr lang="es-ES_tradnl" sz="2400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sz="2400" i="1" u="sng" dirty="0" err="1" smtClean="0">
                <a:latin typeface="American Typewriter"/>
                <a:cs typeface="American Typewriter"/>
              </a:rPr>
              <a:t>caps</a:t>
            </a:r>
            <a:r>
              <a:rPr lang="es-ES_tradnl" sz="2400" i="1" u="sng" dirty="0" smtClean="0">
                <a:latin typeface="American Typewriter"/>
                <a:cs typeface="American Typewriter"/>
              </a:rPr>
              <a:t> de </a:t>
            </a:r>
            <a:r>
              <a:rPr lang="es-ES_tradnl" sz="2400" i="1" u="sng" dirty="0" err="1" smtClean="0">
                <a:latin typeface="American Typewriter"/>
                <a:cs typeface="American Typewriter"/>
              </a:rPr>
              <a:t>setmana</a:t>
            </a:r>
            <a:r>
              <a:rPr lang="es-ES_tradnl" sz="2400" i="1" dirty="0" smtClean="0">
                <a:latin typeface="American Typewriter"/>
                <a:cs typeface="American Typewriter"/>
              </a:rPr>
              <a:t> alegra </a:t>
            </a:r>
            <a:r>
              <a:rPr lang="es-ES_tradnl" sz="2400" i="1" dirty="0" err="1" smtClean="0">
                <a:latin typeface="American Typewriter"/>
                <a:cs typeface="American Typewriter"/>
              </a:rPr>
              <a:t>l’ànim</a:t>
            </a:r>
            <a:r>
              <a:rPr lang="es-ES_tradnl" sz="2400" i="1" dirty="0" smtClean="0">
                <a:latin typeface="American Typewriter"/>
                <a:cs typeface="American Typewriter"/>
              </a:rPr>
              <a:t>.</a:t>
            </a:r>
            <a:endParaRPr lang="es-ES_tradnl" sz="2400" dirty="0" smtClean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_tradnl" b="1" dirty="0" smtClean="0">
                <a:latin typeface="American Typewriter"/>
                <a:cs typeface="American Typewriter"/>
              </a:rPr>
              <a:t>3</a:t>
            </a:r>
            <a:r>
              <a:rPr lang="es-ES_tradnl" b="1" dirty="0">
                <a:latin typeface="American Typewriter"/>
                <a:cs typeface="American Typewriter"/>
              </a:rPr>
              <a:t>. </a:t>
            </a:r>
            <a:r>
              <a:rPr lang="es-ES_tradnl" b="1" dirty="0" err="1" smtClean="0">
                <a:latin typeface="American Typewriter"/>
                <a:cs typeface="American Typewriter"/>
              </a:rPr>
              <a:t>Interrogatives</a:t>
            </a:r>
            <a:r>
              <a:rPr lang="es-ES_tradnl" b="1" dirty="0" smtClean="0">
                <a:latin typeface="American Typewriter"/>
                <a:cs typeface="American Typewriter"/>
              </a:rPr>
              <a:t>: </a:t>
            </a:r>
            <a:r>
              <a:rPr lang="es-ES_tradnl" dirty="0" smtClean="0">
                <a:latin typeface="American Typewriter"/>
                <a:cs typeface="American Typewriter"/>
              </a:rPr>
              <a:t>Van </a:t>
            </a:r>
            <a:r>
              <a:rPr lang="es-ES_tradnl" dirty="0" err="1" smtClean="0">
                <a:latin typeface="American Typewriter"/>
                <a:cs typeface="American Typewriter"/>
              </a:rPr>
              <a:t>introdu</a:t>
            </a:r>
            <a:r>
              <a:rPr lang="es-ES_tradnl" dirty="0" err="1" smtClean="0">
                <a:latin typeface="American Typewriter"/>
                <a:cs typeface="American Typewriter"/>
              </a:rPr>
              <a:t>ïdes</a:t>
            </a:r>
            <a:r>
              <a:rPr lang="es-ES_tradnl" dirty="0" smtClean="0">
                <a:latin typeface="American Typewriter"/>
                <a:cs typeface="American Typewriter"/>
              </a:rPr>
              <a:t> per un </a:t>
            </a:r>
            <a:r>
              <a:rPr lang="es-ES_tradnl" dirty="0" err="1" smtClean="0">
                <a:latin typeface="American Typewriter"/>
                <a:cs typeface="American Typewriter"/>
              </a:rPr>
              <a:t>nexe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amb</a:t>
            </a:r>
            <a:r>
              <a:rPr lang="es-ES_tradnl" dirty="0" smtClean="0">
                <a:latin typeface="American Typewriter"/>
                <a:cs typeface="American Typewriter"/>
              </a:rPr>
              <a:t> valor </a:t>
            </a:r>
            <a:r>
              <a:rPr lang="es-ES_tradnl" dirty="0" err="1" smtClean="0">
                <a:latin typeface="American Typewriter"/>
                <a:cs typeface="American Typewriter"/>
              </a:rPr>
              <a:t>interrogatiu</a:t>
            </a:r>
            <a:r>
              <a:rPr lang="es-ES_tradnl" dirty="0" smtClean="0">
                <a:latin typeface="American Typewriter"/>
                <a:cs typeface="American Typewriter"/>
              </a:rPr>
              <a:t>: </a:t>
            </a:r>
            <a:r>
              <a:rPr lang="es-ES_tradnl" i="1" dirty="0" smtClean="0">
                <a:latin typeface="American Typewriter"/>
                <a:cs typeface="American Typewriter"/>
              </a:rPr>
              <a:t>si, </a:t>
            </a:r>
            <a:r>
              <a:rPr lang="es-ES_tradnl" i="1" dirty="0" err="1" smtClean="0">
                <a:latin typeface="American Typewriter"/>
                <a:cs typeface="American Typewriter"/>
              </a:rPr>
              <a:t>què</a:t>
            </a:r>
            <a:r>
              <a:rPr lang="es-ES_tradnl" i="1" dirty="0" smtClean="0">
                <a:latin typeface="American Typewriter"/>
                <a:cs typeface="American Typewriter"/>
              </a:rPr>
              <a:t>, </a:t>
            </a:r>
            <a:r>
              <a:rPr lang="es-ES_tradnl" i="1" dirty="0" err="1" smtClean="0">
                <a:latin typeface="American Typewriter"/>
                <a:cs typeface="American Typewriter"/>
              </a:rPr>
              <a:t>qui</a:t>
            </a:r>
            <a:r>
              <a:rPr lang="es-ES_tradnl" i="1" dirty="0" smtClean="0">
                <a:latin typeface="American Typewriter"/>
                <a:cs typeface="American Typewriter"/>
              </a:rPr>
              <a:t>, </a:t>
            </a:r>
            <a:r>
              <a:rPr lang="es-ES_tradnl" i="1" dirty="0" err="1" smtClean="0">
                <a:latin typeface="American Typewriter"/>
                <a:cs typeface="American Typewriter"/>
              </a:rPr>
              <a:t>on</a:t>
            </a:r>
            <a:r>
              <a:rPr lang="es-ES_tradnl" i="1" dirty="0" smtClean="0">
                <a:latin typeface="American Typewriter"/>
                <a:cs typeface="American Typewriter"/>
              </a:rPr>
              <a:t>, </a:t>
            </a:r>
            <a:r>
              <a:rPr lang="es-ES_tradnl" i="1" dirty="0" err="1" smtClean="0">
                <a:latin typeface="American Typewriter"/>
                <a:cs typeface="American Typewriter"/>
              </a:rPr>
              <a:t>quan</a:t>
            </a:r>
            <a:r>
              <a:rPr lang="es-ES_tradnl" i="1" dirty="0" smtClean="0">
                <a:latin typeface="American Typewriter"/>
                <a:cs typeface="American Typewriter"/>
              </a:rPr>
              <a:t>, </a:t>
            </a:r>
            <a:r>
              <a:rPr lang="es-ES_tradnl" i="1" dirty="0" err="1" smtClean="0">
                <a:latin typeface="American Typewriter"/>
                <a:cs typeface="American Typewriter"/>
              </a:rPr>
              <a:t>quant</a:t>
            </a:r>
            <a:r>
              <a:rPr lang="es-ES_tradnl" i="1" dirty="0" smtClean="0">
                <a:latin typeface="American Typewriter"/>
                <a:cs typeface="American Typewriter"/>
              </a:rPr>
              <a:t>, </a:t>
            </a:r>
            <a:r>
              <a:rPr lang="es-ES_tradnl" i="1" dirty="0" err="1" smtClean="0">
                <a:latin typeface="American Typewriter"/>
                <a:cs typeface="American Typewriter"/>
              </a:rPr>
              <a:t>com</a:t>
            </a:r>
            <a:r>
              <a:rPr lang="mr-IN" i="1" dirty="0" smtClean="0">
                <a:latin typeface="American Typewriter"/>
                <a:cs typeface="American Typewriter"/>
              </a:rPr>
              <a:t>…</a:t>
            </a:r>
            <a:r>
              <a:rPr lang="es-ES_tradnl" i="1" dirty="0" smtClean="0">
                <a:latin typeface="American Typewriter"/>
                <a:cs typeface="American Typewriter"/>
              </a:rPr>
              <a:t>). </a:t>
            </a:r>
            <a:r>
              <a:rPr lang="es-ES_tradnl" dirty="0" smtClean="0">
                <a:latin typeface="American Typewriter"/>
                <a:cs typeface="American Typewriter"/>
              </a:rPr>
              <a:t>Si el </a:t>
            </a:r>
            <a:r>
              <a:rPr lang="es-ES_tradnl" dirty="0" err="1" smtClean="0">
                <a:latin typeface="American Typewriter"/>
                <a:cs typeface="American Typewriter"/>
              </a:rPr>
              <a:t>nexe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és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b="1" dirty="0" smtClean="0">
                <a:latin typeface="American Typewriter"/>
                <a:cs typeface="American Typewriter"/>
              </a:rPr>
              <a:t>si </a:t>
            </a:r>
            <a:r>
              <a:rPr lang="es-ES_tradnl" dirty="0" smtClean="0">
                <a:latin typeface="American Typewriter"/>
                <a:cs typeface="American Typewriter"/>
              </a:rPr>
              <a:t>(</a:t>
            </a:r>
            <a:r>
              <a:rPr lang="es-ES_tradnl" dirty="0" err="1" smtClean="0">
                <a:latin typeface="American Typewriter"/>
                <a:cs typeface="American Typewriter"/>
              </a:rPr>
              <a:t>conjunció</a:t>
            </a:r>
            <a:r>
              <a:rPr lang="es-ES_tradnl" dirty="0" smtClean="0">
                <a:latin typeface="American Typewriter"/>
                <a:cs typeface="American Typewriter"/>
              </a:rPr>
              <a:t>) </a:t>
            </a:r>
            <a:r>
              <a:rPr lang="es-ES_tradnl" dirty="0" err="1" smtClean="0">
                <a:latin typeface="American Typewriter"/>
                <a:cs typeface="American Typewriter"/>
              </a:rPr>
              <a:t>només</a:t>
            </a:r>
            <a:r>
              <a:rPr lang="es-ES_tradnl" dirty="0" smtClean="0">
                <a:latin typeface="American Typewriter"/>
                <a:cs typeface="American Typewriter"/>
              </a:rPr>
              <a:t> fa de </a:t>
            </a:r>
            <a:r>
              <a:rPr lang="es-ES_tradnl" dirty="0" err="1" smtClean="0">
                <a:latin typeface="American Typewriter"/>
                <a:cs typeface="American Typewriter"/>
              </a:rPr>
              <a:t>nexe</a:t>
            </a:r>
            <a:r>
              <a:rPr lang="es-ES_tradnl" dirty="0" smtClean="0">
                <a:latin typeface="American Typewriter"/>
                <a:cs typeface="American Typewriter"/>
              </a:rPr>
              <a:t>: </a:t>
            </a:r>
            <a:r>
              <a:rPr lang="es-ES_tradnl" i="1" dirty="0" err="1" smtClean="0">
                <a:latin typeface="American Typewriter"/>
                <a:cs typeface="American Typewriter"/>
              </a:rPr>
              <a:t>Volia</a:t>
            </a:r>
            <a:r>
              <a:rPr lang="es-ES_tradnl" i="1" dirty="0" smtClean="0">
                <a:latin typeface="American Typewriter"/>
                <a:cs typeface="American Typewriter"/>
              </a:rPr>
              <a:t> saber </a:t>
            </a:r>
            <a:r>
              <a:rPr lang="es-ES_tradnl" i="1" u="sng" dirty="0" smtClean="0">
                <a:latin typeface="American Typewriter"/>
                <a:cs typeface="American Typewriter"/>
              </a:rPr>
              <a:t>si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l’ajudaria</a:t>
            </a:r>
            <a:r>
              <a:rPr lang="es-ES_tradnl" dirty="0" smtClean="0">
                <a:latin typeface="American Typewriter"/>
                <a:cs typeface="American Typewriter"/>
              </a:rPr>
              <a:t>; si </a:t>
            </a:r>
            <a:r>
              <a:rPr lang="es-ES_tradnl" dirty="0" err="1" smtClean="0">
                <a:latin typeface="American Typewriter"/>
                <a:cs typeface="American Typewriter"/>
              </a:rPr>
              <a:t>és</a:t>
            </a:r>
            <a:r>
              <a:rPr lang="es-ES_tradnl" dirty="0" smtClean="0">
                <a:latin typeface="American Typewriter"/>
                <a:cs typeface="American Typewriter"/>
              </a:rPr>
              <a:t> un </a:t>
            </a:r>
            <a:r>
              <a:rPr lang="es-ES_tradnl" dirty="0" err="1" smtClean="0">
                <a:latin typeface="American Typewriter"/>
                <a:cs typeface="American Typewriter"/>
              </a:rPr>
              <a:t>pronom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interrogatiu</a:t>
            </a:r>
            <a:r>
              <a:rPr lang="es-ES_tradnl" dirty="0" smtClean="0">
                <a:latin typeface="American Typewriter"/>
                <a:cs typeface="American Typewriter"/>
              </a:rPr>
              <a:t> (</a:t>
            </a:r>
            <a:r>
              <a:rPr lang="es-ES_tradnl" b="1" dirty="0" err="1" smtClean="0">
                <a:latin typeface="American Typewriter"/>
                <a:cs typeface="American Typewriter"/>
              </a:rPr>
              <a:t>qui</a:t>
            </a:r>
            <a:r>
              <a:rPr lang="es-ES_tradnl" b="1" dirty="0" smtClean="0">
                <a:latin typeface="American Typewriter"/>
                <a:cs typeface="American Typewriter"/>
              </a:rPr>
              <a:t>, </a:t>
            </a:r>
            <a:r>
              <a:rPr lang="es-ES_tradnl" b="1" dirty="0" err="1" smtClean="0">
                <a:latin typeface="American Typewriter"/>
                <a:cs typeface="American Typewriter"/>
              </a:rPr>
              <a:t>què</a:t>
            </a:r>
            <a:r>
              <a:rPr lang="es-ES_tradnl" b="1" dirty="0" smtClean="0">
                <a:latin typeface="American Typewriter"/>
                <a:cs typeface="American Typewriter"/>
              </a:rPr>
              <a:t>, </a:t>
            </a:r>
            <a:r>
              <a:rPr lang="es-ES_tradnl" b="1" dirty="0" err="1" smtClean="0">
                <a:latin typeface="American Typewriter"/>
                <a:cs typeface="American Typewriter"/>
              </a:rPr>
              <a:t>com</a:t>
            </a:r>
            <a:r>
              <a:rPr lang="mr-IN" b="1" dirty="0" smtClean="0">
                <a:latin typeface="American Typewriter"/>
                <a:cs typeface="American Typewriter"/>
              </a:rPr>
              <a:t>…</a:t>
            </a:r>
            <a:r>
              <a:rPr lang="es-ES_tradnl" dirty="0" smtClean="0">
                <a:latin typeface="American Typewriter"/>
                <a:cs typeface="American Typewriter"/>
              </a:rPr>
              <a:t>) fa de </a:t>
            </a:r>
            <a:r>
              <a:rPr lang="es-ES_tradnl" dirty="0" err="1" smtClean="0">
                <a:latin typeface="American Typewriter"/>
                <a:cs typeface="American Typewriter"/>
              </a:rPr>
              <a:t>nexe</a:t>
            </a:r>
            <a:r>
              <a:rPr lang="es-ES_tradnl" dirty="0" smtClean="0">
                <a:latin typeface="American Typewriter"/>
                <a:cs typeface="American Typewriter"/>
              </a:rPr>
              <a:t> i </a:t>
            </a:r>
            <a:r>
              <a:rPr lang="es-ES_tradnl" dirty="0" err="1" smtClean="0">
                <a:latin typeface="American Typewriter"/>
                <a:cs typeface="American Typewriter"/>
              </a:rPr>
              <a:t>funció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sintàctica</a:t>
            </a:r>
            <a:r>
              <a:rPr lang="es-ES_tradnl" dirty="0" smtClean="0">
                <a:latin typeface="American Typewriter"/>
                <a:cs typeface="American Typewriter"/>
              </a:rPr>
              <a:t> a la subordinada: </a:t>
            </a:r>
            <a:r>
              <a:rPr lang="es-ES_tradnl" i="1" dirty="0" smtClean="0">
                <a:latin typeface="American Typewriter"/>
                <a:cs typeface="American Typewriter"/>
              </a:rPr>
              <a:t>No </a:t>
            </a:r>
            <a:r>
              <a:rPr lang="es-ES_tradnl" i="1" dirty="0" err="1" smtClean="0">
                <a:latin typeface="American Typewriter"/>
                <a:cs typeface="American Typewriter"/>
              </a:rPr>
              <a:t>sap</a:t>
            </a:r>
            <a:r>
              <a:rPr lang="es-ES_tradnl" i="1" dirty="0" smtClean="0">
                <a:latin typeface="American Typewriter"/>
                <a:cs typeface="American Typewriter"/>
              </a:rPr>
              <a:t>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qui</a:t>
            </a:r>
            <a:r>
              <a:rPr lang="es-ES_tradnl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vindrà</a:t>
            </a:r>
            <a:r>
              <a:rPr lang="es-ES_tradnl" i="1" u="sng" dirty="0" smtClean="0">
                <a:latin typeface="American Typewriter"/>
                <a:cs typeface="American Typewriter"/>
              </a:rPr>
              <a:t> a la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festa</a:t>
            </a:r>
            <a:r>
              <a:rPr lang="es-ES_tradnl" dirty="0" smtClean="0">
                <a:latin typeface="American Typewriter"/>
                <a:cs typeface="American Typewriter"/>
              </a:rPr>
              <a:t> (</a:t>
            </a:r>
            <a:r>
              <a:rPr lang="es-ES_tradnl" i="1" dirty="0" err="1" smtClean="0">
                <a:latin typeface="American Typewriter"/>
                <a:cs typeface="American Typewriter"/>
              </a:rPr>
              <a:t>qui</a:t>
            </a:r>
            <a:r>
              <a:rPr lang="es-ES_tradnl" i="1" dirty="0" smtClean="0">
                <a:latin typeface="American Typewriter"/>
                <a:cs typeface="American Typewriter"/>
              </a:rPr>
              <a:t> </a:t>
            </a:r>
            <a:r>
              <a:rPr lang="es-ES_tradnl" dirty="0" smtClean="0">
                <a:latin typeface="American Typewriter"/>
                <a:cs typeface="American Typewriter"/>
              </a:rPr>
              <a:t>fa de </a:t>
            </a:r>
            <a:r>
              <a:rPr lang="es-ES_tradnl" dirty="0" err="1" smtClean="0">
                <a:latin typeface="American Typewriter"/>
                <a:cs typeface="American Typewriter"/>
              </a:rPr>
              <a:t>subjecte</a:t>
            </a:r>
            <a:r>
              <a:rPr lang="es-ES_tradnl" dirty="0" smtClean="0">
                <a:latin typeface="American Typewriter"/>
                <a:cs typeface="American Typewriter"/>
              </a:rPr>
              <a:t> a la subordinada); i si </a:t>
            </a:r>
            <a:r>
              <a:rPr lang="es-ES_tradnl" dirty="0" err="1" smtClean="0">
                <a:latin typeface="American Typewriter"/>
                <a:cs typeface="American Typewriter"/>
              </a:rPr>
              <a:t>és</a:t>
            </a:r>
            <a:r>
              <a:rPr lang="es-ES_tradnl" dirty="0" smtClean="0">
                <a:latin typeface="American Typewriter"/>
                <a:cs typeface="American Typewriter"/>
              </a:rPr>
              <a:t> un </a:t>
            </a:r>
            <a:r>
              <a:rPr lang="es-ES_tradnl" dirty="0" err="1" smtClean="0">
                <a:latin typeface="American Typewriter"/>
                <a:cs typeface="American Typewriter"/>
              </a:rPr>
              <a:t>determinant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interrogatiu</a:t>
            </a:r>
            <a:r>
              <a:rPr lang="es-ES_tradnl" dirty="0" smtClean="0">
                <a:latin typeface="American Typewriter"/>
                <a:cs typeface="American Typewriter"/>
              </a:rPr>
              <a:t> (</a:t>
            </a:r>
            <a:r>
              <a:rPr lang="es-ES_tradnl" b="1" dirty="0" err="1" smtClean="0">
                <a:latin typeface="American Typewriter"/>
                <a:cs typeface="American Typewriter"/>
              </a:rPr>
              <a:t>quant</a:t>
            </a:r>
            <a:r>
              <a:rPr lang="es-ES_tradnl" b="1" dirty="0" smtClean="0">
                <a:latin typeface="American Typewriter"/>
                <a:cs typeface="American Typewriter"/>
              </a:rPr>
              <a:t>/s, </a:t>
            </a:r>
            <a:r>
              <a:rPr lang="es-ES_tradnl" b="1" dirty="0" err="1" smtClean="0">
                <a:latin typeface="American Typewriter"/>
                <a:cs typeface="American Typewriter"/>
              </a:rPr>
              <a:t>quin</a:t>
            </a:r>
            <a:r>
              <a:rPr lang="es-ES_tradnl" b="1" dirty="0" smtClean="0">
                <a:latin typeface="American Typewriter"/>
                <a:cs typeface="American Typewriter"/>
              </a:rPr>
              <a:t>/s</a:t>
            </a:r>
            <a:r>
              <a:rPr lang="mr-IN" b="1" dirty="0" smtClean="0">
                <a:latin typeface="American Typewriter"/>
                <a:cs typeface="American Typewriter"/>
              </a:rPr>
              <a:t>…</a:t>
            </a:r>
            <a:r>
              <a:rPr lang="es-ES_tradnl" dirty="0" smtClean="0">
                <a:latin typeface="American Typewriter"/>
                <a:cs typeface="American Typewriter"/>
              </a:rPr>
              <a:t>) fa de </a:t>
            </a:r>
            <a:r>
              <a:rPr lang="es-ES_tradnl" dirty="0" err="1" smtClean="0">
                <a:latin typeface="American Typewriter"/>
                <a:cs typeface="American Typewriter"/>
              </a:rPr>
              <a:t>nexe</a:t>
            </a:r>
            <a:r>
              <a:rPr lang="es-ES_tradnl" dirty="0" smtClean="0">
                <a:latin typeface="American Typewriter"/>
                <a:cs typeface="American Typewriter"/>
              </a:rPr>
              <a:t> i </a:t>
            </a:r>
            <a:r>
              <a:rPr lang="es-ES_tradnl" dirty="0" err="1" smtClean="0">
                <a:latin typeface="American Typewriter"/>
                <a:cs typeface="American Typewriter"/>
              </a:rPr>
              <a:t>determinant</a:t>
            </a:r>
            <a:r>
              <a:rPr lang="es-ES_tradnl" dirty="0" smtClean="0">
                <a:latin typeface="American Typewriter"/>
                <a:cs typeface="American Typewriter"/>
              </a:rPr>
              <a:t> (determina el </a:t>
            </a:r>
            <a:r>
              <a:rPr lang="es-ES_tradnl" dirty="0" err="1" smtClean="0">
                <a:latin typeface="American Typewriter"/>
                <a:cs typeface="American Typewriter"/>
              </a:rPr>
              <a:t>nom</a:t>
            </a:r>
            <a:r>
              <a:rPr lang="es-ES_tradnl" dirty="0" smtClean="0">
                <a:latin typeface="American Typewriter"/>
                <a:cs typeface="American Typewriter"/>
              </a:rPr>
              <a:t> al </a:t>
            </a:r>
            <a:r>
              <a:rPr lang="es-ES_tradnl" dirty="0" err="1" smtClean="0">
                <a:latin typeface="American Typewriter"/>
                <a:cs typeface="American Typewriter"/>
              </a:rPr>
              <a:t>qual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acompanya</a:t>
            </a:r>
            <a:r>
              <a:rPr lang="es-ES_tradnl" dirty="0" smtClean="0">
                <a:latin typeface="American Typewriter"/>
                <a:cs typeface="American Typewriter"/>
              </a:rPr>
              <a:t>): </a:t>
            </a:r>
            <a:r>
              <a:rPr lang="es-ES_tradnl" i="1" dirty="0" smtClean="0">
                <a:latin typeface="American Typewriter"/>
                <a:cs typeface="American Typewriter"/>
              </a:rPr>
              <a:t>Pregunta-li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quants</a:t>
            </a:r>
            <a:r>
              <a:rPr lang="es-ES_tradnl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anys</a:t>
            </a:r>
            <a:r>
              <a:rPr lang="es-ES_tradnl" i="1" u="sng" dirty="0" smtClean="0">
                <a:latin typeface="American Typewriter"/>
                <a:cs typeface="American Typewriter"/>
              </a:rPr>
              <a:t> té.</a:t>
            </a:r>
            <a:endParaRPr lang="es-ES" b="1" i="1" dirty="0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_tradnl" b="1" dirty="0">
                <a:latin typeface="American Typewriter"/>
                <a:cs typeface="American Typewriter"/>
              </a:rPr>
              <a:t>4. </a:t>
            </a:r>
            <a:r>
              <a:rPr lang="es-ES_tradnl" b="1" dirty="0" smtClean="0">
                <a:latin typeface="American Typewriter"/>
                <a:cs typeface="American Typewriter"/>
              </a:rPr>
              <a:t>De </a:t>
            </a:r>
            <a:r>
              <a:rPr lang="es-ES_tradnl" b="1" dirty="0" err="1" smtClean="0">
                <a:latin typeface="American Typewriter"/>
                <a:cs typeface="American Typewriter"/>
              </a:rPr>
              <a:t>relatiu</a:t>
            </a:r>
            <a:r>
              <a:rPr lang="es-ES_tradnl" b="1" dirty="0" smtClean="0">
                <a:latin typeface="American Typewriter"/>
                <a:cs typeface="American Typewriter"/>
              </a:rPr>
              <a:t>: </a:t>
            </a:r>
            <a:r>
              <a:rPr lang="es-ES_tradnl" dirty="0" err="1" smtClean="0">
                <a:latin typeface="American Typewriter"/>
                <a:cs typeface="American Typewriter"/>
              </a:rPr>
              <a:t>Estan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introdu</a:t>
            </a:r>
            <a:r>
              <a:rPr lang="es-ES_tradnl" dirty="0" err="1" smtClean="0">
                <a:latin typeface="American Typewriter"/>
                <a:cs typeface="American Typewriter"/>
              </a:rPr>
              <a:t>ïdes</a:t>
            </a:r>
            <a:r>
              <a:rPr lang="es-ES_tradnl" dirty="0" smtClean="0">
                <a:latin typeface="American Typewriter"/>
                <a:cs typeface="American Typewriter"/>
              </a:rPr>
              <a:t> per un </a:t>
            </a:r>
            <a:r>
              <a:rPr lang="es-ES_tradnl" dirty="0" err="1" smtClean="0">
                <a:latin typeface="American Typewriter"/>
                <a:cs typeface="American Typewriter"/>
              </a:rPr>
              <a:t>pronom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relatiu</a:t>
            </a:r>
            <a:r>
              <a:rPr lang="es-ES_tradnl" dirty="0" smtClean="0">
                <a:latin typeface="American Typewriter"/>
                <a:cs typeface="American Typewriter"/>
              </a:rPr>
              <a:t> (</a:t>
            </a:r>
            <a:r>
              <a:rPr lang="es-ES_tradnl" b="1" dirty="0" smtClean="0">
                <a:latin typeface="American Typewriter"/>
                <a:cs typeface="American Typewriter"/>
              </a:rPr>
              <a:t>que, </a:t>
            </a:r>
            <a:r>
              <a:rPr lang="es-ES_tradnl" b="1" dirty="0" err="1" smtClean="0">
                <a:latin typeface="American Typewriter"/>
                <a:cs typeface="American Typewriter"/>
              </a:rPr>
              <a:t>qui</a:t>
            </a:r>
            <a:r>
              <a:rPr lang="es-ES_tradnl" dirty="0" smtClean="0">
                <a:latin typeface="American Typewriter"/>
                <a:cs typeface="American Typewriter"/>
              </a:rPr>
              <a:t>) que fa </a:t>
            </a:r>
            <a:r>
              <a:rPr lang="es-ES_tradnl" dirty="0" err="1" smtClean="0">
                <a:latin typeface="American Typewriter"/>
                <a:cs typeface="American Typewriter"/>
              </a:rPr>
              <a:t>dues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funcions</a:t>
            </a:r>
            <a:r>
              <a:rPr lang="es-ES_tradnl" dirty="0" smtClean="0">
                <a:latin typeface="American Typewriter"/>
                <a:cs typeface="American Typewriter"/>
              </a:rPr>
              <a:t>: de </a:t>
            </a:r>
            <a:r>
              <a:rPr lang="es-ES_tradnl" dirty="0" err="1" smtClean="0">
                <a:latin typeface="American Typewriter"/>
                <a:cs typeface="American Typewriter"/>
              </a:rPr>
              <a:t>nexe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amb</a:t>
            </a:r>
            <a:r>
              <a:rPr lang="es-ES_tradnl" dirty="0" smtClean="0">
                <a:latin typeface="American Typewriter"/>
                <a:cs typeface="American Typewriter"/>
              </a:rPr>
              <a:t> la principal i de </a:t>
            </a:r>
            <a:r>
              <a:rPr lang="es-ES_tradnl" dirty="0" err="1" smtClean="0">
                <a:latin typeface="American Typewriter"/>
                <a:cs typeface="American Typewriter"/>
              </a:rPr>
              <a:t>pronom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relatiu</a:t>
            </a:r>
            <a:r>
              <a:rPr lang="es-ES_tradnl" dirty="0" smtClean="0">
                <a:latin typeface="American Typewriter"/>
                <a:cs typeface="American Typewriter"/>
              </a:rPr>
              <a:t> que fa una </a:t>
            </a:r>
            <a:r>
              <a:rPr lang="es-ES_tradnl" dirty="0" err="1" smtClean="0">
                <a:latin typeface="American Typewriter"/>
                <a:cs typeface="American Typewriter"/>
              </a:rPr>
              <a:t>funció</a:t>
            </a:r>
            <a:r>
              <a:rPr lang="es-ES_tradnl" dirty="0" smtClean="0">
                <a:latin typeface="American Typewriter"/>
                <a:cs typeface="American Typewriter"/>
              </a:rPr>
              <a:t> </a:t>
            </a:r>
            <a:r>
              <a:rPr lang="es-ES_tradnl" dirty="0" err="1" smtClean="0">
                <a:latin typeface="American Typewriter"/>
                <a:cs typeface="American Typewriter"/>
              </a:rPr>
              <a:t>dins</a:t>
            </a:r>
            <a:r>
              <a:rPr lang="es-ES_tradnl" dirty="0" smtClean="0">
                <a:latin typeface="American Typewriter"/>
                <a:cs typeface="American Typewriter"/>
              </a:rPr>
              <a:t> de la subordinada: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Els</a:t>
            </a:r>
            <a:r>
              <a:rPr lang="es-ES_tradnl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qui</a:t>
            </a:r>
            <a:r>
              <a:rPr lang="es-ES_tradnl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acabin</a:t>
            </a:r>
            <a:r>
              <a:rPr lang="es-ES_tradnl" i="1" u="sng" dirty="0" smtClean="0">
                <a:latin typeface="American Typewriter"/>
                <a:cs typeface="American Typewriter"/>
              </a:rPr>
              <a:t> la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feina</a:t>
            </a:r>
            <a:r>
              <a:rPr lang="es-ES_tradnl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sortiran</a:t>
            </a:r>
            <a:r>
              <a:rPr lang="es-ES_tradnl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i="1" u="sng" dirty="0" err="1" smtClean="0">
                <a:latin typeface="American Typewriter"/>
                <a:cs typeface="American Typewriter"/>
              </a:rPr>
              <a:t>abans</a:t>
            </a:r>
            <a:r>
              <a:rPr lang="es-ES_tradnl" i="1" u="sng" dirty="0" smtClean="0">
                <a:latin typeface="American Typewriter"/>
                <a:cs typeface="American Typewriter"/>
              </a:rPr>
              <a:t> </a:t>
            </a:r>
            <a:r>
              <a:rPr lang="es-ES_tradnl" i="1" dirty="0" smtClean="0">
                <a:latin typeface="American Typewriter"/>
                <a:cs typeface="American Typewriter"/>
              </a:rPr>
              <a:t>(</a:t>
            </a:r>
            <a:r>
              <a:rPr lang="es-ES_tradnl" dirty="0" smtClean="0">
                <a:latin typeface="American Typewriter"/>
                <a:cs typeface="American Typewriter"/>
              </a:rPr>
              <a:t>Tota </a:t>
            </a:r>
            <a:r>
              <a:rPr lang="es-ES_tradnl" dirty="0" err="1" smtClean="0">
                <a:latin typeface="American Typewriter"/>
                <a:cs typeface="American Typewriter"/>
              </a:rPr>
              <a:t>l’oració</a:t>
            </a:r>
            <a:r>
              <a:rPr lang="es-ES_tradnl" dirty="0" smtClean="0">
                <a:latin typeface="American Typewriter"/>
                <a:cs typeface="American Typewriter"/>
              </a:rPr>
              <a:t> fa de </a:t>
            </a:r>
            <a:r>
              <a:rPr lang="es-ES_tradnl" dirty="0" err="1" smtClean="0">
                <a:latin typeface="American Typewriter"/>
                <a:cs typeface="American Typewriter"/>
              </a:rPr>
              <a:t>subjecte</a:t>
            </a:r>
            <a:r>
              <a:rPr lang="es-ES_tradnl" dirty="0" smtClean="0">
                <a:latin typeface="American Typewriter"/>
                <a:cs typeface="American Typewriter"/>
              </a:rPr>
              <a:t> de la principal i </a:t>
            </a:r>
            <a:r>
              <a:rPr lang="es-ES_tradnl" i="1" dirty="0" err="1" smtClean="0">
                <a:latin typeface="American Typewriter"/>
                <a:cs typeface="American Typewriter"/>
              </a:rPr>
              <a:t>els</a:t>
            </a:r>
            <a:r>
              <a:rPr lang="es-ES_tradnl" i="1" dirty="0" smtClean="0">
                <a:latin typeface="American Typewriter"/>
                <a:cs typeface="American Typewriter"/>
              </a:rPr>
              <a:t>  </a:t>
            </a:r>
            <a:r>
              <a:rPr lang="es-ES_tradnl" i="1" dirty="0" err="1" smtClean="0">
                <a:latin typeface="American Typewriter"/>
                <a:cs typeface="American Typewriter"/>
              </a:rPr>
              <a:t>qui</a:t>
            </a:r>
            <a:r>
              <a:rPr lang="es-ES_tradnl" i="1" dirty="0" smtClean="0">
                <a:latin typeface="American Typewriter"/>
                <a:cs typeface="American Typewriter"/>
              </a:rPr>
              <a:t> </a:t>
            </a:r>
            <a:r>
              <a:rPr lang="es-ES_tradnl" dirty="0" smtClean="0">
                <a:latin typeface="American Typewriter"/>
                <a:cs typeface="American Typewriter"/>
              </a:rPr>
              <a:t>fa de </a:t>
            </a:r>
            <a:r>
              <a:rPr lang="es-ES_tradnl" dirty="0" err="1" smtClean="0">
                <a:latin typeface="American Typewriter"/>
                <a:cs typeface="American Typewriter"/>
              </a:rPr>
              <a:t>subjecte</a:t>
            </a:r>
            <a:r>
              <a:rPr lang="es-ES_tradnl" dirty="0" smtClean="0">
                <a:latin typeface="American Typewriter"/>
                <a:cs typeface="American Typewriter"/>
              </a:rPr>
              <a:t> de la subordinada: </a:t>
            </a:r>
            <a:r>
              <a:rPr lang="es-ES_tradnl" dirty="0" err="1" smtClean="0">
                <a:latin typeface="American Typewriter"/>
                <a:cs typeface="American Typewriter"/>
              </a:rPr>
              <a:t>ells</a:t>
            </a:r>
            <a:r>
              <a:rPr lang="es-ES_tradnl" dirty="0" smtClean="0">
                <a:latin typeface="American Typewriter"/>
                <a:cs typeface="American Typewriter"/>
              </a:rPr>
              <a:t>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7263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243</TotalTime>
  <Words>1107</Words>
  <Application>Microsoft Macintosh PowerPoint</Application>
  <PresentationFormat>Presentación en pantalla (4:3)</PresentationFormat>
  <Paragraphs>73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Capital</vt:lpstr>
      <vt:lpstr>2. L’oració composta</vt:lpstr>
      <vt:lpstr>2.1. Oració composta</vt:lpstr>
      <vt:lpstr>2.2 Les oracions coordinades</vt:lpstr>
      <vt:lpstr>2.3. Les oracions subordinades I. Característiques.</vt:lpstr>
      <vt:lpstr>2.4. Les oracions subordinades II. Classes.</vt:lpstr>
      <vt:lpstr>2.5. Les subordinades substantives I. Funcions sintàctiques.</vt:lpstr>
      <vt:lpstr>2.6. Les subordinades substantives II . Canvi i caiguda de preposicions.</vt:lpstr>
      <vt:lpstr>2.7. Les subordinades substantives III . Classes.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El text</dc:title>
  <dc:creator>Administrador</dc:creator>
  <cp:lastModifiedBy>Administrador</cp:lastModifiedBy>
  <cp:revision>55</cp:revision>
  <dcterms:created xsi:type="dcterms:W3CDTF">2018-09-23T17:19:37Z</dcterms:created>
  <dcterms:modified xsi:type="dcterms:W3CDTF">2018-10-13T17:06:16Z</dcterms:modified>
</cp:coreProperties>
</file>