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80" y="28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0D9C9-57FB-3B4C-BEC0-8EBEBF27A037}" type="datetimeFigureOut">
              <a:rPr lang="es-ES" smtClean="0"/>
              <a:t>23/10/18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6486-8774-5E4C-BFA1-87DC21EFE4C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13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23/10/18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858" y="244158"/>
            <a:ext cx="8466042" cy="1339850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2.8. </a:t>
            </a:r>
            <a:r>
              <a:rPr lang="es-ES" sz="3200" dirty="0">
                <a:latin typeface="American Typewriter"/>
                <a:cs typeface="American Typewriter"/>
              </a:rPr>
              <a:t>Les </a:t>
            </a:r>
            <a:r>
              <a:rPr lang="es-ES" sz="3200" dirty="0" err="1" smtClean="0">
                <a:latin typeface="American Typewriter"/>
                <a:cs typeface="American Typewriter"/>
              </a:rPr>
              <a:t>subordinades</a:t>
            </a:r>
            <a:r>
              <a:rPr lang="es-ES" sz="3200" dirty="0" smtClean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adjectives</a:t>
            </a:r>
            <a:r>
              <a:rPr lang="es-ES" sz="3200" dirty="0" smtClean="0">
                <a:latin typeface="American Typewriter"/>
                <a:cs typeface="American Typewriter"/>
              </a:rPr>
              <a:t> I</a:t>
            </a:r>
            <a:r>
              <a:rPr lang="es-ES" sz="3200" dirty="0" smtClean="0">
                <a:latin typeface="American Typewriter"/>
                <a:cs typeface="American Typewriter"/>
              </a:rPr>
              <a:t>. </a:t>
            </a:r>
            <a:r>
              <a:rPr lang="es-ES" sz="3200" dirty="0" err="1" smtClean="0">
                <a:latin typeface="American Typewriter"/>
                <a:cs typeface="American Typewriter"/>
              </a:rPr>
              <a:t>Caracter</a:t>
            </a:r>
            <a:r>
              <a:rPr lang="es-ES" sz="3200" dirty="0" err="1" smtClean="0">
                <a:latin typeface="American Typewriter"/>
                <a:cs typeface="American Typewriter"/>
              </a:rPr>
              <a:t>ístiques</a:t>
            </a:r>
            <a:r>
              <a:rPr lang="es-ES" sz="3200" dirty="0" smtClean="0">
                <a:latin typeface="American Typewriter"/>
                <a:cs typeface="American Typewriter"/>
              </a:rPr>
              <a:t>.</a:t>
            </a:r>
            <a:endParaRPr lang="es-ES" sz="3200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857" y="1778000"/>
            <a:ext cx="8328073" cy="45847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1400" dirty="0" smtClean="0">
                <a:latin typeface="American Typewriter"/>
                <a:cs typeface="American Typewriter"/>
              </a:rPr>
              <a:t>Les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subordinades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adjectives</a:t>
            </a:r>
            <a:r>
              <a:rPr lang="es-ES_tradnl" sz="1400" dirty="0" smtClean="0">
                <a:latin typeface="American Typewriter"/>
                <a:cs typeface="American Typewriter"/>
              </a:rPr>
              <a:t> o 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de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provenen</a:t>
            </a:r>
            <a:r>
              <a:rPr lang="es-ES_tradnl" sz="1400" dirty="0" smtClean="0">
                <a:latin typeface="American Typewriter"/>
                <a:cs typeface="American Typewriter"/>
              </a:rPr>
              <a:t>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dues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oracions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independents</a:t>
            </a:r>
            <a:r>
              <a:rPr lang="es-ES_tradnl" sz="1400" dirty="0" smtClean="0">
                <a:latin typeface="American Typewriter"/>
                <a:cs typeface="American Typewriter"/>
              </a:rPr>
              <a:t> que presenten un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element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com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ú</a:t>
            </a:r>
            <a:r>
              <a:rPr lang="es-ES_tradnl" sz="1400" dirty="0" smtClean="0">
                <a:latin typeface="American Typewriter"/>
                <a:cs typeface="American Typewriter"/>
              </a:rPr>
              <a:t>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habitualment</a:t>
            </a:r>
            <a:r>
              <a:rPr lang="es-ES_tradnl" sz="1400" dirty="0" smtClean="0">
                <a:latin typeface="American Typewriter"/>
                <a:cs typeface="American Typewriter"/>
              </a:rPr>
              <a:t> un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substantiu</a:t>
            </a:r>
            <a:r>
              <a:rPr lang="es-ES_tradnl" sz="1400" dirty="0" smtClean="0">
                <a:latin typeface="American Typewriter"/>
                <a:cs typeface="American Typewriter"/>
              </a:rPr>
              <a:t>. La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segona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oració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qualifica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aquest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nom</a:t>
            </a:r>
            <a:r>
              <a:rPr lang="es-ES_tradnl" sz="1400" dirty="0" smtClean="0">
                <a:latin typeface="American Typewriter"/>
                <a:cs typeface="American Typewriter"/>
              </a:rPr>
              <a:t> de la principal i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representat</a:t>
            </a:r>
            <a:r>
              <a:rPr lang="es-ES_tradnl" sz="1400" dirty="0" smtClean="0">
                <a:latin typeface="American Typewriter"/>
                <a:cs typeface="American Typewriter"/>
              </a:rPr>
              <a:t> a la subordinada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mitjançant</a:t>
            </a:r>
            <a:r>
              <a:rPr lang="es-ES_tradnl" sz="1400" dirty="0" smtClean="0">
                <a:latin typeface="American Typewriter"/>
                <a:cs typeface="American Typewriter"/>
              </a:rPr>
              <a:t> un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sz="1400" dirty="0" smtClean="0">
                <a:latin typeface="American Typewriter"/>
                <a:cs typeface="American Typewriter"/>
              </a:rPr>
              <a:t>:</a:t>
            </a:r>
          </a:p>
          <a:p>
            <a:pPr algn="just">
              <a:buAutoNum type="alphaLcParenR"/>
            </a:pPr>
            <a:r>
              <a:rPr lang="es-ES_tradnl" sz="1400" dirty="0" err="1" smtClean="0">
                <a:latin typeface="American Typewriter"/>
                <a:cs typeface="American Typewriter"/>
              </a:rPr>
              <a:t>Com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subordinades</a:t>
            </a:r>
            <a:r>
              <a:rPr lang="es-ES_tradnl" sz="1400" dirty="0" smtClean="0">
                <a:latin typeface="American Typewriter"/>
                <a:cs typeface="American Typewriter"/>
              </a:rPr>
              <a:t> se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situen</a:t>
            </a:r>
            <a:r>
              <a:rPr lang="es-ES_tradnl" sz="1400" dirty="0" smtClean="0">
                <a:latin typeface="American Typewriter"/>
                <a:cs typeface="American Typewriter"/>
              </a:rPr>
              <a:t> a un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nivell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jer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àrquic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inferior,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depenen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d’un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element</a:t>
            </a:r>
            <a:r>
              <a:rPr lang="es-ES_tradnl" sz="1400" dirty="0" smtClean="0">
                <a:latin typeface="American Typewriter"/>
                <a:cs typeface="American Typewriter"/>
              </a:rPr>
              <a:t>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l’oraci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ó</a:t>
            </a:r>
            <a:r>
              <a:rPr lang="es-ES_tradnl" sz="1400" dirty="0" smtClean="0">
                <a:latin typeface="American Typewriter"/>
                <a:cs typeface="American Typewriter"/>
              </a:rPr>
              <a:t> principal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anomenat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400" b="1" i="1" dirty="0" err="1" smtClean="0">
                <a:latin typeface="American Typewriter"/>
                <a:cs typeface="American Typewriter"/>
              </a:rPr>
              <a:t>regal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em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vas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fer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em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va agradar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molt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(el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substantiu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regal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).</a:t>
            </a:r>
          </a:p>
          <a:p>
            <a:pPr algn="just">
              <a:buAutoNum type="alphaLcParenR"/>
            </a:pPr>
            <a:r>
              <a:rPr lang="es-ES_tradnl" sz="1400" dirty="0" err="1" smtClean="0">
                <a:latin typeface="American Typewriter"/>
                <a:cs typeface="American Typewriter"/>
              </a:rPr>
              <a:t>Com</a:t>
            </a:r>
            <a:r>
              <a:rPr lang="es-ES_tradnl" sz="1400" dirty="0" smtClean="0">
                <a:latin typeface="American Typewriter"/>
                <a:cs typeface="American Typewriter"/>
              </a:rPr>
              <a:t> a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adjectives</a:t>
            </a:r>
            <a:r>
              <a:rPr lang="es-ES_tradnl" sz="1400" dirty="0" smtClean="0">
                <a:latin typeface="American Typewriter"/>
                <a:cs typeface="American Typewriter"/>
              </a:rPr>
              <a:t> ocupen el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lloc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d’un</a:t>
            </a:r>
            <a:r>
              <a:rPr lang="es-ES_tradnl" sz="1400" dirty="0" smtClean="0">
                <a:latin typeface="American Typewriter"/>
                <a:cs typeface="American Typewriter"/>
              </a:rPr>
              <a:t> sintagma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adjectiu</a:t>
            </a:r>
            <a:r>
              <a:rPr lang="es-ES_tradnl" sz="1400" dirty="0" smtClean="0">
                <a:latin typeface="American Typewriter"/>
                <a:cs typeface="American Typewriter"/>
              </a:rPr>
              <a:t> i fan la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mateixa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funció</a:t>
            </a:r>
            <a:r>
              <a:rPr lang="es-ES_tradnl" sz="1400" dirty="0" smtClean="0">
                <a:latin typeface="American Typewriter"/>
                <a:cs typeface="American Typewriter"/>
              </a:rPr>
              <a:t>: SEMPRE de CN: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Té una actitud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immadura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: Té una actitud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pueril</a:t>
            </a:r>
            <a:r>
              <a:rPr lang="es-ES_tradnl" sz="1400" dirty="0" smtClean="0">
                <a:latin typeface="American Typewriter"/>
                <a:cs typeface="American Typewriter"/>
              </a:rPr>
              <a:t>. Solen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anar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darrere</a:t>
            </a:r>
            <a:r>
              <a:rPr lang="es-ES_tradnl" sz="1400" dirty="0" smtClean="0">
                <a:latin typeface="American Typewriter"/>
                <a:cs typeface="American Typewriter"/>
              </a:rPr>
              <a:t> del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nom</a:t>
            </a:r>
            <a:r>
              <a:rPr lang="es-ES_tradnl" sz="1400" dirty="0" smtClean="0">
                <a:latin typeface="American Typewriter"/>
                <a:cs typeface="American Typewriter"/>
              </a:rPr>
              <a:t> (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) al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qualifiquen</a:t>
            </a:r>
            <a:r>
              <a:rPr lang="es-ES_tradnl" sz="1400" dirty="0" smtClean="0">
                <a:latin typeface="American Typewriter"/>
                <a:cs typeface="American Typewriter"/>
              </a:rPr>
              <a:t>.</a:t>
            </a:r>
          </a:p>
          <a:p>
            <a:pPr algn="just">
              <a:buAutoNum type="alphaLcParenR"/>
            </a:pPr>
            <a:r>
              <a:rPr lang="es-ES_tradnl" sz="1400" dirty="0" smtClean="0">
                <a:latin typeface="American Typewriter"/>
                <a:cs typeface="American Typewriter"/>
              </a:rPr>
              <a:t>Van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introduïdes</a:t>
            </a:r>
            <a:r>
              <a:rPr lang="es-ES_tradnl" sz="1400" dirty="0" smtClean="0">
                <a:latin typeface="American Typewriter"/>
                <a:cs typeface="American Typewriter"/>
              </a:rPr>
              <a:t> per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pronoms</a:t>
            </a:r>
            <a:r>
              <a:rPr lang="es-ES_tradnl" sz="1400" dirty="0" smtClean="0">
                <a:latin typeface="American Typewriter"/>
                <a:cs typeface="American Typewriter"/>
              </a:rPr>
              <a:t> (que,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qui</a:t>
            </a:r>
            <a:r>
              <a:rPr lang="es-ES_tradnl" sz="1400" dirty="0" smtClean="0">
                <a:latin typeface="American Typewriter"/>
                <a:cs typeface="American Typewriter"/>
              </a:rPr>
              <a:t>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què</a:t>
            </a:r>
            <a:r>
              <a:rPr lang="es-ES_tradnl" sz="1400" dirty="0" smtClean="0">
                <a:latin typeface="American Typewriter"/>
                <a:cs typeface="American Typewriter"/>
              </a:rPr>
              <a:t>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on</a:t>
            </a:r>
            <a:r>
              <a:rPr lang="es-ES_tradnl" sz="1400" dirty="0" smtClean="0">
                <a:latin typeface="American Typewriter"/>
                <a:cs typeface="American Typewriter"/>
              </a:rPr>
              <a:t>, el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qual</a:t>
            </a:r>
            <a:r>
              <a:rPr lang="mr-IN" sz="1400" dirty="0" smtClean="0">
                <a:latin typeface="American Typewriter"/>
                <a:cs typeface="American Typewriter"/>
              </a:rPr>
              <a:t>…</a:t>
            </a:r>
            <a:r>
              <a:rPr lang="es-ES_tradnl" sz="1400" dirty="0" smtClean="0">
                <a:latin typeface="American Typewriter"/>
                <a:cs typeface="American Typewriter"/>
              </a:rPr>
              <a:t>),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quals</a:t>
            </a:r>
            <a:r>
              <a:rPr lang="es-ES_tradnl" sz="1400" dirty="0" smtClean="0">
                <a:latin typeface="American Typewriter"/>
                <a:cs typeface="American Typewriter"/>
              </a:rPr>
              <a:t> fan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nexe</a:t>
            </a:r>
            <a:r>
              <a:rPr lang="es-ES_tradnl" sz="1400" dirty="0" smtClean="0">
                <a:latin typeface="American Typewriter"/>
                <a:cs typeface="American Typewriter"/>
              </a:rPr>
              <a:t> entre la principal i la subordinada i també,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com</a:t>
            </a:r>
            <a:r>
              <a:rPr lang="es-ES_tradnl" sz="1400" dirty="0" smtClean="0">
                <a:latin typeface="American Typewriter"/>
                <a:cs typeface="American Typewriter"/>
              </a:rPr>
              <a:t> 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pronoms</a:t>
            </a:r>
            <a:r>
              <a:rPr lang="es-ES_tradnl" sz="1400" dirty="0" smtClean="0">
                <a:latin typeface="American Typewriter"/>
                <a:cs typeface="American Typewriter"/>
              </a:rPr>
              <a:t>, fan una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funció</a:t>
            </a:r>
            <a:r>
              <a:rPr lang="es-ES_tradnl" sz="1400" dirty="0" smtClean="0">
                <a:latin typeface="American Typewriter"/>
                <a:cs typeface="American Typewriter"/>
              </a:rPr>
              <a:t> a la subordinada,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substituint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de la principal que es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repeteix</a:t>
            </a:r>
            <a:r>
              <a:rPr lang="es-ES_tradnl" sz="1400" dirty="0" smtClean="0">
                <a:latin typeface="American Typewriter"/>
                <a:cs typeface="American Typewriter"/>
              </a:rPr>
              <a:t> a la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subordinda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Així</a:t>
            </a:r>
            <a:r>
              <a:rPr lang="es-ES_tradnl" sz="1400" dirty="0" smtClean="0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ES_tradnl" sz="1400" dirty="0">
                <a:latin typeface="American Typewriter"/>
                <a:cs typeface="American Typewriter"/>
              </a:rPr>
              <a:t>	</a:t>
            </a:r>
            <a:r>
              <a:rPr lang="es-ES_tradnl" sz="1400" dirty="0" smtClean="0">
                <a:latin typeface="American Typewriter"/>
                <a:cs typeface="American Typewriter"/>
              </a:rPr>
              <a:t>	a)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Oració</a:t>
            </a:r>
            <a:r>
              <a:rPr lang="es-ES_tradnl" sz="1400" dirty="0" smtClean="0">
                <a:latin typeface="American Typewriter"/>
                <a:cs typeface="American Typewriter"/>
              </a:rPr>
              <a:t> principal: </a:t>
            </a:r>
            <a:r>
              <a:rPr lang="es-ES_tradnl" sz="1400" b="1" i="1" u="sng" dirty="0" err="1" smtClean="0">
                <a:latin typeface="American Typewriter"/>
                <a:cs typeface="American Typewriter"/>
              </a:rPr>
              <a:t>L’amic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mexicà</a:t>
            </a:r>
            <a:r>
              <a:rPr lang="es-ES_tradnl" sz="1400" i="1" dirty="0">
                <a:latin typeface="American Typewriter"/>
                <a:cs typeface="American Typewriter"/>
              </a:rPr>
              <a:t>.</a:t>
            </a:r>
            <a:endParaRPr lang="es-ES_tradnl" sz="1400" i="1" dirty="0" smtClean="0">
              <a:latin typeface="American Typewriter"/>
              <a:cs typeface="American Typewriter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s-ES_tradnl" sz="1400" i="1" dirty="0">
                <a:latin typeface="American Typewriter"/>
                <a:cs typeface="American Typewriter"/>
              </a:rPr>
              <a:t>	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	</a:t>
            </a:r>
            <a:r>
              <a:rPr lang="es-ES_tradnl" sz="1400" dirty="0" smtClean="0">
                <a:latin typeface="American Typewriter"/>
                <a:cs typeface="American Typewriter"/>
              </a:rPr>
              <a:t>b)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Oració</a:t>
            </a:r>
            <a:r>
              <a:rPr lang="es-ES_tradnl" sz="1400" dirty="0" smtClean="0">
                <a:latin typeface="American Typewriter"/>
                <a:cs typeface="American Typewriter"/>
              </a:rPr>
              <a:t> subordinada: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Et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vaig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presentar </a:t>
            </a:r>
            <a:r>
              <a:rPr lang="es-ES_tradnl" sz="1400" b="1" i="1" u="sng" dirty="0" err="1" smtClean="0">
                <a:latin typeface="American Typewriter"/>
                <a:cs typeface="American Typewriter"/>
              </a:rPr>
              <a:t>l’amic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.</a:t>
            </a:r>
            <a:endParaRPr lang="es-ES_tradnl" sz="1400" dirty="0" smtClean="0">
              <a:latin typeface="American Typewriter"/>
              <a:cs typeface="American Typewriter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s-ES_tradnl" sz="1400" dirty="0" smtClean="0">
                <a:latin typeface="American Typewriter"/>
                <a:cs typeface="American Typewriter"/>
              </a:rPr>
              <a:t>		c)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L’amic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[</a:t>
            </a:r>
            <a:r>
              <a:rPr lang="es-ES_tradnl" sz="1400" b="1" i="1" dirty="0" smtClean="0">
                <a:latin typeface="American Typewriter"/>
                <a:cs typeface="American Typewriter"/>
              </a:rPr>
              <a:t>que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et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vaig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presentar]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mexicà</a:t>
            </a:r>
            <a:endParaRPr lang="es-ES_tradnl" sz="1400" i="1" dirty="0" smtClean="0">
              <a:latin typeface="American Typewriter"/>
              <a:cs typeface="American Typewriter"/>
            </a:endParaRPr>
          </a:p>
          <a:p>
            <a:pPr marL="0" indent="0" algn="just">
              <a:spcBef>
                <a:spcPts val="200"/>
              </a:spcBef>
              <a:buNone/>
            </a:pPr>
            <a:r>
              <a:rPr lang="es-ES_tradnl" sz="1400" i="1" dirty="0">
                <a:latin typeface="American Typewriter"/>
                <a:cs typeface="American Typewriter"/>
              </a:rPr>
              <a:t>	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                                      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CD:l’amic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       </a:t>
            </a:r>
          </a:p>
          <a:p>
            <a:pPr marL="0" indent="0" algn="just">
              <a:spcBef>
                <a:spcPts val="200"/>
              </a:spcBef>
              <a:buNone/>
            </a:pPr>
            <a:r>
              <a:rPr lang="es-ES_tradnl" sz="1400" i="1" dirty="0">
                <a:latin typeface="American Typewriter"/>
                <a:cs typeface="American Typewriter"/>
              </a:rPr>
              <a:t>	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		 O.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Adjectiva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/CN</a:t>
            </a:r>
          </a:p>
          <a:p>
            <a:pPr marL="0" indent="0" algn="just">
              <a:spcBef>
                <a:spcPts val="200"/>
              </a:spcBef>
              <a:buNone/>
            </a:pPr>
            <a:endParaRPr lang="es-ES_tradnl" sz="1400" dirty="0" smtClean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999194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000" dirty="0" smtClean="0">
                <a:latin typeface="American Typewriter"/>
                <a:cs typeface="American Typewriter"/>
              </a:rPr>
              <a:t>2.9. </a:t>
            </a:r>
            <a:r>
              <a:rPr lang="es-ES" sz="3000" dirty="0">
                <a:latin typeface="American Typewriter"/>
                <a:cs typeface="American Typewriter"/>
              </a:rPr>
              <a:t>Les </a:t>
            </a:r>
            <a:r>
              <a:rPr lang="es-ES" sz="3000" dirty="0" err="1">
                <a:latin typeface="American Typewriter"/>
                <a:cs typeface="American Typewriter"/>
              </a:rPr>
              <a:t>subordinades</a:t>
            </a:r>
            <a:r>
              <a:rPr lang="es-ES" sz="3000" dirty="0">
                <a:latin typeface="American Typewriter"/>
                <a:cs typeface="American Typewriter"/>
              </a:rPr>
              <a:t> </a:t>
            </a:r>
            <a:r>
              <a:rPr lang="es-ES" sz="3000" dirty="0" err="1" smtClean="0">
                <a:latin typeface="American Typewriter"/>
                <a:cs typeface="American Typewriter"/>
              </a:rPr>
              <a:t>adjectives</a:t>
            </a:r>
            <a:r>
              <a:rPr lang="es-ES" sz="3000" dirty="0" smtClean="0">
                <a:latin typeface="American Typewriter"/>
                <a:cs typeface="American Typewriter"/>
              </a:rPr>
              <a:t> II </a:t>
            </a:r>
            <a:r>
              <a:rPr lang="es-ES" sz="3000" dirty="0" smtClean="0">
                <a:latin typeface="American Typewriter"/>
                <a:cs typeface="American Typewriter"/>
              </a:rPr>
              <a:t>. </a:t>
            </a:r>
            <a:r>
              <a:rPr lang="es-ES" sz="3000" dirty="0" err="1" smtClean="0">
                <a:latin typeface="American Typewriter"/>
                <a:cs typeface="American Typewriter"/>
              </a:rPr>
              <a:t>Pronoms</a:t>
            </a:r>
            <a:r>
              <a:rPr lang="es-ES" sz="3000" dirty="0" smtClean="0">
                <a:latin typeface="American Typewriter"/>
                <a:cs typeface="American Typewriter"/>
              </a:rPr>
              <a:t> i </a:t>
            </a:r>
            <a:r>
              <a:rPr lang="es-ES" sz="3000" dirty="0" err="1" smtClean="0">
                <a:latin typeface="American Typewriter"/>
                <a:cs typeface="American Typewriter"/>
              </a:rPr>
              <a:t>funcions</a:t>
            </a:r>
            <a:r>
              <a:rPr lang="es-ES" sz="3000" dirty="0" smtClean="0">
                <a:latin typeface="American Typewriter"/>
                <a:cs typeface="American Typewriter"/>
              </a:rPr>
              <a:t>.</a:t>
            </a:r>
            <a:endParaRPr lang="es-ES" sz="30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339941"/>
              </p:ext>
            </p:extLst>
          </p:nvPr>
        </p:nvGraphicFramePr>
        <p:xfrm>
          <a:off x="900113" y="2133600"/>
          <a:ext cx="7795154" cy="3205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9072"/>
                <a:gridCol w="1161415"/>
                <a:gridCol w="1380067"/>
                <a:gridCol w="3784600"/>
              </a:tblGrid>
              <a:tr h="370840">
                <a:tc>
                  <a:txBody>
                    <a:bodyPr/>
                    <a:lstStyle/>
                    <a:p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PRONOM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FUNCIONS SINT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ÀCTIQUES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EXEMPLES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Sense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preposició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 al 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davant</a:t>
                      </a:r>
                      <a:endParaRPr lang="es-ES" sz="1200" dirty="0" smtClean="0">
                        <a:latin typeface="American Typewriter"/>
                        <a:cs typeface="American Typewriter"/>
                      </a:endParaRPr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QUE</a:t>
                      </a:r>
                    </a:p>
                    <a:p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Subjecte</a:t>
                      </a:r>
                      <a:endParaRPr lang="es-ES" sz="1200" baseline="0" dirty="0" smtClean="0">
                        <a:latin typeface="American Typewriter"/>
                        <a:cs typeface="American Typewriter"/>
                      </a:endParaRP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CD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CCT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s-ES" sz="1200" i="1" dirty="0" smtClean="0">
                          <a:latin typeface="American Typewriter"/>
                          <a:cs typeface="American Typewriter"/>
                        </a:rPr>
                        <a:t>El </a:t>
                      </a:r>
                      <a:r>
                        <a:rPr lang="es-ES" sz="1200" i="1" dirty="0" err="1" smtClean="0">
                          <a:latin typeface="American Typewriter"/>
                          <a:cs typeface="American Typewriter"/>
                        </a:rPr>
                        <a:t>noi</a:t>
                      </a:r>
                      <a:r>
                        <a:rPr lang="es-ES" sz="1200" i="1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que corre cada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mat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í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és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mon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germà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El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retrat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que va pintar el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meu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amic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és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bo.</a:t>
                      </a:r>
                      <a:endParaRPr lang="es-ES" sz="1200" i="1" u="none" baseline="0" dirty="0" smtClean="0">
                        <a:latin typeface="American Typewriter"/>
                        <a:cs typeface="American Typewriter"/>
                      </a:endParaRP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i="1" dirty="0" smtClean="0">
                          <a:latin typeface="American Typewriter"/>
                          <a:cs typeface="American Typewriter"/>
                        </a:rPr>
                        <a:t>Encara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penso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en el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dia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que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vaig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tenir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l’accident</a:t>
                      </a:r>
                      <a:endParaRPr lang="es-ES" sz="1200" i="1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Amb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preposici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ó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 al 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davant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QUI (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referit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a persones)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4) CI</a:t>
                      </a:r>
                    </a:p>
                    <a:p>
                      <a:pPr marL="0" indent="0">
                        <a:buNone/>
                      </a:pP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5) CRV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El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noi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a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qui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van premiar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es va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desmaiar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Aquest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és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el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noi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de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qui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t’he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parlat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tant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  <a:endParaRPr lang="es-ES" sz="1200" i="1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QU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È (</a:t>
                      </a:r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referit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 a coses)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6) CRV</a:t>
                      </a:r>
                    </a:p>
                    <a:p>
                      <a:pPr marL="0" indent="0">
                        <a:buNone/>
                      </a:pP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7) CCL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s-ES" sz="1200" i="1" dirty="0" err="1" smtClean="0">
                          <a:latin typeface="American Typewriter"/>
                          <a:cs typeface="American Typewriter"/>
                        </a:rPr>
                        <a:t>L’assumpte</a:t>
                      </a:r>
                      <a:r>
                        <a:rPr lang="es-ES" sz="1200" i="1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dirty="0" smtClean="0">
                          <a:latin typeface="American Typewriter"/>
                          <a:cs typeface="American Typewriter"/>
                        </a:rPr>
                        <a:t>de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qu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è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parlem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és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important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La casa 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en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què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viu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s’ha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incendiat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  <a:endParaRPr lang="es-ES" sz="1200" i="1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6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ON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CCL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i="1" dirty="0" smtClean="0">
                          <a:latin typeface="American Typewriter"/>
                          <a:cs typeface="American Typewriter"/>
                        </a:rPr>
                        <a:t>La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casa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on</a:t>
                      </a:r>
                      <a:r>
                        <a:rPr lang="es-ES" sz="1200" i="1" u="sng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sng" baseline="0" dirty="0" err="1" smtClean="0">
                          <a:latin typeface="American Typewriter"/>
                          <a:cs typeface="American Typewriter"/>
                        </a:rPr>
                        <a:t>viu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s’ha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u="none" baseline="0" dirty="0" err="1" smtClean="0">
                          <a:latin typeface="American Typewriter"/>
                          <a:cs typeface="American Typewriter"/>
                        </a:rPr>
                        <a:t>incendiat</a:t>
                      </a:r>
                      <a:r>
                        <a:rPr lang="es-ES" sz="1200" i="1" u="none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  <a:endParaRPr lang="es-ES" sz="1200" i="1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E</a:t>
                      </a:r>
                      <a:r>
                        <a:rPr lang="es-ES" sz="1200" dirty="0" smtClean="0">
                          <a:latin typeface="American Typewriter"/>
                          <a:cs typeface="American Typewriter"/>
                        </a:rPr>
                        <a:t>L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QUAL, LA QUAL, ELS QUALS, LES QUALS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dirty="0" err="1" smtClean="0">
                          <a:latin typeface="American Typewriter"/>
                          <a:cs typeface="American Typewriter"/>
                        </a:rPr>
                        <a:t>Aquests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poden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fer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les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mateixes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funcions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que 4, 5, 6 i 7,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s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ón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equivalents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.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Així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podem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baseline="0" dirty="0" err="1" smtClean="0">
                          <a:latin typeface="American Typewriter"/>
                          <a:cs typeface="American Typewriter"/>
                        </a:rPr>
                        <a:t>dir</a:t>
                      </a:r>
                      <a:r>
                        <a:rPr lang="es-ES" sz="1200" baseline="0" dirty="0" smtClean="0">
                          <a:latin typeface="American Typewriter"/>
                          <a:cs typeface="American Typewriter"/>
                        </a:rPr>
                        <a:t>: 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El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noi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a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qui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/ al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qual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van premiar es va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desmaiar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;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L’assumpte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de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què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/ del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qual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vam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parlar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és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important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, o La casa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on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/ en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què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/en la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qual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viu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s’ha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 </a:t>
                      </a:r>
                      <a:r>
                        <a:rPr lang="es-ES" sz="1200" i="1" baseline="0" dirty="0" err="1" smtClean="0">
                          <a:latin typeface="American Typewriter"/>
                          <a:cs typeface="American Typewriter"/>
                        </a:rPr>
                        <a:t>incendiat</a:t>
                      </a:r>
                      <a:r>
                        <a:rPr lang="es-ES" sz="1200" i="1" baseline="0" dirty="0" smtClean="0">
                          <a:latin typeface="American Typewriter"/>
                          <a:cs typeface="American Typewriter"/>
                        </a:rPr>
                        <a:t>.</a:t>
                      </a:r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dirty="0"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44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2.10. </a:t>
            </a:r>
            <a:r>
              <a:rPr lang="es-ES" sz="3200" dirty="0">
                <a:latin typeface="American Typewriter"/>
                <a:cs typeface="American Typewriter"/>
              </a:rPr>
              <a:t>Les </a:t>
            </a:r>
            <a:r>
              <a:rPr lang="es-ES" sz="3200" dirty="0" err="1">
                <a:latin typeface="American Typewriter"/>
                <a:cs typeface="American Typewriter"/>
              </a:rPr>
              <a:t>subordinades</a:t>
            </a:r>
            <a:r>
              <a:rPr lang="es-ES" sz="3200" dirty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adjectives</a:t>
            </a:r>
            <a:r>
              <a:rPr lang="es-ES" sz="3200" dirty="0" smtClean="0">
                <a:latin typeface="American Typewriter"/>
                <a:cs typeface="American Typewriter"/>
              </a:rPr>
              <a:t> III </a:t>
            </a:r>
            <a:r>
              <a:rPr lang="es-ES" sz="3200" dirty="0">
                <a:latin typeface="American Typewriter"/>
                <a:cs typeface="American Typewriter"/>
              </a:rPr>
              <a:t>. </a:t>
            </a:r>
            <a:r>
              <a:rPr lang="es-ES" sz="3200" dirty="0" err="1" smtClean="0">
                <a:latin typeface="American Typewriter"/>
                <a:cs typeface="American Typewriter"/>
              </a:rPr>
              <a:t>Classes</a:t>
            </a:r>
            <a:r>
              <a:rPr lang="es-ES" sz="3200" dirty="0">
                <a:latin typeface="American Typewriter"/>
                <a:cs typeface="American Typewriter"/>
              </a:rPr>
              <a:t>.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800" dirty="0" smtClean="0">
                <a:latin typeface="American Typewriter"/>
                <a:cs typeface="American Typewriter"/>
              </a:rPr>
              <a:t>Hi ha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dues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classes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d’oracions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adjectives</a:t>
            </a:r>
            <a:r>
              <a:rPr lang="es-ES_tradnl" sz="1800" dirty="0" smtClean="0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buNone/>
            </a:pPr>
            <a:endParaRPr lang="es-ES_tradnl" sz="1800" dirty="0" smtClean="0">
              <a:latin typeface="American Typewriter"/>
              <a:cs typeface="American Typewriter"/>
            </a:endParaRPr>
          </a:p>
          <a:p>
            <a:pPr algn="just">
              <a:buAutoNum type="arabicPeriod"/>
            </a:pPr>
            <a:r>
              <a:rPr lang="es-ES_tradnl" sz="1800" b="1" dirty="0" err="1" smtClean="0">
                <a:latin typeface="American Typewriter"/>
                <a:cs typeface="American Typewriter"/>
              </a:rPr>
              <a:t>Especificatives</a:t>
            </a:r>
            <a:r>
              <a:rPr lang="es-ES_tradnl" sz="1800" dirty="0" smtClean="0">
                <a:latin typeface="American Typewriter"/>
                <a:cs typeface="American Typewriter"/>
              </a:rPr>
              <a:t>: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Restringeixen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l’abast</a:t>
            </a:r>
            <a:r>
              <a:rPr lang="es-ES_tradnl" sz="1800" dirty="0" smtClean="0">
                <a:latin typeface="American Typewriter"/>
                <a:cs typeface="American Typewriter"/>
              </a:rPr>
              <a:t> de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800" dirty="0" smtClean="0">
                <a:latin typeface="American Typewriter"/>
                <a:cs typeface="American Typewriter"/>
              </a:rPr>
              <a:t>, el limiten: 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La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gent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que es renta a la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banyera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fa una gran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despesa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d’aigua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smtClean="0">
                <a:latin typeface="American Typewriter"/>
                <a:cs typeface="American Typewriter"/>
              </a:rPr>
              <a:t>(De tota la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gent</a:t>
            </a:r>
            <a:r>
              <a:rPr lang="es-ES_tradnl" sz="1800" dirty="0" smtClean="0">
                <a:latin typeface="American Typewriter"/>
                <a:cs typeface="American Typewriter"/>
              </a:rPr>
              <a:t>,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nom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800" dirty="0" smtClean="0">
                <a:latin typeface="American Typewriter"/>
                <a:cs typeface="American Typewriter"/>
              </a:rPr>
              <a:t> la que es renta a la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banyera</a:t>
            </a:r>
            <a:r>
              <a:rPr lang="es-ES_tradnl" sz="1800" dirty="0" smtClean="0">
                <a:latin typeface="American Typewriter"/>
                <a:cs typeface="American Typewriter"/>
              </a:rPr>
              <a:t> gasta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molta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aigua</a:t>
            </a:r>
            <a:r>
              <a:rPr lang="es-ES_tradnl" sz="1800" dirty="0" smtClean="0">
                <a:latin typeface="American Typewriter"/>
                <a:cs typeface="American Typewriter"/>
              </a:rPr>
              <a:t>.</a:t>
            </a:r>
          </a:p>
          <a:p>
            <a:pPr algn="just">
              <a:buAutoNum type="arabicPeriod"/>
            </a:pPr>
            <a:r>
              <a:rPr lang="es-ES_tradnl" sz="1800" b="1" dirty="0" err="1" smtClean="0">
                <a:latin typeface="American Typewriter"/>
                <a:cs typeface="American Typewriter"/>
              </a:rPr>
              <a:t>Explicatives</a:t>
            </a:r>
            <a:r>
              <a:rPr lang="es-ES_tradnl" sz="1800" dirty="0" smtClean="0">
                <a:latin typeface="American Typewriter"/>
                <a:cs typeface="American Typewriter"/>
              </a:rPr>
              <a:t>: Afecten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tot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800" dirty="0" smtClean="0">
                <a:latin typeface="American Typewriter"/>
                <a:cs typeface="American Typewriter"/>
              </a:rPr>
              <a:t>, solen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anar</a:t>
            </a:r>
            <a:r>
              <a:rPr lang="es-ES_tradnl" sz="1800" dirty="0" smtClean="0">
                <a:latin typeface="American Typewriter"/>
                <a:cs typeface="American Typewriter"/>
              </a:rPr>
              <a:t> entre comes i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l’únic</a:t>
            </a:r>
            <a:r>
              <a:rPr lang="es-ES_tradnl" sz="1800" dirty="0" smtClean="0">
                <a:latin typeface="American Typewriter"/>
                <a:cs typeface="American Typewriter"/>
              </a:rPr>
              <a:t> cas que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s’admet</a:t>
            </a:r>
            <a:r>
              <a:rPr lang="es-ES_tradnl" sz="1800" dirty="0" smtClean="0">
                <a:latin typeface="American Typewriter"/>
                <a:cs typeface="American Typewriter"/>
              </a:rPr>
              <a:t> substituir el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sz="1800" dirty="0" smtClean="0">
                <a:latin typeface="American Typewriter"/>
                <a:cs typeface="American Typewriter"/>
              </a:rPr>
              <a:t> QUE per 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, la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quals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o les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quals</a:t>
            </a:r>
            <a:r>
              <a:rPr lang="es-ES_tradnl" sz="1800" dirty="0" smtClean="0">
                <a:latin typeface="American Typewriter"/>
                <a:cs typeface="American Typewriter"/>
              </a:rPr>
              <a:t>: 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La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gent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, que es renta a la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banyera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,</a:t>
            </a:r>
            <a:r>
              <a:rPr lang="es-ES_tradnl" sz="1800" i="1" dirty="0">
                <a:latin typeface="American Typewriter"/>
                <a:cs typeface="American Typewriter"/>
              </a:rPr>
              <a:t> 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fa una gran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despesa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800" i="1" dirty="0" err="1" smtClean="0">
                <a:latin typeface="American Typewriter"/>
                <a:cs typeface="American Typewriter"/>
              </a:rPr>
              <a:t>d’aigua</a:t>
            </a:r>
            <a:r>
              <a:rPr lang="es-ES_tradnl" sz="1800" i="1" dirty="0" smtClean="0">
                <a:latin typeface="American Typewriter"/>
                <a:cs typeface="American Typewriter"/>
              </a:rPr>
              <a:t>. </a:t>
            </a:r>
            <a:r>
              <a:rPr lang="es-ES_tradnl" sz="1800" dirty="0" smtClean="0">
                <a:latin typeface="American Typewriter"/>
                <a:cs typeface="American Typewriter"/>
              </a:rPr>
              <a:t>(Tota la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gent</a:t>
            </a:r>
            <a:r>
              <a:rPr lang="es-ES_tradnl" sz="1800" dirty="0" smtClean="0">
                <a:latin typeface="American Typewriter"/>
                <a:cs typeface="American Typewriter"/>
              </a:rPr>
              <a:t> es renta a la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banyera</a:t>
            </a:r>
            <a:r>
              <a:rPr lang="es-ES_tradnl" sz="1800" dirty="0" smtClean="0">
                <a:latin typeface="American Typewriter"/>
                <a:cs typeface="American Typewriter"/>
              </a:rPr>
              <a:t> i tota fa una gran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despesa</a:t>
            </a:r>
            <a:r>
              <a:rPr lang="es-ES_tradnl" sz="1800" dirty="0" smtClean="0">
                <a:latin typeface="American Typewriter"/>
                <a:cs typeface="American Typewriter"/>
              </a:rPr>
              <a:t> </a:t>
            </a:r>
            <a:r>
              <a:rPr lang="es-ES_tradnl" sz="1800" dirty="0" err="1" smtClean="0">
                <a:latin typeface="American Typewriter"/>
                <a:cs typeface="American Typewriter"/>
              </a:rPr>
              <a:t>d’aigua</a:t>
            </a:r>
            <a:r>
              <a:rPr lang="es-ES_tradnl" sz="1800" dirty="0" smtClean="0">
                <a:latin typeface="American Typewriter"/>
                <a:cs typeface="American Typewriter"/>
              </a:rPr>
              <a:t>).</a:t>
            </a:r>
          </a:p>
          <a:p>
            <a:pPr lvl="1" algn="just">
              <a:buAutoNum type="arabicPeriod"/>
            </a:pPr>
            <a:endParaRPr lang="es-ES_tradnl" sz="1800" b="1" dirty="0">
              <a:latin typeface="American Typewriter"/>
              <a:cs typeface="American Typewriter"/>
            </a:endParaRPr>
          </a:p>
          <a:p>
            <a:pPr marL="350838" lvl="1" indent="0" algn="just">
              <a:buNone/>
            </a:pPr>
            <a:endParaRPr lang="es-ES_tradnl" sz="1800" b="1" dirty="0" smtClean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25726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2.11. </a:t>
            </a:r>
            <a:r>
              <a:rPr lang="es-ES" sz="3200" dirty="0">
                <a:latin typeface="American Typewriter"/>
                <a:cs typeface="American Typewriter"/>
              </a:rPr>
              <a:t>Les </a:t>
            </a:r>
            <a:r>
              <a:rPr lang="es-ES" sz="3200" dirty="0" err="1">
                <a:latin typeface="American Typewriter"/>
                <a:cs typeface="American Typewriter"/>
              </a:rPr>
              <a:t>subordinades</a:t>
            </a:r>
            <a:r>
              <a:rPr lang="es-ES" sz="3200" dirty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adjectives</a:t>
            </a:r>
            <a:r>
              <a:rPr lang="es-ES" sz="3200" dirty="0" smtClean="0">
                <a:latin typeface="American Typewriter"/>
                <a:cs typeface="American Typewriter"/>
              </a:rPr>
              <a:t> IV </a:t>
            </a:r>
            <a:r>
              <a:rPr lang="es-ES" sz="3200" dirty="0">
                <a:latin typeface="American Typewriter"/>
                <a:cs typeface="American Typewriter"/>
              </a:rPr>
              <a:t>. </a:t>
            </a:r>
            <a:r>
              <a:rPr lang="es-ES" sz="3200" dirty="0" smtClean="0">
                <a:latin typeface="American Typewriter"/>
                <a:cs typeface="American Typewriter"/>
              </a:rPr>
              <a:t>Remarques.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Autofit/>
          </a:bodyPr>
          <a:lstStyle/>
          <a:p>
            <a:pPr algn="just">
              <a:buFont typeface="+mj-lt"/>
              <a:buAutoNum type="arabicPeriod"/>
            </a:pPr>
            <a:r>
              <a:rPr lang="es-ES_tradnl" sz="1400" dirty="0" smtClean="0">
                <a:latin typeface="American Typewriter"/>
                <a:cs typeface="American Typewriter"/>
              </a:rPr>
              <a:t>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vegades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l’oració</a:t>
            </a:r>
            <a:r>
              <a:rPr lang="es-ES_tradnl" sz="1400" dirty="0" smtClean="0">
                <a:latin typeface="American Typewriter"/>
                <a:cs typeface="American Typewriter"/>
              </a:rPr>
              <a:t> subordinada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adjectiva</a:t>
            </a:r>
            <a:r>
              <a:rPr lang="es-ES_tradnl" sz="1400" dirty="0" smtClean="0">
                <a:latin typeface="American Typewriter"/>
                <a:cs typeface="American Typewriter"/>
              </a:rPr>
              <a:t> fa de 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CN</a:t>
            </a:r>
            <a:r>
              <a:rPr lang="es-ES_tradnl" sz="1400" dirty="0" smtClean="0">
                <a:latin typeface="American Typewriter"/>
                <a:cs typeface="American Typewriter"/>
              </a:rPr>
              <a:t> respecte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. 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aquest</a:t>
            </a:r>
            <a:r>
              <a:rPr lang="es-ES_tradnl" sz="1400" dirty="0" smtClean="0">
                <a:latin typeface="American Typewriter"/>
                <a:cs typeface="American Typewriter"/>
              </a:rPr>
              <a:t> cas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fem</a:t>
            </a:r>
            <a:r>
              <a:rPr lang="es-ES_tradnl" sz="1400" dirty="0" smtClean="0">
                <a:latin typeface="American Typewriter"/>
                <a:cs typeface="American Typewriter"/>
              </a:rPr>
              <a:t> servir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pronoms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la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o les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smtClean="0">
                <a:latin typeface="American Typewriter"/>
                <a:cs typeface="American Typewriter"/>
              </a:rPr>
              <a:t>Observa que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 queda una mica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allunyat</a:t>
            </a:r>
            <a:r>
              <a:rPr lang="es-ES_tradnl" sz="1400" dirty="0" smtClean="0">
                <a:latin typeface="American Typewriter"/>
                <a:cs typeface="American Typewriter"/>
              </a:rPr>
              <a:t> del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He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trobat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aquell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b="1" i="1" dirty="0" err="1" smtClean="0">
                <a:latin typeface="American Typewriter"/>
                <a:cs typeface="American Typewriter"/>
              </a:rPr>
              <a:t>llibre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la primera 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edició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del </a:t>
            </a:r>
            <a:r>
              <a:rPr lang="es-ES_tradnl" sz="1400" b="1" i="1" u="sng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b="1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de 1990. </a:t>
            </a:r>
            <a:r>
              <a:rPr lang="es-ES_tradnl" sz="1400" dirty="0" smtClean="0">
                <a:latin typeface="American Typewriter"/>
                <a:cs typeface="American Typewriter"/>
              </a:rPr>
              <a:t>No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correcte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dir</a:t>
            </a:r>
            <a:r>
              <a:rPr lang="es-ES_tradnl" sz="1400" dirty="0" smtClean="0">
                <a:latin typeface="American Typewriter"/>
                <a:cs typeface="American Typewriter"/>
              </a:rPr>
              <a:t>: *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He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trobat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aquell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llibre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la primera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edició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del 1990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</a:t>
            </a:r>
            <a:endParaRPr lang="es-ES_tradnl" sz="1400" i="1" u="sng" dirty="0" smtClean="0">
              <a:latin typeface="American Typewriter"/>
              <a:cs typeface="American Typewriter"/>
            </a:endParaRPr>
          </a:p>
          <a:p>
            <a:pPr algn="just">
              <a:buFont typeface="+mj-lt"/>
              <a:buAutoNum type="arabicPeriod"/>
            </a:pPr>
            <a:r>
              <a:rPr lang="es-ES_tradnl" sz="1400" dirty="0" smtClean="0">
                <a:latin typeface="American Typewriter"/>
                <a:cs typeface="American Typewriter"/>
              </a:rPr>
              <a:t>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vegades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dirty="0" smtClean="0">
                <a:latin typeface="American Typewriter"/>
                <a:cs typeface="American Typewriter"/>
              </a:rPr>
              <a:t> tota una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oració</a:t>
            </a:r>
            <a:r>
              <a:rPr lang="es-ES_tradnl" sz="1400" dirty="0" smtClean="0">
                <a:latin typeface="American Typewriter"/>
                <a:cs typeface="American Typewriter"/>
              </a:rPr>
              <a:t>, no un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nom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Parlem</a:t>
            </a:r>
            <a:r>
              <a:rPr lang="es-ES_tradnl" sz="1400" dirty="0" smtClean="0">
                <a:latin typeface="American Typewriter"/>
                <a:cs typeface="American Typewriter"/>
              </a:rPr>
              <a:t>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l’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antecedent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global</a:t>
            </a:r>
            <a:r>
              <a:rPr lang="es-ES_tradnl" sz="1400" dirty="0" smtClean="0">
                <a:latin typeface="American Typewriter"/>
                <a:cs typeface="American Typewriter"/>
              </a:rPr>
              <a:t>. 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aquests</a:t>
            </a:r>
            <a:r>
              <a:rPr lang="es-ES_tradnl" sz="1400" dirty="0" smtClean="0">
                <a:latin typeface="American Typewriter"/>
                <a:cs typeface="American Typewriter"/>
              </a:rPr>
              <a:t> casos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fem</a:t>
            </a:r>
            <a:r>
              <a:rPr lang="es-ES_tradnl" sz="1400" dirty="0" smtClean="0">
                <a:latin typeface="American Typewriter"/>
                <a:cs typeface="American Typewriter"/>
              </a:rPr>
              <a:t> servir les formes 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la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cosa</a:t>
            </a:r>
            <a:r>
              <a:rPr lang="es-ES_tradnl" sz="1400" dirty="0" smtClean="0">
                <a:latin typeface="American Typewriter"/>
                <a:cs typeface="American Typewriter"/>
              </a:rPr>
              <a:t>, 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cosa que </a:t>
            </a:r>
            <a:r>
              <a:rPr lang="es-ES_tradnl" sz="1400" dirty="0" smtClean="0">
                <a:latin typeface="American Typewriter"/>
                <a:cs typeface="American Typewriter"/>
              </a:rPr>
              <a:t>o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similars</a:t>
            </a:r>
            <a:r>
              <a:rPr lang="es-ES_tradnl" sz="1400" dirty="0" smtClean="0">
                <a:latin typeface="American Typewriter"/>
                <a:cs typeface="American Typewriter"/>
              </a:rPr>
              <a:t> (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fet</a:t>
            </a:r>
            <a:r>
              <a:rPr lang="es-ES_tradnl" sz="1400" dirty="0" smtClean="0">
                <a:latin typeface="American Typewriter"/>
                <a:cs typeface="American Typewriter"/>
              </a:rPr>
              <a:t> que</a:t>
            </a:r>
            <a:r>
              <a:rPr lang="mr-IN" sz="1400" dirty="0" smtClean="0">
                <a:latin typeface="American Typewriter"/>
                <a:cs typeface="American Typewriter"/>
              </a:rPr>
              <a:t>…</a:t>
            </a:r>
            <a:r>
              <a:rPr lang="es-ES_tradnl" sz="1400" dirty="0" smtClean="0">
                <a:latin typeface="American Typewriter"/>
                <a:cs typeface="American Typewriter"/>
              </a:rPr>
              <a:t>) 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No va presentar 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treball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cosa que/la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cosa/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fet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que</a:t>
            </a:r>
            <a:r>
              <a:rPr lang="es-ES_tradnl" sz="1400" i="1" dirty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significà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un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suspens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es-ES_tradnl" sz="1400" dirty="0" err="1" smtClean="0">
                <a:latin typeface="American Typewriter"/>
                <a:cs typeface="American Typewriter"/>
              </a:rPr>
              <a:t>Sempre</a:t>
            </a:r>
            <a:r>
              <a:rPr lang="es-ES_tradnl" sz="1400" dirty="0" smtClean="0">
                <a:latin typeface="American Typewriter"/>
                <a:cs typeface="American Typewriter"/>
              </a:rPr>
              <a:t> que es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pugui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fer</a:t>
            </a:r>
            <a:r>
              <a:rPr lang="es-ES_tradnl" sz="1400" dirty="0" smtClean="0">
                <a:latin typeface="American Typewriter"/>
                <a:cs typeface="American Typewriter"/>
              </a:rPr>
              <a:t> servir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la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vol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dir</a:t>
            </a:r>
            <a:r>
              <a:rPr lang="es-ES_tradnl" sz="1400" dirty="0" smtClean="0">
                <a:latin typeface="American Typewriter"/>
                <a:cs typeface="American Typewriter"/>
              </a:rPr>
              <a:t> que les formes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que, la que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són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incorrectes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Recorda</a:t>
            </a:r>
            <a:r>
              <a:rPr lang="es-ES_tradnl" sz="1400" dirty="0" smtClean="0">
                <a:latin typeface="American Typewriter"/>
                <a:cs typeface="American Typewriter"/>
              </a:rPr>
              <a:t> que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aquestes</a:t>
            </a:r>
            <a:r>
              <a:rPr lang="es-ES_tradnl" sz="1400" dirty="0" smtClean="0">
                <a:latin typeface="American Typewriter"/>
                <a:cs typeface="American Typewriter"/>
              </a:rPr>
              <a:t> formes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només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són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correctes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quan</a:t>
            </a:r>
            <a:r>
              <a:rPr lang="es-ES_tradnl" sz="1400" dirty="0" smtClean="0">
                <a:latin typeface="American Typewriter"/>
                <a:cs typeface="American Typewriter"/>
              </a:rPr>
              <a:t> equivalen 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aquell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/a/s/es que </a:t>
            </a:r>
            <a:r>
              <a:rPr lang="es-ES_tradnl" sz="1400" dirty="0" smtClean="0">
                <a:latin typeface="American Typewriter"/>
                <a:cs typeface="American Typewriter"/>
              </a:rPr>
              <a:t>i 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allò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que. </a:t>
            </a:r>
            <a:r>
              <a:rPr lang="es-ES_tradnl" sz="1400" dirty="0" smtClean="0">
                <a:latin typeface="American Typewriter"/>
                <a:cs typeface="American Typewriter"/>
              </a:rPr>
              <a:t>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aquests</a:t>
            </a:r>
            <a:r>
              <a:rPr lang="es-ES_tradnl" sz="1400" dirty="0" smtClean="0">
                <a:latin typeface="American Typewriter"/>
                <a:cs typeface="American Typewriter"/>
              </a:rPr>
              <a:t> casos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ens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trobem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davant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d’una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substantiva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Fixa-t’hi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Només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van venir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que van poder </a:t>
            </a:r>
            <a:r>
              <a:rPr lang="es-ES_tradnl" sz="1400" dirty="0" smtClean="0">
                <a:latin typeface="American Typewriter"/>
                <a:cs typeface="American Typewriter"/>
              </a:rPr>
              <a:t>(correcta; substantiva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-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recorda</a:t>
            </a:r>
            <a:r>
              <a:rPr lang="es-ES_tradnl" sz="1400" dirty="0" smtClean="0">
                <a:latin typeface="American Typewriter"/>
                <a:cs typeface="American Typewriter"/>
              </a:rPr>
              <a:t> que no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deixa</a:t>
            </a:r>
            <a:r>
              <a:rPr lang="es-ES_tradnl" sz="1400" dirty="0" smtClean="0">
                <a:latin typeface="American Typewriter"/>
                <a:cs typeface="American Typewriter"/>
              </a:rPr>
              <a:t> de ser una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adjectiva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sense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antecedent</a:t>
            </a:r>
            <a:r>
              <a:rPr lang="es-ES_tradnl" sz="1400" dirty="0" smtClean="0">
                <a:latin typeface="American Typewriter"/>
                <a:cs typeface="American Typewriter"/>
              </a:rPr>
              <a:t>-.); *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noi</a:t>
            </a:r>
            <a:r>
              <a:rPr lang="es-ES_tradnl" sz="1400" i="1" dirty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del que et parlo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de Reus </a:t>
            </a:r>
            <a:r>
              <a:rPr lang="es-ES_tradnl" sz="1400" dirty="0" smtClean="0">
                <a:latin typeface="American Typewriter"/>
                <a:cs typeface="American Typewriter"/>
              </a:rPr>
              <a:t>(incorrecta: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hauria</a:t>
            </a:r>
            <a:r>
              <a:rPr lang="es-ES_tradnl" sz="1400" dirty="0" smtClean="0">
                <a:latin typeface="American Typewriter"/>
                <a:cs typeface="American Typewriter"/>
              </a:rPr>
              <a:t> de ser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noi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del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qual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/de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et parlo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de Reus,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ja</a:t>
            </a:r>
            <a:r>
              <a:rPr lang="es-ES_tradnl" sz="1400" dirty="0" smtClean="0">
                <a:latin typeface="American Typewriter"/>
                <a:cs typeface="American Typewriter"/>
              </a:rPr>
              <a:t> que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dirty="0" smtClean="0">
                <a:latin typeface="American Typewriter"/>
                <a:cs typeface="American Typewriter"/>
              </a:rPr>
              <a:t> una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adjectiva</a:t>
            </a:r>
            <a:r>
              <a:rPr lang="es-ES_tradnl" sz="1400" dirty="0" smtClean="0">
                <a:latin typeface="American Typewriter"/>
                <a:cs typeface="American Typewriter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També cal diferenciar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1400" dirty="0" smtClean="0">
                <a:latin typeface="American Typewriter"/>
                <a:cs typeface="American Typewriter"/>
              </a:rPr>
              <a:t> dos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tipus</a:t>
            </a:r>
            <a:r>
              <a:rPr lang="es-ES_tradnl" sz="1400" dirty="0" smtClean="0">
                <a:latin typeface="American Typewriter"/>
                <a:cs typeface="American Typewriter"/>
              </a:rPr>
              <a:t> de CN que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hem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vist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fins</a:t>
            </a:r>
            <a:r>
              <a:rPr lang="es-ES_tradnl" sz="1400" dirty="0" smtClean="0">
                <a:latin typeface="American Typewriter"/>
                <a:cs typeface="American Typewriter"/>
              </a:rPr>
              <a:t> ara: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Tinc</a:t>
            </a:r>
            <a:r>
              <a:rPr lang="es-ES" sz="1400" i="1" dirty="0" smtClean="0">
                <a:latin typeface="American Typewriter"/>
                <a:cs typeface="American Typewriter"/>
              </a:rPr>
              <a:t> la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sensació</a:t>
            </a:r>
            <a:r>
              <a:rPr lang="es-ES" sz="1400" i="1" dirty="0" smtClean="0">
                <a:latin typeface="American Typewriter"/>
                <a:cs typeface="American Typewriter"/>
              </a:rPr>
              <a:t> </a:t>
            </a:r>
            <a:r>
              <a:rPr lang="es-ES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" sz="1400" i="1" u="sng" dirty="0" err="1" smtClean="0">
                <a:latin typeface="American Typewriter"/>
                <a:cs typeface="American Typewriter"/>
              </a:rPr>
              <a:t>plourà</a:t>
            </a:r>
            <a:r>
              <a:rPr lang="es-ES" sz="1400" dirty="0">
                <a:latin typeface="American Typewriter"/>
                <a:cs typeface="American Typewriter"/>
              </a:rPr>
              <a:t> </a:t>
            </a:r>
            <a:r>
              <a:rPr lang="es-ES" sz="1400" dirty="0" smtClean="0">
                <a:latin typeface="American Typewriter"/>
                <a:cs typeface="American Typewriter"/>
              </a:rPr>
              <a:t>(substantiva, </a:t>
            </a:r>
            <a:r>
              <a:rPr lang="es-ES" sz="1400" dirty="0" err="1" smtClean="0">
                <a:latin typeface="American Typewriter"/>
                <a:cs typeface="American Typewriter"/>
              </a:rPr>
              <a:t>ens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diu</a:t>
            </a:r>
            <a:r>
              <a:rPr lang="es-ES" sz="1400" dirty="0" smtClean="0">
                <a:latin typeface="American Typewriter"/>
                <a:cs typeface="American Typewriter"/>
              </a:rPr>
              <a:t> el </a:t>
            </a:r>
            <a:r>
              <a:rPr lang="es-ES" sz="1400" dirty="0" err="1" smtClean="0">
                <a:latin typeface="American Typewriter"/>
                <a:cs typeface="American Typewriter"/>
              </a:rPr>
              <a:t>contingut</a:t>
            </a:r>
            <a:r>
              <a:rPr lang="es-ES" sz="1400" dirty="0" smtClean="0">
                <a:latin typeface="American Typewriter"/>
                <a:cs typeface="American Typewriter"/>
              </a:rPr>
              <a:t> de la </a:t>
            </a:r>
            <a:r>
              <a:rPr lang="es-ES" sz="1400" dirty="0" err="1" smtClean="0">
                <a:latin typeface="American Typewriter"/>
                <a:cs typeface="American Typewriter"/>
              </a:rPr>
              <a:t>sensació</a:t>
            </a:r>
            <a:r>
              <a:rPr lang="es-ES" sz="1400" dirty="0" smtClean="0">
                <a:latin typeface="American Typewriter"/>
                <a:cs typeface="American Typewriter"/>
              </a:rPr>
              <a:t>, en </a:t>
            </a:r>
            <a:r>
              <a:rPr lang="es-ES" sz="1400" dirty="0" err="1" smtClean="0">
                <a:latin typeface="American Typewriter"/>
                <a:cs typeface="American Typewriter"/>
              </a:rPr>
              <a:t>què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consisteix</a:t>
            </a:r>
            <a:r>
              <a:rPr lang="es-ES" sz="1400" dirty="0" smtClean="0">
                <a:latin typeface="American Typewriter"/>
                <a:cs typeface="American Typewriter"/>
              </a:rPr>
              <a:t>);   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Tinc</a:t>
            </a:r>
            <a:r>
              <a:rPr lang="es-ES" sz="1400" i="1" dirty="0" smtClean="0">
                <a:latin typeface="American Typewriter"/>
                <a:cs typeface="American Typewriter"/>
              </a:rPr>
              <a:t> una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sensació</a:t>
            </a:r>
            <a:r>
              <a:rPr lang="es-ES" sz="1400" i="1" dirty="0" smtClean="0">
                <a:latin typeface="American Typewriter"/>
                <a:cs typeface="American Typewriter"/>
              </a:rPr>
              <a:t> </a:t>
            </a:r>
            <a:r>
              <a:rPr lang="es-ES" sz="1400" i="1" u="sng" dirty="0" smtClean="0">
                <a:latin typeface="American Typewriter"/>
                <a:cs typeface="American Typewriter"/>
              </a:rPr>
              <a:t>que no acabo </a:t>
            </a:r>
            <a:r>
              <a:rPr lang="es-ES" sz="1400" i="1" u="sng" dirty="0" err="1" smtClean="0">
                <a:latin typeface="American Typewriter"/>
                <a:cs typeface="American Typewriter"/>
              </a:rPr>
              <a:t>d’entendre</a:t>
            </a:r>
            <a:r>
              <a:rPr lang="es-ES" sz="1400" dirty="0" smtClean="0">
                <a:latin typeface="American Typewriter"/>
                <a:cs typeface="American Typewriter"/>
              </a:rPr>
              <a:t> (</a:t>
            </a:r>
            <a:r>
              <a:rPr lang="es-ES" sz="1400" dirty="0" err="1" smtClean="0">
                <a:latin typeface="American Typewriter"/>
                <a:cs typeface="American Typewriter"/>
              </a:rPr>
              <a:t>adjectiva</a:t>
            </a:r>
            <a:r>
              <a:rPr lang="es-ES" sz="1400" dirty="0" smtClean="0">
                <a:latin typeface="American Typewriter"/>
                <a:cs typeface="American Typewriter"/>
              </a:rPr>
              <a:t>, </a:t>
            </a:r>
            <a:r>
              <a:rPr lang="es-ES" sz="1400" dirty="0" err="1" smtClean="0">
                <a:latin typeface="American Typewriter"/>
                <a:cs typeface="American Typewriter"/>
              </a:rPr>
              <a:t>ens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diu</a:t>
            </a:r>
            <a:r>
              <a:rPr lang="es-ES" sz="1400" dirty="0" smtClean="0">
                <a:latin typeface="American Typewriter"/>
                <a:cs typeface="American Typewriter"/>
              </a:rPr>
              <a:t> una car</a:t>
            </a:r>
            <a:r>
              <a:rPr lang="cs-CZ" sz="1400" dirty="0" smtClean="0">
                <a:latin typeface="American Typewriter"/>
                <a:cs typeface="American Typewriter"/>
              </a:rPr>
              <a:t>á</a:t>
            </a:r>
            <a:r>
              <a:rPr lang="es-ES" sz="1400" dirty="0" err="1" smtClean="0">
                <a:latin typeface="American Typewriter"/>
                <a:cs typeface="American Typewriter"/>
              </a:rPr>
              <a:t>cterística</a:t>
            </a:r>
            <a:r>
              <a:rPr lang="es-ES" sz="1400" dirty="0" smtClean="0">
                <a:latin typeface="American Typewriter"/>
                <a:cs typeface="American Typewriter"/>
              </a:rPr>
              <a:t> de la </a:t>
            </a:r>
            <a:r>
              <a:rPr lang="es-ES" sz="1400" dirty="0" err="1" smtClean="0">
                <a:latin typeface="American Typewriter"/>
                <a:cs typeface="American Typewriter"/>
              </a:rPr>
              <a:t>sensació</a:t>
            </a:r>
            <a:r>
              <a:rPr lang="es-ES" sz="1400" dirty="0" smtClean="0">
                <a:latin typeface="American Typewriter"/>
                <a:cs typeface="American Typewriter"/>
              </a:rPr>
              <a:t>).</a:t>
            </a:r>
            <a:endParaRPr lang="es-ES_tradnl" sz="1400" i="1" u="sng" dirty="0" smtClean="0">
              <a:latin typeface="American Typewriter"/>
              <a:cs typeface="American Typewriter"/>
            </a:endParaRPr>
          </a:p>
          <a:p>
            <a:pPr algn="just">
              <a:buFont typeface="+mj-lt"/>
              <a:buAutoNum type="arabicPeriod"/>
            </a:pPr>
            <a:endParaRPr lang="es-ES_tradnl" sz="1400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endParaRPr lang="es-ES_tradnl" sz="1400" dirty="0" smtClean="0">
              <a:latin typeface="American Typewriter"/>
              <a:cs typeface="American Typewriter"/>
            </a:endParaRPr>
          </a:p>
          <a:p>
            <a:pPr algn="just">
              <a:buFont typeface="+mj-lt"/>
              <a:buAutoNum type="arabicPeriod"/>
            </a:pPr>
            <a:endParaRPr lang="es-ES_tradnl" sz="1400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endParaRPr lang="es-ES_tradnl" sz="1400" b="1" dirty="0" smtClean="0">
              <a:latin typeface="American Typewriter"/>
              <a:cs typeface="American Typewriter"/>
            </a:endParaRPr>
          </a:p>
          <a:p>
            <a:pPr lvl="1" algn="just">
              <a:buAutoNum type="arabicPeriod"/>
            </a:pPr>
            <a:endParaRPr lang="es-ES_tradnl" sz="1400" b="1" dirty="0">
              <a:latin typeface="American Typewriter"/>
              <a:cs typeface="American Typewriter"/>
            </a:endParaRPr>
          </a:p>
          <a:p>
            <a:pPr marL="350838" lvl="1" indent="0" algn="just">
              <a:buNone/>
            </a:pPr>
            <a:endParaRPr lang="es-ES_tradnl" sz="1400" b="1" dirty="0" smtClean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18122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343</TotalTime>
  <Words>832</Words>
  <Application>Microsoft Macintosh PowerPoint</Application>
  <PresentationFormat>Presentación en pantalla (4:3)</PresentationFormat>
  <Paragraphs>54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Capital</vt:lpstr>
      <vt:lpstr>2.8. Les subordinades adjectives I. Característiques.</vt:lpstr>
      <vt:lpstr>2.9. Les subordinades adjectives II . Pronoms i funcions.</vt:lpstr>
      <vt:lpstr>2.10. Les subordinades adjectives III . Classes.</vt:lpstr>
      <vt:lpstr>2.11. Les subordinades adjectives IV . Remarques.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Administrador</cp:lastModifiedBy>
  <cp:revision>74</cp:revision>
  <dcterms:created xsi:type="dcterms:W3CDTF">2018-09-23T17:19:37Z</dcterms:created>
  <dcterms:modified xsi:type="dcterms:W3CDTF">2018-10-23T16:59:46Z</dcterms:modified>
</cp:coreProperties>
</file>