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5" r:id="rId4"/>
    <p:sldId id="266" r:id="rId5"/>
    <p:sldId id="260" r:id="rId6"/>
    <p:sldId id="259" r:id="rId7"/>
    <p:sldId id="258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DBB1-25AE-40E0-AA9B-E7B88B55268D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A4724-6A7D-445D-88DE-3EDF90502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30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DBB1-25AE-40E0-AA9B-E7B88B55268D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A4724-6A7D-445D-88DE-3EDF90502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437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DBB1-25AE-40E0-AA9B-E7B88B55268D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A4724-6A7D-445D-88DE-3EDF90502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270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DBB1-25AE-40E0-AA9B-E7B88B55268D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A4724-6A7D-445D-88DE-3EDF90502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725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DBB1-25AE-40E0-AA9B-E7B88B55268D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A4724-6A7D-445D-88DE-3EDF90502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113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DBB1-25AE-40E0-AA9B-E7B88B55268D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A4724-6A7D-445D-88DE-3EDF90502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144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DBB1-25AE-40E0-AA9B-E7B88B55268D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A4724-6A7D-445D-88DE-3EDF90502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074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DBB1-25AE-40E0-AA9B-E7B88B55268D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A4724-6A7D-445D-88DE-3EDF90502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760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DBB1-25AE-40E0-AA9B-E7B88B55268D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A4724-6A7D-445D-88DE-3EDF90502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092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DBB1-25AE-40E0-AA9B-E7B88B55268D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A4724-6A7D-445D-88DE-3EDF90502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467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DDBB1-25AE-40E0-AA9B-E7B88B55268D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A4724-6A7D-445D-88DE-3EDF90502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457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DDBB1-25AE-40E0-AA9B-E7B88B55268D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A4724-6A7D-445D-88DE-3EDF90502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678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858218"/>
          </a:xfrm>
          <a:solidFill>
            <a:srgbClr val="FFC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ca-ES" b="1" dirty="0" err="1" smtClean="0"/>
              <a:t>Educational</a:t>
            </a:r>
            <a:r>
              <a:rPr lang="ca-ES" b="1" dirty="0" smtClean="0"/>
              <a:t> System in </a:t>
            </a:r>
            <a:r>
              <a:rPr lang="ca-ES" b="1" dirty="0" err="1" smtClean="0"/>
              <a:t>Catalonia</a:t>
            </a:r>
            <a:r>
              <a:rPr lang="ca-ES" b="1" dirty="0" smtClean="0"/>
              <a:t>, </a:t>
            </a:r>
            <a:r>
              <a:rPr lang="ca-ES" b="1" dirty="0" smtClean="0"/>
              <a:t>Spain</a:t>
            </a:r>
            <a:endParaRPr lang="en-US" sz="3600" b="1" dirty="0"/>
          </a:p>
        </p:txBody>
      </p:sp>
      <p:pic>
        <p:nvPicPr>
          <p:cNvPr id="7170" name="Picture 2" descr="http://santandreujove.sabarca.cat/files/1197-1-imatgeZoom/edific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780928"/>
            <a:ext cx="3476625" cy="217170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594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6" t="12000" r="29883" b="18306"/>
          <a:stretch/>
        </p:blipFill>
        <p:spPr bwMode="auto">
          <a:xfrm>
            <a:off x="796702" y="333400"/>
            <a:ext cx="7901882" cy="53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QuadreDeText 3"/>
          <p:cNvSpPr txBox="1"/>
          <p:nvPr/>
        </p:nvSpPr>
        <p:spPr>
          <a:xfrm>
            <a:off x="3347864" y="4639022"/>
            <a:ext cx="345638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2800" b="1" dirty="0" smtClean="0"/>
              <a:t>EARLY AGES</a:t>
            </a:r>
            <a:endParaRPr lang="en-US" sz="2800" b="1" dirty="0"/>
          </a:p>
        </p:txBody>
      </p:sp>
      <p:sp>
        <p:nvSpPr>
          <p:cNvPr id="8" name="QuadreDeText 7"/>
          <p:cNvSpPr txBox="1"/>
          <p:nvPr/>
        </p:nvSpPr>
        <p:spPr>
          <a:xfrm>
            <a:off x="2761692" y="3310458"/>
            <a:ext cx="4628728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2800" b="1" dirty="0" smtClean="0"/>
              <a:t>PRIMARY  EDUCATION</a:t>
            </a:r>
            <a:endParaRPr lang="en-US" sz="2800" b="1" dirty="0"/>
          </a:p>
        </p:txBody>
      </p:sp>
      <p:sp>
        <p:nvSpPr>
          <p:cNvPr id="9" name="QuadreDeText 8"/>
          <p:cNvSpPr txBox="1"/>
          <p:nvPr/>
        </p:nvSpPr>
        <p:spPr>
          <a:xfrm>
            <a:off x="2195736" y="1988840"/>
            <a:ext cx="6048672" cy="892552"/>
          </a:xfrm>
          <a:prstGeom prst="rect">
            <a:avLst/>
          </a:prstGeom>
          <a:solidFill>
            <a:srgbClr val="FFCC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2800" b="1" dirty="0"/>
              <a:t>COMPULSORY SECONDARY </a:t>
            </a:r>
            <a:r>
              <a:rPr lang="ca-ES" sz="2800" b="1" dirty="0" smtClean="0"/>
              <a:t>EDUCATION</a:t>
            </a:r>
            <a:endParaRPr lang="ca-ES" sz="2800" b="1" dirty="0" smtClean="0"/>
          </a:p>
          <a:p>
            <a:pPr algn="ctr"/>
            <a:r>
              <a:rPr lang="ca-ES" sz="2400" dirty="0" smtClean="0"/>
              <a:t>Up to 16</a:t>
            </a:r>
            <a:endParaRPr lang="en-US" sz="2400" dirty="0"/>
          </a:p>
        </p:txBody>
      </p:sp>
      <p:sp>
        <p:nvSpPr>
          <p:cNvPr id="10" name="QuadreDeText 9"/>
          <p:cNvSpPr txBox="1"/>
          <p:nvPr/>
        </p:nvSpPr>
        <p:spPr>
          <a:xfrm>
            <a:off x="3500264" y="4653136"/>
            <a:ext cx="345638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2800" b="1" dirty="0" smtClean="0"/>
              <a:t>EARLY AGES</a:t>
            </a:r>
            <a:endParaRPr lang="en-US" sz="2800" b="1" dirty="0"/>
          </a:p>
        </p:txBody>
      </p:sp>
      <p:sp>
        <p:nvSpPr>
          <p:cNvPr id="11" name="QuadreDeText 10"/>
          <p:cNvSpPr txBox="1"/>
          <p:nvPr/>
        </p:nvSpPr>
        <p:spPr>
          <a:xfrm>
            <a:off x="827584" y="333400"/>
            <a:ext cx="648072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b="1" dirty="0" smtClean="0"/>
              <a:t>AGE</a:t>
            </a:r>
            <a:endParaRPr lang="en-US" b="1" dirty="0"/>
          </a:p>
        </p:txBody>
      </p:sp>
      <p:sp>
        <p:nvSpPr>
          <p:cNvPr id="12" name="QuadreDeText 11"/>
          <p:cNvSpPr txBox="1"/>
          <p:nvPr/>
        </p:nvSpPr>
        <p:spPr>
          <a:xfrm>
            <a:off x="1452836" y="332656"/>
            <a:ext cx="999728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b="1" dirty="0" smtClean="0"/>
              <a:t>GRADE</a:t>
            </a:r>
            <a:endParaRPr lang="en-US" b="1" dirty="0"/>
          </a:p>
        </p:txBody>
      </p:sp>
      <p:sp>
        <p:nvSpPr>
          <p:cNvPr id="13" name="QuadreDeText 12"/>
          <p:cNvSpPr txBox="1"/>
          <p:nvPr/>
        </p:nvSpPr>
        <p:spPr>
          <a:xfrm>
            <a:off x="2500536" y="300390"/>
            <a:ext cx="1639416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b="1" dirty="0" smtClean="0"/>
              <a:t>University</a:t>
            </a:r>
            <a:endParaRPr lang="en-US" b="1" dirty="0"/>
          </a:p>
        </p:txBody>
      </p:sp>
      <p:sp>
        <p:nvSpPr>
          <p:cNvPr id="14" name="QuadreDeText 13"/>
          <p:cNvSpPr txBox="1"/>
          <p:nvPr/>
        </p:nvSpPr>
        <p:spPr>
          <a:xfrm>
            <a:off x="2218606" y="1340768"/>
            <a:ext cx="1417290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b="1" dirty="0" err="1" smtClean="0"/>
              <a:t>College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6889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1066130"/>
          </a:xfrm>
          <a:solidFill>
            <a:srgbClr val="FFC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ca-ES" sz="3600" b="1" dirty="0" err="1" smtClean="0"/>
              <a:t>School</a:t>
            </a:r>
            <a:r>
              <a:rPr lang="ca-ES" sz="3600" b="1" dirty="0" smtClean="0"/>
              <a:t> </a:t>
            </a:r>
            <a:r>
              <a:rPr lang="ca-ES" sz="3600" b="1" dirty="0" err="1" smtClean="0"/>
              <a:t>Year</a:t>
            </a:r>
            <a:endParaRPr lang="en-US" sz="3600" b="1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  The school year is divided into three terms with a long summer holiday break of almost three months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- Winter term (September to December).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- Spring term (January to Easter).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- Summer term (After Easter to late June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•    The school day for primary schools can vary but is normally from 09.00 – 12.00 and 15.00 – 17.00.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•    For </a:t>
            </a:r>
            <a:r>
              <a:rPr lang="en-US" i="1" dirty="0"/>
              <a:t>ESO</a:t>
            </a:r>
            <a:r>
              <a:rPr lang="en-US" dirty="0"/>
              <a:t> or </a:t>
            </a:r>
            <a:r>
              <a:rPr lang="en-US" i="1" dirty="0" err="1"/>
              <a:t>Bachillerato</a:t>
            </a:r>
            <a:r>
              <a:rPr lang="en-US" dirty="0"/>
              <a:t>, the school day is usually from 08.00 – 15.00 or 08.30 – 14.00 and 15.30 - 17.30 (1/2 days a week).</a:t>
            </a:r>
          </a:p>
        </p:txBody>
      </p:sp>
    </p:spTree>
    <p:extLst>
      <p:ext uri="{BB962C8B-B14F-4D97-AF65-F5344CB8AC3E}">
        <p14:creationId xmlns:p14="http://schemas.microsoft.com/office/powerpoint/2010/main" val="266464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34082"/>
          </a:xfrm>
          <a:solidFill>
            <a:srgbClr val="FFC000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ca-ES" sz="3600" b="1" dirty="0" smtClean="0"/>
              <a:t>Catalan </a:t>
            </a:r>
            <a:r>
              <a:rPr lang="ca-ES" sz="3600" b="1" dirty="0" err="1" smtClean="0"/>
              <a:t>School</a:t>
            </a:r>
            <a:r>
              <a:rPr lang="ca-ES" sz="3600" b="1" dirty="0" smtClean="0"/>
              <a:t> </a:t>
            </a:r>
            <a:r>
              <a:rPr lang="ca-ES" sz="3600" b="1" dirty="0" err="1" smtClean="0"/>
              <a:t>Curriculum</a:t>
            </a:r>
            <a:endParaRPr lang="en-US" sz="3600" b="1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683568" y="1124744"/>
            <a:ext cx="8003232" cy="5328592"/>
          </a:xfrm>
        </p:spPr>
        <p:txBody>
          <a:bodyPr numCol="2">
            <a:normAutofit fontScale="25000" lnSpcReduction="20000"/>
          </a:bodyPr>
          <a:lstStyle/>
          <a:p>
            <a:pPr marL="0" indent="0">
              <a:buNone/>
            </a:pPr>
            <a:r>
              <a:rPr lang="en-US" sz="6400" b="1" dirty="0" smtClean="0"/>
              <a:t>1rst, 2</a:t>
            </a:r>
            <a:r>
              <a:rPr lang="en-US" sz="6400" b="1" baseline="30000" dirty="0" smtClean="0"/>
              <a:t>nd</a:t>
            </a:r>
            <a:r>
              <a:rPr lang="en-US" sz="6400" b="1" dirty="0" smtClean="0"/>
              <a:t> and 3</a:t>
            </a:r>
            <a:r>
              <a:rPr lang="en-US" sz="6400" b="1" baseline="30000" dirty="0" smtClean="0"/>
              <a:t>rd</a:t>
            </a:r>
            <a:r>
              <a:rPr lang="en-US" sz="6400" b="1" dirty="0" smtClean="0"/>
              <a:t> ESO Grades</a:t>
            </a:r>
            <a:endParaRPr lang="en-US" sz="6400" dirty="0" smtClean="0"/>
          </a:p>
          <a:p>
            <a:endParaRPr lang="en-US" sz="6400" dirty="0" smtClean="0"/>
          </a:p>
          <a:p>
            <a:r>
              <a:rPr lang="en-US" sz="6400" dirty="0" smtClean="0"/>
              <a:t>Science</a:t>
            </a:r>
            <a:endParaRPr lang="en-US" sz="6400" dirty="0"/>
          </a:p>
          <a:p>
            <a:r>
              <a:rPr lang="ca-ES" sz="6400" dirty="0" err="1" smtClean="0"/>
              <a:t>History</a:t>
            </a:r>
            <a:r>
              <a:rPr lang="ca-ES" sz="6400" dirty="0" smtClean="0"/>
              <a:t> </a:t>
            </a:r>
            <a:r>
              <a:rPr lang="ca-ES" sz="6400" dirty="0" err="1" smtClean="0"/>
              <a:t>and</a:t>
            </a:r>
            <a:r>
              <a:rPr lang="ca-ES" sz="6400" dirty="0" smtClean="0"/>
              <a:t> </a:t>
            </a:r>
            <a:r>
              <a:rPr lang="ca-ES" sz="6400" dirty="0" err="1" smtClean="0"/>
              <a:t>Geography</a:t>
            </a:r>
            <a:endParaRPr lang="en-US" sz="6400" dirty="0"/>
          </a:p>
          <a:p>
            <a:r>
              <a:rPr lang="en-US" sz="6400" dirty="0" smtClean="0"/>
              <a:t>Sports</a:t>
            </a:r>
            <a:endParaRPr lang="en-US" sz="6400" dirty="0"/>
          </a:p>
          <a:p>
            <a:r>
              <a:rPr lang="en-US" sz="6400" dirty="0" smtClean="0"/>
              <a:t>Citizenship</a:t>
            </a:r>
            <a:endParaRPr lang="en-US" sz="6400" dirty="0"/>
          </a:p>
          <a:p>
            <a:r>
              <a:rPr lang="en-US" sz="6400" dirty="0" smtClean="0"/>
              <a:t>Arts and Crafts</a:t>
            </a:r>
            <a:endParaRPr lang="en-US" sz="6400" dirty="0"/>
          </a:p>
          <a:p>
            <a:r>
              <a:rPr lang="en-US" sz="6400" dirty="0" smtClean="0"/>
              <a:t>Catalan Language</a:t>
            </a:r>
            <a:endParaRPr lang="en-US" sz="6400" dirty="0"/>
          </a:p>
          <a:p>
            <a:r>
              <a:rPr lang="en-US" sz="6400" dirty="0" smtClean="0"/>
              <a:t>Spanish Language</a:t>
            </a:r>
            <a:endParaRPr lang="en-US" sz="6400" dirty="0"/>
          </a:p>
          <a:p>
            <a:r>
              <a:rPr lang="en-US" sz="6400" dirty="0" smtClean="0"/>
              <a:t>Foreign Language (English or French)</a:t>
            </a:r>
            <a:endParaRPr lang="en-US" sz="6400" dirty="0"/>
          </a:p>
          <a:p>
            <a:r>
              <a:rPr lang="en-US" sz="6400" dirty="0" smtClean="0"/>
              <a:t>Mathematics</a:t>
            </a:r>
            <a:endParaRPr lang="en-US" sz="6400" dirty="0"/>
          </a:p>
          <a:p>
            <a:r>
              <a:rPr lang="en-US" sz="6400" dirty="0" smtClean="0"/>
              <a:t>Music</a:t>
            </a:r>
            <a:endParaRPr lang="en-US" sz="6400" dirty="0"/>
          </a:p>
          <a:p>
            <a:r>
              <a:rPr lang="en-US" sz="6400" dirty="0" smtClean="0"/>
              <a:t>Technologies</a:t>
            </a:r>
            <a:endParaRPr lang="en-US" sz="6400" dirty="0"/>
          </a:p>
          <a:p>
            <a:r>
              <a:rPr lang="en-US" sz="6400" dirty="0" smtClean="0"/>
              <a:t>Tutor Sessions</a:t>
            </a:r>
            <a:endParaRPr lang="en-US" sz="6400" dirty="0"/>
          </a:p>
          <a:p>
            <a:r>
              <a:rPr lang="en-US" sz="6400" dirty="0" smtClean="0"/>
              <a:t>Catholic religion (not compulsory)</a:t>
            </a:r>
            <a:endParaRPr lang="en-US" sz="6400" dirty="0"/>
          </a:p>
          <a:p>
            <a:endParaRPr lang="en-US" sz="6400" dirty="0" smtClean="0"/>
          </a:p>
          <a:p>
            <a:pPr marL="0" indent="0">
              <a:buNone/>
            </a:pPr>
            <a:r>
              <a:rPr lang="en-US" sz="6400" i="1" dirty="0" smtClean="0"/>
              <a:t>Optional Subject</a:t>
            </a:r>
          </a:p>
          <a:p>
            <a:r>
              <a:rPr lang="en-US" sz="6400" dirty="0" smtClean="0"/>
              <a:t>Second foreign language</a:t>
            </a:r>
          </a:p>
          <a:p>
            <a:r>
              <a:rPr lang="en-US" sz="6400" dirty="0" smtClean="0"/>
              <a:t>Classical culture </a:t>
            </a:r>
          </a:p>
          <a:p>
            <a:r>
              <a:rPr lang="en-US" sz="6400" dirty="0" smtClean="0"/>
              <a:t>Others offered by each school</a:t>
            </a:r>
          </a:p>
          <a:p>
            <a:endParaRPr lang="ca-ES" sz="6400" dirty="0"/>
          </a:p>
          <a:p>
            <a:endParaRPr lang="ca-ES" sz="6400" dirty="0" smtClean="0"/>
          </a:p>
          <a:p>
            <a:endParaRPr lang="en-US" sz="6400" dirty="0" smtClean="0"/>
          </a:p>
          <a:p>
            <a:pPr marL="0" indent="0">
              <a:buNone/>
            </a:pPr>
            <a:endParaRPr lang="en-US" sz="6400" b="1" dirty="0" smtClean="0"/>
          </a:p>
          <a:p>
            <a:pPr marL="0" indent="0">
              <a:buNone/>
            </a:pPr>
            <a:r>
              <a:rPr lang="en-US" sz="6400" b="1" dirty="0" smtClean="0"/>
              <a:t>4</a:t>
            </a:r>
            <a:r>
              <a:rPr lang="en-US" sz="6400" b="1" baseline="30000" dirty="0" smtClean="0"/>
              <a:t>th</a:t>
            </a:r>
            <a:r>
              <a:rPr lang="en-US" sz="6400" b="1" dirty="0" smtClean="0"/>
              <a:t> ESO Grade</a:t>
            </a:r>
            <a:r>
              <a:rPr lang="en-US" sz="6400" b="1" dirty="0"/>
              <a:t/>
            </a:r>
            <a:br>
              <a:rPr lang="en-US" sz="6400" b="1" dirty="0"/>
            </a:br>
            <a:endParaRPr lang="en-US" sz="6400" dirty="0"/>
          </a:p>
          <a:p>
            <a:r>
              <a:rPr lang="ca-ES" sz="6400" dirty="0" err="1" smtClean="0"/>
              <a:t>History</a:t>
            </a:r>
            <a:r>
              <a:rPr lang="ca-ES" sz="6400" dirty="0" smtClean="0"/>
              <a:t> </a:t>
            </a:r>
            <a:r>
              <a:rPr lang="ca-ES" sz="6400" dirty="0" err="1" smtClean="0"/>
              <a:t>and</a:t>
            </a:r>
            <a:r>
              <a:rPr lang="ca-ES" sz="6400" dirty="0" smtClean="0"/>
              <a:t> </a:t>
            </a:r>
            <a:r>
              <a:rPr lang="ca-ES" sz="6400" dirty="0" err="1" smtClean="0"/>
              <a:t>Geography</a:t>
            </a:r>
            <a:endParaRPr lang="en-US" sz="6400" dirty="0" smtClean="0"/>
          </a:p>
          <a:p>
            <a:r>
              <a:rPr lang="en-US" sz="6400" dirty="0" smtClean="0"/>
              <a:t>Sports</a:t>
            </a:r>
          </a:p>
          <a:p>
            <a:r>
              <a:rPr lang="en-US" sz="6400" dirty="0" smtClean="0"/>
              <a:t>Citizenship</a:t>
            </a:r>
          </a:p>
          <a:p>
            <a:r>
              <a:rPr lang="en-US" sz="6400" dirty="0" smtClean="0"/>
              <a:t>Catalan Language</a:t>
            </a:r>
          </a:p>
          <a:p>
            <a:r>
              <a:rPr lang="en-US" sz="6400" dirty="0" smtClean="0"/>
              <a:t>Spanish Language</a:t>
            </a:r>
          </a:p>
          <a:p>
            <a:r>
              <a:rPr lang="en-US" sz="6400" dirty="0" smtClean="0"/>
              <a:t>Foreign Language (English or French)</a:t>
            </a:r>
          </a:p>
          <a:p>
            <a:r>
              <a:rPr lang="en-US" sz="6400" dirty="0" smtClean="0"/>
              <a:t>Mathematics</a:t>
            </a:r>
          </a:p>
          <a:p>
            <a:r>
              <a:rPr lang="en-US" sz="6400" dirty="0" smtClean="0"/>
              <a:t>Tutor Sessions</a:t>
            </a:r>
          </a:p>
          <a:p>
            <a:r>
              <a:rPr lang="en-US" sz="6400" dirty="0" smtClean="0"/>
              <a:t>Catholic religion (not compulsory)</a:t>
            </a:r>
          </a:p>
          <a:p>
            <a:endParaRPr lang="en-US" sz="6400" dirty="0" smtClean="0"/>
          </a:p>
          <a:p>
            <a:pPr marL="0" indent="0">
              <a:buNone/>
            </a:pPr>
            <a:r>
              <a:rPr lang="en-US" sz="6400" i="1" dirty="0" smtClean="0"/>
              <a:t>The students  choose three of the following subjects</a:t>
            </a:r>
            <a:endParaRPr lang="en-US" sz="6400" i="1" dirty="0"/>
          </a:p>
          <a:p>
            <a:r>
              <a:rPr lang="en-US" sz="6400" dirty="0" smtClean="0"/>
              <a:t>Biology and  </a:t>
            </a:r>
            <a:r>
              <a:rPr lang="en-US" sz="6400" dirty="0"/>
              <a:t>G</a:t>
            </a:r>
            <a:r>
              <a:rPr lang="en-US" sz="6400" dirty="0" smtClean="0"/>
              <a:t>eology</a:t>
            </a:r>
            <a:endParaRPr lang="en-US" sz="6400" dirty="0"/>
          </a:p>
          <a:p>
            <a:r>
              <a:rPr lang="en-US" sz="6400" dirty="0" smtClean="0"/>
              <a:t>Arts and Crafts</a:t>
            </a:r>
            <a:endParaRPr lang="en-US" sz="6400" dirty="0"/>
          </a:p>
          <a:p>
            <a:r>
              <a:rPr lang="en-US" sz="6400" dirty="0" smtClean="0"/>
              <a:t>Physics and </a:t>
            </a:r>
            <a:r>
              <a:rPr lang="en-US" sz="6400" dirty="0" smtClean="0"/>
              <a:t>Chemistry</a:t>
            </a:r>
            <a:endParaRPr lang="en-US" sz="6400" dirty="0"/>
          </a:p>
          <a:p>
            <a:r>
              <a:rPr lang="ca-ES" sz="6400" dirty="0" smtClean="0"/>
              <a:t>IT (</a:t>
            </a:r>
            <a:r>
              <a:rPr lang="ca-ES" sz="6400" dirty="0" err="1" smtClean="0"/>
              <a:t>Information</a:t>
            </a:r>
            <a:r>
              <a:rPr lang="ca-ES" sz="6400" dirty="0" smtClean="0"/>
              <a:t> Technology)</a:t>
            </a:r>
            <a:endParaRPr lang="en-US" sz="6400" dirty="0"/>
          </a:p>
          <a:p>
            <a:r>
              <a:rPr lang="en-US" sz="6400" dirty="0" smtClean="0"/>
              <a:t>Latin</a:t>
            </a:r>
          </a:p>
          <a:p>
            <a:r>
              <a:rPr lang="en-US" sz="6400" dirty="0" smtClean="0"/>
              <a:t>Music</a:t>
            </a:r>
            <a:endParaRPr lang="en-US" sz="6400" dirty="0"/>
          </a:p>
          <a:p>
            <a:r>
              <a:rPr lang="en-US" sz="6400" dirty="0" smtClean="0"/>
              <a:t>Second Foreign Language</a:t>
            </a:r>
            <a:endParaRPr lang="en-US" sz="6400" dirty="0"/>
          </a:p>
          <a:p>
            <a:r>
              <a:rPr lang="en-US" sz="6400" dirty="0" smtClean="0"/>
              <a:t>Technology</a:t>
            </a:r>
            <a:endParaRPr lang="en-US" sz="6400" dirty="0"/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92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778098"/>
          </a:xfrm>
          <a:solidFill>
            <a:srgbClr val="FFC0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ca-ES" b="1" dirty="0" err="1" smtClean="0"/>
              <a:t>School</a:t>
            </a:r>
            <a:r>
              <a:rPr lang="ca-ES" b="1" dirty="0" smtClean="0"/>
              <a:t> </a:t>
            </a:r>
            <a:r>
              <a:rPr lang="ca-ES" b="1" dirty="0" err="1" smtClean="0"/>
              <a:t>success</a:t>
            </a:r>
            <a:r>
              <a:rPr lang="ca-ES" b="1" dirty="0" smtClean="0"/>
              <a:t> </a:t>
            </a:r>
            <a:r>
              <a:rPr lang="ca-ES" b="1" dirty="0" err="1" smtClean="0"/>
              <a:t>by</a:t>
            </a:r>
            <a:r>
              <a:rPr lang="ca-ES" b="1" dirty="0" smtClean="0"/>
              <a:t> </a:t>
            </a:r>
            <a:r>
              <a:rPr lang="ca-ES" b="1" dirty="0" err="1" smtClean="0"/>
              <a:t>gender</a:t>
            </a:r>
            <a:endParaRPr lang="en-US" b="1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2667" r="17774" b="14333"/>
          <a:stretch/>
        </p:blipFill>
        <p:spPr bwMode="auto">
          <a:xfrm>
            <a:off x="467544" y="1517787"/>
            <a:ext cx="7920880" cy="4859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499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35372" y="260648"/>
            <a:ext cx="8729116" cy="1196752"/>
          </a:xfrm>
          <a:solidFill>
            <a:srgbClr val="FFC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ca-ES" sz="3600" b="1" dirty="0" err="1" smtClean="0"/>
              <a:t>Rate</a:t>
            </a:r>
            <a:r>
              <a:rPr lang="ca-ES" sz="3600" b="1" dirty="0" smtClean="0"/>
              <a:t> of </a:t>
            </a:r>
            <a:r>
              <a:rPr lang="ca-ES" sz="3600" b="1" dirty="0" err="1" smtClean="0"/>
              <a:t>repeaters</a:t>
            </a:r>
            <a:r>
              <a:rPr lang="ca-ES" sz="3600" b="1" dirty="0"/>
              <a:t> </a:t>
            </a:r>
            <a:r>
              <a:rPr lang="ca-ES" sz="3600" b="1" dirty="0" smtClean="0"/>
              <a:t>in </a:t>
            </a:r>
            <a:r>
              <a:rPr lang="ca-ES" sz="3600" b="1" dirty="0" err="1" smtClean="0"/>
              <a:t>compulsory</a:t>
            </a:r>
            <a:r>
              <a:rPr lang="ca-ES" sz="3600" b="1" dirty="0" smtClean="0"/>
              <a:t> </a:t>
            </a:r>
            <a:br>
              <a:rPr lang="ca-ES" sz="3600" b="1" dirty="0" smtClean="0"/>
            </a:br>
            <a:r>
              <a:rPr lang="ca-ES" sz="3600" b="1" dirty="0" err="1" smtClean="0"/>
              <a:t>Secondary</a:t>
            </a:r>
            <a:r>
              <a:rPr lang="ca-ES" sz="3600" b="1" dirty="0" smtClean="0"/>
              <a:t> </a:t>
            </a:r>
            <a:r>
              <a:rPr lang="ca-ES" sz="3600" b="1" dirty="0" err="1" smtClean="0"/>
              <a:t>Education</a:t>
            </a:r>
            <a:endParaRPr lang="en-US" sz="3600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14" t="14334" r="16601" b="11667"/>
          <a:stretch/>
        </p:blipFill>
        <p:spPr bwMode="auto">
          <a:xfrm>
            <a:off x="235372" y="1457400"/>
            <a:ext cx="8903692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27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251520" y="332657"/>
            <a:ext cx="8640960" cy="1296143"/>
          </a:xfrm>
          <a:solidFill>
            <a:srgbClr val="FFC000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a-ES" sz="3600" b="1" dirty="0" err="1" smtClean="0"/>
              <a:t>Rate</a:t>
            </a:r>
            <a:r>
              <a:rPr lang="ca-ES" sz="3600" b="1" dirty="0" smtClean="0"/>
              <a:t> of </a:t>
            </a:r>
            <a:r>
              <a:rPr lang="ca-ES" sz="3600" b="1" dirty="0" err="1" smtClean="0"/>
              <a:t>repeaters</a:t>
            </a:r>
            <a:r>
              <a:rPr lang="ca-ES" sz="3600" b="1" dirty="0" smtClean="0"/>
              <a:t> </a:t>
            </a:r>
            <a:r>
              <a:rPr lang="ca-ES" sz="3600" b="1" dirty="0" err="1" smtClean="0"/>
              <a:t>at</a:t>
            </a:r>
            <a:r>
              <a:rPr lang="ca-ES" sz="3600" b="1" dirty="0" smtClean="0"/>
              <a:t> </a:t>
            </a:r>
            <a:r>
              <a:rPr lang="ca-ES" sz="3600" b="1" dirty="0" err="1" smtClean="0"/>
              <a:t>the</a:t>
            </a:r>
            <a:r>
              <a:rPr lang="ca-ES" sz="3600" b="1" dirty="0" smtClean="0"/>
              <a:t> </a:t>
            </a:r>
            <a:r>
              <a:rPr lang="ca-ES" sz="3600" b="1" dirty="0" err="1" smtClean="0"/>
              <a:t>end</a:t>
            </a:r>
            <a:r>
              <a:rPr lang="ca-ES" sz="3600" b="1" dirty="0" smtClean="0"/>
              <a:t> of </a:t>
            </a:r>
          </a:p>
          <a:p>
            <a:pPr marL="0" indent="0" algn="ctr">
              <a:buNone/>
            </a:pPr>
            <a:r>
              <a:rPr lang="ca-ES" sz="3600" b="1" dirty="0" err="1" smtClean="0"/>
              <a:t>compulsory</a:t>
            </a:r>
            <a:r>
              <a:rPr lang="ca-ES" sz="3600" b="1" dirty="0" smtClean="0"/>
              <a:t> </a:t>
            </a:r>
            <a:r>
              <a:rPr lang="ca-ES" sz="3600" b="1" dirty="0" err="1"/>
              <a:t>S</a:t>
            </a:r>
            <a:r>
              <a:rPr lang="ca-ES" sz="3600" b="1" dirty="0" err="1" smtClean="0"/>
              <a:t>econdary</a:t>
            </a:r>
            <a:r>
              <a:rPr lang="ca-ES" sz="3600" b="1" dirty="0" smtClean="0"/>
              <a:t> </a:t>
            </a:r>
            <a:r>
              <a:rPr lang="ca-ES" sz="3600" b="1" dirty="0" err="1"/>
              <a:t>E</a:t>
            </a:r>
            <a:r>
              <a:rPr lang="ca-ES" sz="3600" b="1" dirty="0" err="1" smtClean="0"/>
              <a:t>ducation</a:t>
            </a:r>
            <a:endParaRPr lang="en-US" sz="36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98" t="21000" r="11328" b="7333"/>
          <a:stretch/>
        </p:blipFill>
        <p:spPr bwMode="auto">
          <a:xfrm>
            <a:off x="819150" y="1628800"/>
            <a:ext cx="7829550" cy="409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113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ca-ES" sz="3600" b="1" dirty="0" err="1" smtClean="0"/>
              <a:t>Rate</a:t>
            </a:r>
            <a:r>
              <a:rPr lang="ca-ES" sz="3600" b="1" dirty="0" smtClean="0"/>
              <a:t> of </a:t>
            </a:r>
            <a:r>
              <a:rPr lang="ca-ES" sz="3600" b="1" dirty="0" err="1" smtClean="0"/>
              <a:t>foreign</a:t>
            </a:r>
            <a:r>
              <a:rPr lang="ca-ES" sz="3600" b="1" dirty="0" smtClean="0"/>
              <a:t> </a:t>
            </a:r>
            <a:r>
              <a:rPr lang="ca-ES" sz="3600" b="1" dirty="0" err="1" smtClean="0"/>
              <a:t>students</a:t>
            </a:r>
            <a:endParaRPr lang="en-US" sz="36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95" t="17667" r="13867" b="10333"/>
          <a:stretch/>
        </p:blipFill>
        <p:spPr bwMode="auto">
          <a:xfrm>
            <a:off x="395536" y="1700808"/>
            <a:ext cx="8355865" cy="4800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571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51520" y="346646"/>
            <a:ext cx="8640960" cy="994122"/>
          </a:xfrm>
          <a:solidFill>
            <a:srgbClr val="FFC000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ca-ES" sz="3600" b="1" dirty="0" smtClean="0"/>
              <a:t>Distribution of </a:t>
            </a:r>
            <a:r>
              <a:rPr lang="ca-ES" sz="3600" b="1" dirty="0" err="1" smtClean="0"/>
              <a:t>students</a:t>
            </a:r>
            <a:r>
              <a:rPr lang="ca-ES" sz="3600" b="1" dirty="0" smtClean="0"/>
              <a:t> </a:t>
            </a:r>
            <a:r>
              <a:rPr lang="ca-ES" sz="3600" b="1" dirty="0" err="1" smtClean="0"/>
              <a:t>between</a:t>
            </a:r>
            <a:r>
              <a:rPr lang="ca-ES" sz="3600" b="1" dirty="0" smtClean="0"/>
              <a:t> </a:t>
            </a:r>
            <a:r>
              <a:rPr lang="ca-ES" sz="3600" b="1" dirty="0" err="1" smtClean="0"/>
              <a:t>public</a:t>
            </a:r>
            <a:r>
              <a:rPr lang="ca-ES" sz="3600" b="1" dirty="0" smtClean="0"/>
              <a:t> or </a:t>
            </a:r>
            <a:r>
              <a:rPr lang="ca-ES" sz="3600" b="1" dirty="0" err="1" smtClean="0"/>
              <a:t>private</a:t>
            </a:r>
            <a:r>
              <a:rPr lang="ca-ES" sz="3600" b="1" dirty="0" smtClean="0"/>
              <a:t> </a:t>
            </a:r>
            <a:r>
              <a:rPr lang="ca-ES" sz="3600" b="1" dirty="0" err="1" smtClean="0"/>
              <a:t>schools</a:t>
            </a:r>
            <a:endParaRPr lang="en-US" sz="36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32" t="16667" r="12890" b="18666"/>
          <a:stretch/>
        </p:blipFill>
        <p:spPr bwMode="auto">
          <a:xfrm>
            <a:off x="0" y="1916832"/>
            <a:ext cx="9143096" cy="4559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762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111</Words>
  <Application>Microsoft Office PowerPoint</Application>
  <PresentationFormat>Presentació en pantalla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9</vt:i4>
      </vt:variant>
    </vt:vector>
  </HeadingPairs>
  <TitlesOfParts>
    <vt:vector size="10" baseType="lpstr">
      <vt:lpstr>Tema de l'Office</vt:lpstr>
      <vt:lpstr>Educational System in Catalonia, Spain</vt:lpstr>
      <vt:lpstr>Presentació del PowerPoint</vt:lpstr>
      <vt:lpstr>School Year</vt:lpstr>
      <vt:lpstr>Catalan School Curriculum</vt:lpstr>
      <vt:lpstr>School success by gender</vt:lpstr>
      <vt:lpstr>Rate of repeaters in compulsory  Secondary Education</vt:lpstr>
      <vt:lpstr>Presentació del PowerPoint</vt:lpstr>
      <vt:lpstr>Rate of foreign students</vt:lpstr>
      <vt:lpstr>Distribution of students between public or private schools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Educational System in Spain Region Catalonia</dc:title>
  <dc:creator>usuari</dc:creator>
  <cp:lastModifiedBy>usuari</cp:lastModifiedBy>
  <cp:revision>17</cp:revision>
  <dcterms:created xsi:type="dcterms:W3CDTF">2013-10-24T07:40:24Z</dcterms:created>
  <dcterms:modified xsi:type="dcterms:W3CDTF">2013-10-24T10:57:07Z</dcterms:modified>
</cp:coreProperties>
</file>