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15" autoAdjust="0"/>
  </p:normalViewPr>
  <p:slideViewPr>
    <p:cSldViewPr>
      <p:cViewPr varScale="1">
        <p:scale>
          <a:sx n="64" d="100"/>
          <a:sy n="64" d="100"/>
        </p:scale>
        <p:origin x="-135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10BCA3F-3285-427F-A259-47A110D40123}" type="datetimeFigureOut">
              <a:rPr lang="es-ES" smtClean="0"/>
              <a:pPr/>
              <a:t>09/02/2018</a:t>
            </a:fld>
            <a:endParaRPr lang="ca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a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44682D4-7433-42D9-93D5-D51A25E249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0BCA3F-3285-427F-A259-47A110D40123}" type="datetimeFigureOut">
              <a:rPr lang="es-ES" smtClean="0"/>
              <a:pPr/>
              <a:t>09/02/2018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4682D4-7433-42D9-93D5-D51A25E249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0BCA3F-3285-427F-A259-47A110D40123}" type="datetimeFigureOut">
              <a:rPr lang="es-ES" smtClean="0"/>
              <a:pPr/>
              <a:t>09/02/2018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4682D4-7433-42D9-93D5-D51A25E249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0BCA3F-3285-427F-A259-47A110D40123}" type="datetimeFigureOut">
              <a:rPr lang="es-ES" smtClean="0"/>
              <a:pPr/>
              <a:t>09/02/2018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4682D4-7433-42D9-93D5-D51A25E249D9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0BCA3F-3285-427F-A259-47A110D40123}" type="datetimeFigureOut">
              <a:rPr lang="es-ES" smtClean="0"/>
              <a:pPr/>
              <a:t>09/02/2018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4682D4-7433-42D9-93D5-D51A25E249D9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0BCA3F-3285-427F-A259-47A110D40123}" type="datetimeFigureOut">
              <a:rPr lang="es-ES" smtClean="0"/>
              <a:pPr/>
              <a:t>09/02/2018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4682D4-7433-42D9-93D5-D51A25E249D9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0BCA3F-3285-427F-A259-47A110D40123}" type="datetimeFigureOut">
              <a:rPr lang="es-ES" smtClean="0"/>
              <a:pPr/>
              <a:t>09/02/2018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4682D4-7433-42D9-93D5-D51A25E249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0BCA3F-3285-427F-A259-47A110D40123}" type="datetimeFigureOut">
              <a:rPr lang="es-ES" smtClean="0"/>
              <a:pPr/>
              <a:t>09/02/2018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4682D4-7433-42D9-93D5-D51A25E249D9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0BCA3F-3285-427F-A259-47A110D40123}" type="datetimeFigureOut">
              <a:rPr lang="es-ES" smtClean="0"/>
              <a:pPr/>
              <a:t>09/02/2018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4682D4-7433-42D9-93D5-D51A25E249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10BCA3F-3285-427F-A259-47A110D40123}" type="datetimeFigureOut">
              <a:rPr lang="es-ES" smtClean="0"/>
              <a:pPr/>
              <a:t>09/02/2018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4682D4-7433-42D9-93D5-D51A25E249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10BCA3F-3285-427F-A259-47A110D40123}" type="datetimeFigureOut">
              <a:rPr lang="es-ES" smtClean="0"/>
              <a:pPr/>
              <a:t>09/02/2018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44682D4-7433-42D9-93D5-D51A25E249D9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10BCA3F-3285-427F-A259-47A110D40123}" type="datetimeFigureOut">
              <a:rPr lang="es-ES" smtClean="0"/>
              <a:pPr/>
              <a:t>09/02/2018</a:t>
            </a:fld>
            <a:endParaRPr lang="ca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a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44682D4-7433-42D9-93D5-D51A25E249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a-ES" sz="7200" dirty="0" smtClean="0"/>
              <a:t>ELS PERCENTATGES</a:t>
            </a:r>
            <a:endParaRPr lang="ca-ES" sz="7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a-ES" dirty="0" smtClean="0">
                <a:solidFill>
                  <a:schemeClr val="tx1"/>
                </a:solidFill>
              </a:rPr>
              <a:t>Com podem calcular el percentatge d’un nombre?</a:t>
            </a:r>
            <a:endParaRPr lang="ca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525963"/>
          </a:xfrm>
        </p:spPr>
        <p:txBody>
          <a:bodyPr/>
          <a:lstStyle/>
          <a:p>
            <a:r>
              <a:rPr lang="ca-ES" dirty="0" smtClean="0"/>
              <a:t>Quants fulls informatius necessitaré si el resultat és 50,6?</a:t>
            </a:r>
          </a:p>
          <a:p>
            <a:pPr>
              <a:buNone/>
            </a:pPr>
            <a:endParaRPr lang="ca-ES" dirty="0" smtClean="0"/>
          </a:p>
          <a:p>
            <a:pPr>
              <a:buNone/>
            </a:pPr>
            <a:r>
              <a:rPr lang="ca-ES" dirty="0" smtClean="0"/>
              <a:t>	Haig d’aproximar la resposta, però a quina xifra s’acosta més 50 o 51?</a:t>
            </a:r>
          </a:p>
          <a:p>
            <a:pPr>
              <a:buNone/>
            </a:pPr>
            <a:endParaRPr lang="ca-ES" dirty="0" smtClean="0"/>
          </a:p>
          <a:p>
            <a:pPr>
              <a:buNone/>
            </a:pPr>
            <a:r>
              <a:rPr lang="ca-ES" dirty="0" smtClean="0"/>
              <a:t>	51!</a:t>
            </a:r>
            <a:endParaRPr lang="ca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>Què passa si el resultat que em surt és amb decimals?</a:t>
            </a:r>
            <a:endParaRPr lang="ca-E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>Quin percentatge de la figura agafem?</a:t>
            </a:r>
            <a:endParaRPr lang="ca-ES" dirty="0"/>
          </a:p>
        </p:txBody>
      </p:sp>
      <p:pic>
        <p:nvPicPr>
          <p:cNvPr id="1027" name="Picture 3" descr="C:\Documents and Settings\prof\Escritorio\jehwHFGrwj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643050"/>
            <a:ext cx="5715040" cy="436832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De 100 quadrats </a:t>
            </a:r>
            <a:r>
              <a:rPr lang="ca-ES" dirty="0" err="1" smtClean="0"/>
              <a:t>n’agafem</a:t>
            </a:r>
            <a:r>
              <a:rPr lang="ca-ES" dirty="0" smtClean="0"/>
              <a:t> 25.</a:t>
            </a:r>
          </a:p>
          <a:p>
            <a:pPr>
              <a:buNone/>
            </a:pPr>
            <a:endParaRPr lang="ca-ES" dirty="0" smtClean="0"/>
          </a:p>
          <a:p>
            <a:r>
              <a:rPr lang="ca-ES" dirty="0" smtClean="0"/>
              <a:t>Com ho podem expressar amb nombres?</a:t>
            </a:r>
          </a:p>
          <a:p>
            <a:endParaRPr lang="ca-ES" dirty="0" smtClean="0"/>
          </a:p>
          <a:p>
            <a:r>
              <a:rPr lang="ca-ES" dirty="0" smtClean="0"/>
              <a:t>Amb una fracció com aquesta:</a:t>
            </a:r>
          </a:p>
          <a:p>
            <a:pPr>
              <a:buNone/>
            </a:pPr>
            <a:endParaRPr lang="ca-ES" u="sng" dirty="0" smtClean="0"/>
          </a:p>
          <a:p>
            <a:pPr>
              <a:buNone/>
            </a:pPr>
            <a:r>
              <a:rPr lang="ca-ES" u="sng" dirty="0" smtClean="0"/>
              <a:t> 25 </a:t>
            </a:r>
          </a:p>
          <a:p>
            <a:pPr>
              <a:buNone/>
            </a:pPr>
            <a:r>
              <a:rPr lang="ca-ES" dirty="0" smtClean="0"/>
              <a:t>100</a:t>
            </a:r>
            <a:endParaRPr lang="ca-ES" dirty="0" smtClean="0"/>
          </a:p>
          <a:p>
            <a:endParaRPr lang="ca-ES" dirty="0" smtClean="0"/>
          </a:p>
          <a:p>
            <a:endParaRPr lang="ca-ES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500034" y="1928802"/>
            <a:ext cx="8229600" cy="4525963"/>
          </a:xfrm>
        </p:spPr>
        <p:txBody>
          <a:bodyPr/>
          <a:lstStyle/>
          <a:p>
            <a:r>
              <a:rPr lang="ca-ES" dirty="0" smtClean="0"/>
              <a:t>Posem un exemple:</a:t>
            </a:r>
          </a:p>
          <a:p>
            <a:pPr>
              <a:buNone/>
            </a:pPr>
            <a:endParaRPr lang="ca-ES" dirty="0" smtClean="0"/>
          </a:p>
          <a:p>
            <a:pPr>
              <a:buNone/>
            </a:pPr>
            <a:r>
              <a:rPr lang="ca-ES" dirty="0" smtClean="0"/>
              <a:t>	A l’escola som 200 alumnes i el 25% d’aquests venim en cotxe. Si vull repartir un full informatiu per tal de conscienciar de la contaminació que això suposa, quants en necessitaré?</a:t>
            </a:r>
          </a:p>
          <a:p>
            <a:pPr>
              <a:buNone/>
            </a:pPr>
            <a:endParaRPr lang="ca-ES" dirty="0" smtClean="0"/>
          </a:p>
          <a:p>
            <a:endParaRPr lang="ca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>Però com podem calcular el percentatge d’un nombre?</a:t>
            </a:r>
            <a:endParaRPr lang="ca-E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435811"/>
          </a:xfrm>
        </p:spPr>
        <p:txBody>
          <a:bodyPr>
            <a:normAutofit/>
          </a:bodyPr>
          <a:lstStyle/>
          <a:p>
            <a:r>
              <a:rPr lang="ca-ES" dirty="0" smtClean="0"/>
              <a:t>Què faré primer?</a:t>
            </a:r>
          </a:p>
          <a:p>
            <a:r>
              <a:rPr lang="ca-ES" u="sng" dirty="0" smtClean="0"/>
              <a:t>Buscar quina fracció suposa el percentatge</a:t>
            </a:r>
            <a:r>
              <a:rPr lang="ca-ES" dirty="0" smtClean="0"/>
              <a:t>.</a:t>
            </a:r>
          </a:p>
          <a:p>
            <a:pPr>
              <a:buNone/>
            </a:pPr>
            <a:endParaRPr lang="ca-ES" dirty="0" smtClean="0"/>
          </a:p>
          <a:p>
            <a:pPr>
              <a:buNone/>
            </a:pPr>
            <a:r>
              <a:rPr lang="ca-ES" u="sng" dirty="0" smtClean="0"/>
              <a:t> 25 </a:t>
            </a:r>
          </a:p>
          <a:p>
            <a:pPr>
              <a:buNone/>
            </a:pPr>
            <a:r>
              <a:rPr lang="ca-ES" dirty="0" smtClean="0"/>
              <a:t>100</a:t>
            </a:r>
            <a:endParaRPr lang="ca-ES" dirty="0" smtClean="0"/>
          </a:p>
          <a:p>
            <a:pPr>
              <a:buNone/>
            </a:pPr>
            <a:endParaRPr lang="ca-ES" dirty="0" smtClean="0"/>
          </a:p>
          <a:p>
            <a:pPr>
              <a:buNone/>
            </a:pPr>
            <a:endParaRPr lang="ca-ES" dirty="0" smtClean="0"/>
          </a:p>
          <a:p>
            <a:r>
              <a:rPr lang="ca-ES" dirty="0" smtClean="0"/>
              <a:t>Com continuaré?</a:t>
            </a:r>
          </a:p>
          <a:p>
            <a:r>
              <a:rPr lang="ca-ES" dirty="0" smtClean="0"/>
              <a:t>Haig de saber </a:t>
            </a:r>
            <a:r>
              <a:rPr lang="ca-ES" u="sng" dirty="0" smtClean="0"/>
              <a:t>sobre quin nombre fem el percentatge</a:t>
            </a:r>
            <a:r>
              <a:rPr lang="ca-ES" dirty="0" smtClean="0"/>
              <a:t>.</a:t>
            </a:r>
          </a:p>
          <a:p>
            <a:r>
              <a:rPr lang="ca-ES" dirty="0" smtClean="0"/>
              <a:t>Sobre 200 alumnes.</a:t>
            </a:r>
            <a:endParaRPr lang="ca-E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578687"/>
          </a:xfrm>
        </p:spPr>
        <p:txBody>
          <a:bodyPr/>
          <a:lstStyle/>
          <a:p>
            <a:r>
              <a:rPr lang="ca-ES" dirty="0" smtClean="0"/>
              <a:t>Què més puc fer per saber el resultat?</a:t>
            </a:r>
          </a:p>
          <a:p>
            <a:pPr>
              <a:buNone/>
            </a:pPr>
            <a:r>
              <a:rPr lang="ca-ES" dirty="0" smtClean="0"/>
              <a:t>Busco quines operacions estic fent.</a:t>
            </a:r>
          </a:p>
          <a:p>
            <a:pPr>
              <a:buNone/>
            </a:pPr>
            <a:endParaRPr lang="ca-ES" dirty="0" smtClean="0"/>
          </a:p>
          <a:p>
            <a:pPr>
              <a:buFontTx/>
              <a:buChar char="-"/>
            </a:pPr>
            <a:r>
              <a:rPr lang="ca-ES" dirty="0" smtClean="0"/>
              <a:t>Reparteixo una xifra entre 100 trossos.</a:t>
            </a:r>
          </a:p>
          <a:p>
            <a:pPr>
              <a:buFontTx/>
              <a:buChar char="-"/>
            </a:pPr>
            <a:r>
              <a:rPr lang="ca-ES" dirty="0" smtClean="0"/>
              <a:t>D’aquests 100 només n’agafo 25.</a:t>
            </a:r>
          </a:p>
          <a:p>
            <a:pPr>
              <a:buFontTx/>
              <a:buChar char="-"/>
            </a:pPr>
            <a:endParaRPr lang="ca-ES" dirty="0" smtClean="0"/>
          </a:p>
          <a:p>
            <a:pPr>
              <a:buFontTx/>
              <a:buChar char="-"/>
            </a:pPr>
            <a:endParaRPr lang="ca-ES" dirty="0" smtClean="0"/>
          </a:p>
          <a:p>
            <a:pPr>
              <a:buFont typeface="Wingdings" pitchFamily="2" charset="2"/>
              <a:buChar char="Ø"/>
            </a:pPr>
            <a:r>
              <a:rPr lang="ca-ES" dirty="0" smtClean="0"/>
              <a:t>Quines operacions he fet?</a:t>
            </a:r>
          </a:p>
          <a:p>
            <a:pPr>
              <a:buNone/>
            </a:pPr>
            <a:endParaRPr lang="ca-ES" dirty="0" smtClean="0"/>
          </a:p>
          <a:p>
            <a:pPr>
              <a:buFontTx/>
              <a:buChar char="-"/>
            </a:pPr>
            <a:r>
              <a:rPr lang="ca-ES" dirty="0" smtClean="0"/>
              <a:t>Dividir entre 100 el nombre d’alumnes.</a:t>
            </a:r>
          </a:p>
          <a:p>
            <a:pPr>
              <a:buFontTx/>
              <a:buChar char="-"/>
            </a:pPr>
            <a:r>
              <a:rPr lang="ca-ES" dirty="0" smtClean="0"/>
              <a:t>El resultat multiplicar-lo per 25.</a:t>
            </a:r>
            <a:endParaRPr lang="ca-E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357158" y="1214422"/>
            <a:ext cx="8229600" cy="4525963"/>
          </a:xfrm>
        </p:spPr>
        <p:txBody>
          <a:bodyPr>
            <a:normAutofit/>
          </a:bodyPr>
          <a:lstStyle/>
          <a:p>
            <a:pPr marL="624078" indent="-514350">
              <a:buFont typeface="Wingdings" pitchFamily="2" charset="2"/>
              <a:buChar char="Ø"/>
            </a:pPr>
            <a:r>
              <a:rPr lang="ca-ES" u="sng" dirty="0" smtClean="0"/>
              <a:t>1r pas</a:t>
            </a:r>
            <a:r>
              <a:rPr lang="ca-ES" dirty="0" smtClean="0"/>
              <a:t>:</a:t>
            </a:r>
          </a:p>
          <a:p>
            <a:pPr>
              <a:buNone/>
            </a:pPr>
            <a:r>
              <a:rPr lang="ca-ES" dirty="0" smtClean="0"/>
              <a:t>200 : 100 = 2</a:t>
            </a:r>
          </a:p>
          <a:p>
            <a:pPr>
              <a:buNone/>
            </a:pPr>
            <a:endParaRPr lang="ca-ES" dirty="0" smtClean="0"/>
          </a:p>
          <a:p>
            <a:pPr>
              <a:buFont typeface="Wingdings" pitchFamily="2" charset="2"/>
              <a:buChar char="Ø"/>
            </a:pPr>
            <a:r>
              <a:rPr lang="ca-ES" u="sng" dirty="0" smtClean="0"/>
              <a:t>2n pa</a:t>
            </a:r>
            <a:r>
              <a:rPr lang="ca-ES" dirty="0" smtClean="0"/>
              <a:t>s:</a:t>
            </a:r>
          </a:p>
          <a:p>
            <a:pPr>
              <a:buNone/>
            </a:pPr>
            <a:r>
              <a:rPr lang="ca-ES" dirty="0" smtClean="0"/>
              <a:t>2 x 25 = 50</a:t>
            </a:r>
          </a:p>
          <a:p>
            <a:pPr>
              <a:buNone/>
            </a:pPr>
            <a:endParaRPr lang="ca-ES" dirty="0" smtClean="0"/>
          </a:p>
          <a:p>
            <a:pPr>
              <a:buFont typeface="Wingdings" pitchFamily="2" charset="2"/>
              <a:buChar char="Ø"/>
            </a:pPr>
            <a:r>
              <a:rPr lang="ca-ES" u="sng" dirty="0" smtClean="0"/>
              <a:t>3r pas</a:t>
            </a:r>
            <a:r>
              <a:rPr lang="ca-ES" dirty="0" smtClean="0"/>
              <a:t>: </a:t>
            </a:r>
          </a:p>
          <a:p>
            <a:pPr>
              <a:buNone/>
            </a:pPr>
            <a:r>
              <a:rPr lang="ca-ES" dirty="0" smtClean="0"/>
              <a:t>Respondre la pregunta:</a:t>
            </a:r>
          </a:p>
          <a:p>
            <a:pPr>
              <a:buNone/>
            </a:pPr>
            <a:r>
              <a:rPr lang="ca-ES" dirty="0" smtClean="0"/>
              <a:t>Necessitaré 50 fulls informatius</a:t>
            </a:r>
            <a:endParaRPr lang="ca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Anem a fer-ho!</a:t>
            </a:r>
            <a:endParaRPr lang="ca-E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Descomptar quina operació matemàtica implica?</a:t>
            </a:r>
          </a:p>
          <a:p>
            <a:r>
              <a:rPr lang="ca-ES" dirty="0" smtClean="0"/>
              <a:t>La resta</a:t>
            </a:r>
          </a:p>
          <a:p>
            <a:r>
              <a:rPr lang="ca-ES" dirty="0" smtClean="0"/>
              <a:t>Ens faltaria un últim pas!</a:t>
            </a:r>
          </a:p>
          <a:p>
            <a:r>
              <a:rPr lang="ca-ES" dirty="0" smtClean="0"/>
              <a:t>Aquest seria que al nombre inicial d’alumnes li hauríem de restar el resultat del percentatge.</a:t>
            </a:r>
          </a:p>
          <a:p>
            <a:endParaRPr lang="ca-ES" dirty="0" smtClean="0"/>
          </a:p>
          <a:p>
            <a:r>
              <a:rPr lang="ca-ES" dirty="0" smtClean="0"/>
              <a:t>200 – 50 = 150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>Què passa si aquest percentatge suposa un descompte?</a:t>
            </a:r>
            <a:endParaRPr lang="ca-E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525963"/>
          </a:xfrm>
        </p:spPr>
        <p:txBody>
          <a:bodyPr/>
          <a:lstStyle/>
          <a:p>
            <a:r>
              <a:rPr lang="ca-ES" dirty="0" smtClean="0"/>
              <a:t>Descomptar quina operació matemàtica implica?</a:t>
            </a:r>
          </a:p>
          <a:p>
            <a:r>
              <a:rPr lang="ca-ES" dirty="0" smtClean="0"/>
              <a:t>La suma</a:t>
            </a:r>
          </a:p>
          <a:p>
            <a:r>
              <a:rPr lang="ca-ES" dirty="0" smtClean="0"/>
              <a:t>Ens faltaria un últim pas:</a:t>
            </a:r>
          </a:p>
          <a:p>
            <a:r>
              <a:rPr lang="ca-ES" dirty="0" smtClean="0"/>
              <a:t>Aquest seria que al nombre inicial d’alumnes li hauríem de </a:t>
            </a:r>
            <a:r>
              <a:rPr lang="ca-ES" dirty="0" smtClean="0"/>
              <a:t>sumar </a:t>
            </a:r>
            <a:r>
              <a:rPr lang="ca-ES" dirty="0" smtClean="0"/>
              <a:t>el resultat del percentatge.</a:t>
            </a:r>
          </a:p>
          <a:p>
            <a:endParaRPr lang="ca-ES" dirty="0" smtClean="0"/>
          </a:p>
          <a:p>
            <a:r>
              <a:rPr lang="ca-ES" dirty="0" smtClean="0"/>
              <a:t>200 + 50 = 250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>Què passa si aquest percentatge suposa un augment?</a:t>
            </a:r>
            <a:endParaRPr lang="ca-E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277</TotalTime>
  <Words>270</Words>
  <Application>Microsoft Office PowerPoint</Application>
  <PresentationFormat>Presentación en pantalla (4:3)</PresentationFormat>
  <Paragraphs>66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Concurrencia</vt:lpstr>
      <vt:lpstr>ELS PERCENTATGES</vt:lpstr>
      <vt:lpstr>Quin percentatge de la figura agafem?</vt:lpstr>
      <vt:lpstr>Diapositiva 3</vt:lpstr>
      <vt:lpstr>Però com podem calcular el percentatge d’un nombre?</vt:lpstr>
      <vt:lpstr>Diapositiva 5</vt:lpstr>
      <vt:lpstr>Diapositiva 6</vt:lpstr>
      <vt:lpstr>Anem a fer-ho!</vt:lpstr>
      <vt:lpstr>Què passa si aquest percentatge suposa un descompte?</vt:lpstr>
      <vt:lpstr>Què passa si aquest percentatge suposa un augment?</vt:lpstr>
      <vt:lpstr>Què passa si el resultat que em surt és amb decimals?</vt:lpstr>
    </vt:vector>
  </TitlesOfParts>
  <Company>DEPARTAMENT D' EDUCACIÓ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ELS PERCENTATGES</dc:title>
  <dc:creator>prof</dc:creator>
  <cp:lastModifiedBy>prof</cp:lastModifiedBy>
  <cp:revision>23</cp:revision>
  <dcterms:created xsi:type="dcterms:W3CDTF">2018-02-07T09:29:27Z</dcterms:created>
  <dcterms:modified xsi:type="dcterms:W3CDTF">2018-02-09T09:58:46Z</dcterms:modified>
</cp:coreProperties>
</file>